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84"/>
  </p:notesMasterIdLst>
  <p:handoutMasterIdLst>
    <p:handoutMasterId r:id="rId85"/>
  </p:handoutMasterIdLst>
  <p:sldIdLst>
    <p:sldId id="256" r:id="rId2"/>
    <p:sldId id="326" r:id="rId3"/>
    <p:sldId id="270" r:id="rId4"/>
    <p:sldId id="257" r:id="rId5"/>
    <p:sldId id="327" r:id="rId6"/>
    <p:sldId id="328" r:id="rId7"/>
    <p:sldId id="259" r:id="rId8"/>
    <p:sldId id="262" r:id="rId9"/>
    <p:sldId id="265" r:id="rId10"/>
    <p:sldId id="329" r:id="rId11"/>
    <p:sldId id="264" r:id="rId12"/>
    <p:sldId id="260" r:id="rId13"/>
    <p:sldId id="261" r:id="rId14"/>
    <p:sldId id="266" r:id="rId15"/>
    <p:sldId id="267" r:id="rId16"/>
    <p:sldId id="268" r:id="rId17"/>
    <p:sldId id="269" r:id="rId18"/>
    <p:sldId id="271" r:id="rId19"/>
    <p:sldId id="273" r:id="rId20"/>
    <p:sldId id="274" r:id="rId21"/>
    <p:sldId id="276" r:id="rId22"/>
    <p:sldId id="330" r:id="rId23"/>
    <p:sldId id="332" r:id="rId24"/>
    <p:sldId id="302" r:id="rId25"/>
    <p:sldId id="331" r:id="rId26"/>
    <p:sldId id="333" r:id="rId27"/>
    <p:sldId id="335" r:id="rId28"/>
    <p:sldId id="336" r:id="rId29"/>
    <p:sldId id="277" r:id="rId30"/>
    <p:sldId id="334" r:id="rId31"/>
    <p:sldId id="337" r:id="rId32"/>
    <p:sldId id="33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340" r:id="rId42"/>
    <p:sldId id="341" r:id="rId43"/>
    <p:sldId id="368" r:id="rId44"/>
    <p:sldId id="367" r:id="rId45"/>
    <p:sldId id="365" r:id="rId46"/>
    <p:sldId id="369" r:id="rId47"/>
    <p:sldId id="370" r:id="rId48"/>
    <p:sldId id="342" r:id="rId49"/>
    <p:sldId id="343" r:id="rId50"/>
    <p:sldId id="344" r:id="rId51"/>
    <p:sldId id="345" r:id="rId52"/>
    <p:sldId id="346" r:id="rId53"/>
    <p:sldId id="347" r:id="rId54"/>
    <p:sldId id="348" r:id="rId55"/>
    <p:sldId id="349" r:id="rId56"/>
    <p:sldId id="371" r:id="rId57"/>
    <p:sldId id="372" r:id="rId58"/>
    <p:sldId id="350" r:id="rId59"/>
    <p:sldId id="351" r:id="rId60"/>
    <p:sldId id="352" r:id="rId61"/>
    <p:sldId id="353" r:id="rId62"/>
    <p:sldId id="354" r:id="rId63"/>
    <p:sldId id="374" r:id="rId64"/>
    <p:sldId id="373" r:id="rId65"/>
    <p:sldId id="375" r:id="rId66"/>
    <p:sldId id="376" r:id="rId67"/>
    <p:sldId id="289" r:id="rId68"/>
    <p:sldId id="355" r:id="rId69"/>
    <p:sldId id="356" r:id="rId70"/>
    <p:sldId id="357" r:id="rId71"/>
    <p:sldId id="358" r:id="rId72"/>
    <p:sldId id="359" r:id="rId73"/>
    <p:sldId id="360" r:id="rId74"/>
    <p:sldId id="361" r:id="rId75"/>
    <p:sldId id="362" r:id="rId76"/>
    <p:sldId id="363" r:id="rId77"/>
    <p:sldId id="364" r:id="rId78"/>
    <p:sldId id="325" r:id="rId79"/>
    <p:sldId id="317" r:id="rId80"/>
    <p:sldId id="339" r:id="rId81"/>
    <p:sldId id="318" r:id="rId82"/>
    <p:sldId id="300" r:id="rId83"/>
  </p:sldIdLst>
  <p:sldSz cx="9144000" cy="6858000" type="screen4x3"/>
  <p:notesSz cx="6808788" cy="99425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9933C17D-CCD7-4571-B43F-F11557E230FC}">
          <p14:sldIdLst>
            <p14:sldId id="256"/>
            <p14:sldId id="326"/>
            <p14:sldId id="270"/>
            <p14:sldId id="257"/>
            <p14:sldId id="327"/>
            <p14:sldId id="328"/>
            <p14:sldId id="259"/>
            <p14:sldId id="262"/>
            <p14:sldId id="265"/>
            <p14:sldId id="329"/>
            <p14:sldId id="264"/>
            <p14:sldId id="260"/>
            <p14:sldId id="261"/>
            <p14:sldId id="266"/>
            <p14:sldId id="267"/>
            <p14:sldId id="268"/>
            <p14:sldId id="269"/>
            <p14:sldId id="271"/>
            <p14:sldId id="273"/>
            <p14:sldId id="274"/>
            <p14:sldId id="276"/>
            <p14:sldId id="330"/>
            <p14:sldId id="332"/>
            <p14:sldId id="302"/>
            <p14:sldId id="331"/>
            <p14:sldId id="333"/>
            <p14:sldId id="335"/>
            <p14:sldId id="336"/>
            <p14:sldId id="277"/>
            <p14:sldId id="334"/>
            <p14:sldId id="337"/>
            <p14:sldId id="33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340"/>
            <p14:sldId id="341"/>
            <p14:sldId id="368"/>
            <p14:sldId id="367"/>
            <p14:sldId id="365"/>
            <p14:sldId id="369"/>
            <p14:sldId id="370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71"/>
            <p14:sldId id="372"/>
            <p14:sldId id="350"/>
            <p14:sldId id="351"/>
            <p14:sldId id="352"/>
            <p14:sldId id="353"/>
            <p14:sldId id="354"/>
            <p14:sldId id="374"/>
            <p14:sldId id="373"/>
            <p14:sldId id="375"/>
            <p14:sldId id="376"/>
            <p14:sldId id="289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</p14:sldIdLst>
        </p14:section>
        <p14:section name="未命名的章節" id="{E2A16794-46F3-494E-965D-360B10F8DC28}">
          <p14:sldIdLst>
            <p14:sldId id="325"/>
            <p14:sldId id="317"/>
            <p14:sldId id="339"/>
            <p14:sldId id="318"/>
            <p14:sldId id="30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003"/>
    <a:srgbClr val="62139E"/>
    <a:srgbClr val="EED410"/>
    <a:srgbClr val="219797"/>
    <a:srgbClr val="E3CD74"/>
    <a:srgbClr val="EEB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0" autoAdjust="0"/>
    <p:restoredTop sz="90381" autoAdjust="0"/>
  </p:normalViewPr>
  <p:slideViewPr>
    <p:cSldViewPr>
      <p:cViewPr>
        <p:scale>
          <a:sx n="70" d="100"/>
          <a:sy n="70" d="100"/>
        </p:scale>
        <p:origin x="-1742" y="-2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tlresource99/home/home-tu-shu-tz-shiun-li-yong-jiao-yu-jiao-shiue-gang-yau" TargetMode="External"/><Relationship Id="rId2" Type="http://schemas.openxmlformats.org/officeDocument/2006/relationships/hyperlink" Target="http://w1.nhps.tp.edu.tw/kids/info.html" TargetMode="External"/><Relationship Id="rId1" Type="http://schemas.openxmlformats.org/officeDocument/2006/relationships/hyperlink" Target="http://teach.eje.edu.tw/9CC/discuss/discuss2.php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013E5B-21E1-4A74-84F5-A315CB2D696A}" type="doc">
      <dgm:prSet loTypeId="urn:microsoft.com/office/officeart/2011/layout/CircleProcess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6F61347C-CE00-4CDD-87B1-F2687CEB3CEA}">
      <dgm:prSet phldrT="[文字]" custT="1"/>
      <dgm:spPr/>
      <dgm:t>
        <a:bodyPr/>
        <a:lstStyle/>
        <a:p>
          <a:pPr marL="0" indent="0"/>
          <a:r>
            <a:rPr lang="zh-TW" altLang="zh-TW" sz="1800" b="1" dirty="0" smtClean="0"/>
            <a:t>定義所需訊息的問題</a:t>
          </a:r>
          <a:endParaRPr lang="en-US" altLang="zh-TW" sz="1800" b="1" dirty="0" smtClean="0"/>
        </a:p>
        <a:p>
          <a:r>
            <a:rPr lang="en-US" altLang="zh-TW" sz="1400" dirty="0" smtClean="0"/>
            <a:t>define information problem</a:t>
          </a:r>
          <a:endParaRPr lang="zh-TW" altLang="en-US" sz="1400" dirty="0"/>
        </a:p>
      </dgm:t>
    </dgm:pt>
    <dgm:pt modelId="{025E3821-2D5D-4CF0-97EF-A9F9D1A186AB}" type="parTrans" cxnId="{2A2BEBEA-3328-420D-86D8-D9465260C488}">
      <dgm:prSet/>
      <dgm:spPr/>
      <dgm:t>
        <a:bodyPr/>
        <a:lstStyle/>
        <a:p>
          <a:endParaRPr lang="zh-TW" altLang="en-US"/>
        </a:p>
      </dgm:t>
    </dgm:pt>
    <dgm:pt modelId="{53D5E41C-9545-4425-9B1D-975C2FDE8171}" type="sibTrans" cxnId="{2A2BEBEA-3328-420D-86D8-D9465260C488}">
      <dgm:prSet/>
      <dgm:spPr/>
      <dgm:t>
        <a:bodyPr/>
        <a:lstStyle/>
        <a:p>
          <a:endParaRPr lang="zh-TW" altLang="en-US"/>
        </a:p>
      </dgm:t>
    </dgm:pt>
    <dgm:pt modelId="{E7D35998-DF5F-4CD0-840B-C69200D6049A}">
      <dgm:prSet phldrT="[文字]" custT="1"/>
      <dgm:spPr/>
      <dgm:t>
        <a:bodyPr/>
        <a:lstStyle/>
        <a:p>
          <a:r>
            <a:rPr lang="zh-TW" altLang="zh-TW" sz="2000" b="1" dirty="0" smtClean="0"/>
            <a:t>搜尋訊息</a:t>
          </a:r>
          <a:r>
            <a:rPr lang="en-US" altLang="zh-TW" sz="1400" dirty="0" smtClean="0"/>
            <a:t>search information</a:t>
          </a:r>
          <a:endParaRPr lang="zh-TW" altLang="en-US" sz="1400" dirty="0"/>
        </a:p>
      </dgm:t>
    </dgm:pt>
    <dgm:pt modelId="{E8103E37-DC91-45AA-9810-8D08806EF2E7}" type="parTrans" cxnId="{EBFE1683-4AC3-4A63-855D-E127BD5BAC88}">
      <dgm:prSet/>
      <dgm:spPr/>
      <dgm:t>
        <a:bodyPr/>
        <a:lstStyle/>
        <a:p>
          <a:endParaRPr lang="zh-TW" altLang="en-US"/>
        </a:p>
      </dgm:t>
    </dgm:pt>
    <dgm:pt modelId="{AA4D5867-7178-4C92-87F2-754DA468A563}" type="sibTrans" cxnId="{EBFE1683-4AC3-4A63-855D-E127BD5BAC88}">
      <dgm:prSet/>
      <dgm:spPr/>
      <dgm:t>
        <a:bodyPr/>
        <a:lstStyle/>
        <a:p>
          <a:endParaRPr lang="zh-TW" altLang="en-US"/>
        </a:p>
      </dgm:t>
    </dgm:pt>
    <dgm:pt modelId="{81BB69D7-A014-4F42-AEFE-A8AEF4C5705D}">
      <dgm:prSet phldrT="[文字]" custT="1"/>
      <dgm:spPr/>
      <dgm:t>
        <a:bodyPr/>
        <a:lstStyle/>
        <a:p>
          <a:r>
            <a:rPr lang="zh-TW" altLang="zh-TW" sz="2000" b="1" dirty="0" smtClean="0"/>
            <a:t>瀏覽訊息</a:t>
          </a:r>
          <a:endParaRPr lang="en-US" altLang="zh-TW" sz="2000" b="1" dirty="0" smtClean="0"/>
        </a:p>
        <a:p>
          <a:r>
            <a:rPr lang="en-US" altLang="zh-TW" sz="1400" dirty="0" smtClean="0"/>
            <a:t>scan information</a:t>
          </a:r>
          <a:endParaRPr lang="zh-TW" altLang="en-US" sz="1400" dirty="0"/>
        </a:p>
      </dgm:t>
    </dgm:pt>
    <dgm:pt modelId="{F1A40B33-23FB-4386-BC59-E41ADD0CD70E}" type="parTrans" cxnId="{44EEEB56-777C-427D-8117-BF44ACE0D0AA}">
      <dgm:prSet/>
      <dgm:spPr/>
      <dgm:t>
        <a:bodyPr/>
        <a:lstStyle/>
        <a:p>
          <a:endParaRPr lang="zh-TW" altLang="en-US"/>
        </a:p>
      </dgm:t>
    </dgm:pt>
    <dgm:pt modelId="{7298963D-6840-4C0E-815E-2D10EB79A17A}" type="sibTrans" cxnId="{44EEEB56-777C-427D-8117-BF44ACE0D0AA}">
      <dgm:prSet/>
      <dgm:spPr/>
      <dgm:t>
        <a:bodyPr/>
        <a:lstStyle/>
        <a:p>
          <a:endParaRPr lang="zh-TW" altLang="en-US"/>
        </a:p>
      </dgm:t>
    </dgm:pt>
    <dgm:pt modelId="{3966CCCE-FF8B-4BCB-AA7F-9ED4DAA0456B}">
      <dgm:prSet custT="1"/>
      <dgm:spPr/>
      <dgm:t>
        <a:bodyPr/>
        <a:lstStyle/>
        <a:p>
          <a:r>
            <a:rPr lang="zh-TW" altLang="zh-TW" sz="2000" b="1" dirty="0" smtClean="0"/>
            <a:t>處理訊息</a:t>
          </a:r>
          <a:endParaRPr lang="en-US" altLang="zh-TW" sz="2000" b="1" dirty="0" smtClean="0"/>
        </a:p>
        <a:p>
          <a:r>
            <a:rPr lang="en-US" altLang="zh-TW" sz="1400" dirty="0" smtClean="0"/>
            <a:t>process information</a:t>
          </a:r>
          <a:endParaRPr lang="zh-TW" altLang="en-US" sz="1400" dirty="0"/>
        </a:p>
      </dgm:t>
    </dgm:pt>
    <dgm:pt modelId="{5EA372F9-B7A7-445A-9BD5-7CFD712CB605}" type="parTrans" cxnId="{26825057-0E91-4600-A95B-627E52652A03}">
      <dgm:prSet/>
      <dgm:spPr/>
      <dgm:t>
        <a:bodyPr/>
        <a:lstStyle/>
        <a:p>
          <a:endParaRPr lang="zh-TW" altLang="en-US"/>
        </a:p>
      </dgm:t>
    </dgm:pt>
    <dgm:pt modelId="{6DA92658-054A-4974-87B0-85AC2F41037B}" type="sibTrans" cxnId="{26825057-0E91-4600-A95B-627E52652A03}">
      <dgm:prSet/>
      <dgm:spPr/>
      <dgm:t>
        <a:bodyPr/>
        <a:lstStyle/>
        <a:p>
          <a:endParaRPr lang="zh-TW" altLang="en-US"/>
        </a:p>
      </dgm:t>
    </dgm:pt>
    <dgm:pt modelId="{5B41ECD1-EFB0-4C73-A86A-129828CFFAA4}">
      <dgm:prSet custT="1"/>
      <dgm:spPr/>
      <dgm:t>
        <a:bodyPr/>
        <a:lstStyle/>
        <a:p>
          <a:r>
            <a:rPr lang="zh-TW" altLang="zh-TW" sz="1800" b="1" dirty="0" smtClean="0"/>
            <a:t>組織和呈現訊息</a:t>
          </a:r>
          <a:endParaRPr lang="en-US" altLang="zh-TW" sz="1800" b="1" dirty="0" smtClean="0"/>
        </a:p>
        <a:p>
          <a:r>
            <a:rPr lang="en-US" altLang="zh-TW" sz="1400" dirty="0" smtClean="0"/>
            <a:t>organize and present information</a:t>
          </a:r>
          <a:endParaRPr lang="zh-TW" altLang="en-US" sz="1400" dirty="0"/>
        </a:p>
      </dgm:t>
    </dgm:pt>
    <dgm:pt modelId="{5DD2435D-0F48-47B5-A99D-47CE71C2F193}" type="parTrans" cxnId="{C31DA37C-58FA-4D33-8091-10453B3B1254}">
      <dgm:prSet/>
      <dgm:spPr/>
      <dgm:t>
        <a:bodyPr/>
        <a:lstStyle/>
        <a:p>
          <a:endParaRPr lang="zh-TW" altLang="en-US"/>
        </a:p>
      </dgm:t>
    </dgm:pt>
    <dgm:pt modelId="{F6B29B36-8CDC-4618-AE8D-0A06338AF1CA}" type="sibTrans" cxnId="{C31DA37C-58FA-4D33-8091-10453B3B1254}">
      <dgm:prSet/>
      <dgm:spPr/>
      <dgm:t>
        <a:bodyPr/>
        <a:lstStyle/>
        <a:p>
          <a:endParaRPr lang="zh-TW" altLang="en-US"/>
        </a:p>
      </dgm:t>
    </dgm:pt>
    <dgm:pt modelId="{84615966-8C0F-4207-8FD7-6318AE0E5C83}" type="pres">
      <dgm:prSet presAssocID="{33013E5B-21E1-4A74-84F5-A315CB2D696A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A1BF5905-8849-4482-80FB-5E4D5A6AE47A}" type="pres">
      <dgm:prSet presAssocID="{5B41ECD1-EFB0-4C73-A86A-129828CFFAA4}" presName="Accent5" presStyleCnt="0"/>
      <dgm:spPr/>
    </dgm:pt>
    <dgm:pt modelId="{C3E40343-047C-4ACD-9D15-9E2A4F789EF8}" type="pres">
      <dgm:prSet presAssocID="{5B41ECD1-EFB0-4C73-A86A-129828CFFAA4}" presName="Accent" presStyleLbl="node1" presStyleIdx="0" presStyleCnt="5"/>
      <dgm:spPr/>
    </dgm:pt>
    <dgm:pt modelId="{93DE1D3D-6C45-4F78-A8BB-026B3DFFC9F2}" type="pres">
      <dgm:prSet presAssocID="{5B41ECD1-EFB0-4C73-A86A-129828CFFAA4}" presName="ParentBackground5" presStyleCnt="0"/>
      <dgm:spPr/>
    </dgm:pt>
    <dgm:pt modelId="{4165FED2-5786-467E-A2AD-DEBD9D87C12D}" type="pres">
      <dgm:prSet presAssocID="{5B41ECD1-EFB0-4C73-A86A-129828CFFAA4}" presName="ParentBackground" presStyleLbl="fgAcc1" presStyleIdx="0" presStyleCnt="5"/>
      <dgm:spPr/>
      <dgm:t>
        <a:bodyPr/>
        <a:lstStyle/>
        <a:p>
          <a:endParaRPr lang="zh-TW" altLang="en-US"/>
        </a:p>
      </dgm:t>
    </dgm:pt>
    <dgm:pt modelId="{E3C5E985-88C2-441E-8013-6A64DC1E151C}" type="pres">
      <dgm:prSet presAssocID="{5B41ECD1-EFB0-4C73-A86A-129828CFFAA4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1ED834-1E52-4E87-A916-5A7DFCF4DD8B}" type="pres">
      <dgm:prSet presAssocID="{3966CCCE-FF8B-4BCB-AA7F-9ED4DAA0456B}" presName="Accent4" presStyleCnt="0"/>
      <dgm:spPr/>
    </dgm:pt>
    <dgm:pt modelId="{BA9656CC-6D2B-46BE-AAB2-DC287AA51595}" type="pres">
      <dgm:prSet presAssocID="{3966CCCE-FF8B-4BCB-AA7F-9ED4DAA0456B}" presName="Accent" presStyleLbl="node1" presStyleIdx="1" presStyleCnt="5"/>
      <dgm:spPr/>
    </dgm:pt>
    <dgm:pt modelId="{4824F5B1-7067-462D-B8A8-5724143ECC3D}" type="pres">
      <dgm:prSet presAssocID="{3966CCCE-FF8B-4BCB-AA7F-9ED4DAA0456B}" presName="ParentBackground4" presStyleCnt="0"/>
      <dgm:spPr/>
    </dgm:pt>
    <dgm:pt modelId="{16174FA1-03ED-4023-ABBE-4F0DCF717C9D}" type="pres">
      <dgm:prSet presAssocID="{3966CCCE-FF8B-4BCB-AA7F-9ED4DAA0456B}" presName="ParentBackground" presStyleLbl="fgAcc1" presStyleIdx="1" presStyleCnt="5"/>
      <dgm:spPr/>
      <dgm:t>
        <a:bodyPr/>
        <a:lstStyle/>
        <a:p>
          <a:endParaRPr lang="zh-TW" altLang="en-US"/>
        </a:p>
      </dgm:t>
    </dgm:pt>
    <dgm:pt modelId="{44E5815B-A224-427F-B597-7EE2C3255A7E}" type="pres">
      <dgm:prSet presAssocID="{3966CCCE-FF8B-4BCB-AA7F-9ED4DAA0456B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F06417-8F2C-416F-B552-820B7443CBD8}" type="pres">
      <dgm:prSet presAssocID="{81BB69D7-A014-4F42-AEFE-A8AEF4C5705D}" presName="Accent3" presStyleCnt="0"/>
      <dgm:spPr/>
    </dgm:pt>
    <dgm:pt modelId="{1D887E70-0860-4F8F-8C8C-43BDD4E7DC66}" type="pres">
      <dgm:prSet presAssocID="{81BB69D7-A014-4F42-AEFE-A8AEF4C5705D}" presName="Accent" presStyleLbl="node1" presStyleIdx="2" presStyleCnt="5"/>
      <dgm:spPr/>
    </dgm:pt>
    <dgm:pt modelId="{A64AA56A-BBEC-4165-9B17-C25608B4E868}" type="pres">
      <dgm:prSet presAssocID="{81BB69D7-A014-4F42-AEFE-A8AEF4C5705D}" presName="ParentBackground3" presStyleCnt="0"/>
      <dgm:spPr/>
    </dgm:pt>
    <dgm:pt modelId="{E74E785B-BEA7-48D9-A72E-8D04F0847C0E}" type="pres">
      <dgm:prSet presAssocID="{81BB69D7-A014-4F42-AEFE-A8AEF4C5705D}" presName="ParentBackground" presStyleLbl="fgAcc1" presStyleIdx="2" presStyleCnt="5"/>
      <dgm:spPr/>
      <dgm:t>
        <a:bodyPr/>
        <a:lstStyle/>
        <a:p>
          <a:endParaRPr lang="zh-TW" altLang="en-US"/>
        </a:p>
      </dgm:t>
    </dgm:pt>
    <dgm:pt modelId="{AD1CE096-BFE1-4639-A6BC-C0B420FCA8FC}" type="pres">
      <dgm:prSet presAssocID="{81BB69D7-A014-4F42-AEFE-A8AEF4C5705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9F65C0-5305-42EB-970F-41F64DA65C6B}" type="pres">
      <dgm:prSet presAssocID="{E7D35998-DF5F-4CD0-840B-C69200D6049A}" presName="Accent2" presStyleCnt="0"/>
      <dgm:spPr/>
    </dgm:pt>
    <dgm:pt modelId="{B621546F-1E8C-4818-9963-77F1A747CE97}" type="pres">
      <dgm:prSet presAssocID="{E7D35998-DF5F-4CD0-840B-C69200D6049A}" presName="Accent" presStyleLbl="node1" presStyleIdx="3" presStyleCnt="5"/>
      <dgm:spPr/>
    </dgm:pt>
    <dgm:pt modelId="{A02562F5-1BB0-485B-BCE3-1B0FDE5EA78D}" type="pres">
      <dgm:prSet presAssocID="{E7D35998-DF5F-4CD0-840B-C69200D6049A}" presName="ParentBackground2" presStyleCnt="0"/>
      <dgm:spPr/>
    </dgm:pt>
    <dgm:pt modelId="{810E89D0-FCCE-42A1-80BF-ED46B9F9DFFE}" type="pres">
      <dgm:prSet presAssocID="{E7D35998-DF5F-4CD0-840B-C69200D6049A}" presName="ParentBackground" presStyleLbl="fgAcc1" presStyleIdx="3" presStyleCnt="5"/>
      <dgm:spPr/>
      <dgm:t>
        <a:bodyPr/>
        <a:lstStyle/>
        <a:p>
          <a:endParaRPr lang="zh-TW" altLang="en-US"/>
        </a:p>
      </dgm:t>
    </dgm:pt>
    <dgm:pt modelId="{2467C736-8EFF-4308-B426-C4EAE724F5C7}" type="pres">
      <dgm:prSet presAssocID="{E7D35998-DF5F-4CD0-840B-C69200D6049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B19A48-5E94-4775-9AFB-29C67EB98C3E}" type="pres">
      <dgm:prSet presAssocID="{6F61347C-CE00-4CDD-87B1-F2687CEB3CEA}" presName="Accent1" presStyleCnt="0"/>
      <dgm:spPr/>
    </dgm:pt>
    <dgm:pt modelId="{C144C8A2-6243-4734-AE2B-E1B670C9E5E9}" type="pres">
      <dgm:prSet presAssocID="{6F61347C-CE00-4CDD-87B1-F2687CEB3CEA}" presName="Accent" presStyleLbl="node1" presStyleIdx="4" presStyleCnt="5"/>
      <dgm:spPr/>
    </dgm:pt>
    <dgm:pt modelId="{794419BB-15E2-4777-9184-E851E3BC7D94}" type="pres">
      <dgm:prSet presAssocID="{6F61347C-CE00-4CDD-87B1-F2687CEB3CEA}" presName="ParentBackground1" presStyleCnt="0"/>
      <dgm:spPr/>
    </dgm:pt>
    <dgm:pt modelId="{A5ED04D7-8FC8-4AD7-86B5-A98E53A309FD}" type="pres">
      <dgm:prSet presAssocID="{6F61347C-CE00-4CDD-87B1-F2687CEB3CEA}" presName="ParentBackground" presStyleLbl="fgAcc1" presStyleIdx="4" presStyleCnt="5"/>
      <dgm:spPr/>
      <dgm:t>
        <a:bodyPr/>
        <a:lstStyle/>
        <a:p>
          <a:endParaRPr lang="zh-TW" altLang="en-US"/>
        </a:p>
      </dgm:t>
    </dgm:pt>
    <dgm:pt modelId="{69DBAB42-2946-4DB8-90F3-C7CE1FDD43A5}" type="pres">
      <dgm:prSet presAssocID="{6F61347C-CE00-4CDD-87B1-F2687CEB3CE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4EEEB56-777C-427D-8117-BF44ACE0D0AA}" srcId="{33013E5B-21E1-4A74-84F5-A315CB2D696A}" destId="{81BB69D7-A014-4F42-AEFE-A8AEF4C5705D}" srcOrd="2" destOrd="0" parTransId="{F1A40B33-23FB-4386-BC59-E41ADD0CD70E}" sibTransId="{7298963D-6840-4C0E-815E-2D10EB79A17A}"/>
    <dgm:cxn modelId="{EBCC2A27-57CF-4C03-BEC2-95863663D6F8}" type="presOf" srcId="{81BB69D7-A014-4F42-AEFE-A8AEF4C5705D}" destId="{AD1CE096-BFE1-4639-A6BC-C0B420FCA8FC}" srcOrd="1" destOrd="0" presId="urn:microsoft.com/office/officeart/2011/layout/CircleProcess"/>
    <dgm:cxn modelId="{60FB16A8-9400-4467-A992-DB7E8801D6C5}" type="presOf" srcId="{33013E5B-21E1-4A74-84F5-A315CB2D696A}" destId="{84615966-8C0F-4207-8FD7-6318AE0E5C83}" srcOrd="0" destOrd="0" presId="urn:microsoft.com/office/officeart/2011/layout/CircleProcess"/>
    <dgm:cxn modelId="{9A61C5F5-8D7B-454C-953C-AF444B1CFA5F}" type="presOf" srcId="{5B41ECD1-EFB0-4C73-A86A-129828CFFAA4}" destId="{4165FED2-5786-467E-A2AD-DEBD9D87C12D}" srcOrd="0" destOrd="0" presId="urn:microsoft.com/office/officeart/2011/layout/CircleProcess"/>
    <dgm:cxn modelId="{8B635079-9BE2-4E79-9D20-3DB49129D713}" type="presOf" srcId="{E7D35998-DF5F-4CD0-840B-C69200D6049A}" destId="{810E89D0-FCCE-42A1-80BF-ED46B9F9DFFE}" srcOrd="0" destOrd="0" presId="urn:microsoft.com/office/officeart/2011/layout/CircleProcess"/>
    <dgm:cxn modelId="{2A2BEBEA-3328-420D-86D8-D9465260C488}" srcId="{33013E5B-21E1-4A74-84F5-A315CB2D696A}" destId="{6F61347C-CE00-4CDD-87B1-F2687CEB3CEA}" srcOrd="0" destOrd="0" parTransId="{025E3821-2D5D-4CF0-97EF-A9F9D1A186AB}" sibTransId="{53D5E41C-9545-4425-9B1D-975C2FDE8171}"/>
    <dgm:cxn modelId="{7CBC0CCC-20E3-4AC7-A699-480FDD4BC5BE}" type="presOf" srcId="{3966CCCE-FF8B-4BCB-AA7F-9ED4DAA0456B}" destId="{44E5815B-A224-427F-B597-7EE2C3255A7E}" srcOrd="1" destOrd="0" presId="urn:microsoft.com/office/officeart/2011/layout/CircleProcess"/>
    <dgm:cxn modelId="{FEB9470B-861C-4C47-9275-0566CF6E1C2E}" type="presOf" srcId="{3966CCCE-FF8B-4BCB-AA7F-9ED4DAA0456B}" destId="{16174FA1-03ED-4023-ABBE-4F0DCF717C9D}" srcOrd="0" destOrd="0" presId="urn:microsoft.com/office/officeart/2011/layout/CircleProcess"/>
    <dgm:cxn modelId="{46DFC2BA-B9C6-4ACA-8B9A-ACADCCC50F58}" type="presOf" srcId="{6F61347C-CE00-4CDD-87B1-F2687CEB3CEA}" destId="{A5ED04D7-8FC8-4AD7-86B5-A98E53A309FD}" srcOrd="0" destOrd="0" presId="urn:microsoft.com/office/officeart/2011/layout/CircleProcess"/>
    <dgm:cxn modelId="{26825057-0E91-4600-A95B-627E52652A03}" srcId="{33013E5B-21E1-4A74-84F5-A315CB2D696A}" destId="{3966CCCE-FF8B-4BCB-AA7F-9ED4DAA0456B}" srcOrd="3" destOrd="0" parTransId="{5EA372F9-B7A7-445A-9BD5-7CFD712CB605}" sibTransId="{6DA92658-054A-4974-87B0-85AC2F41037B}"/>
    <dgm:cxn modelId="{065FB069-EDA8-45D4-8EB4-DFC72D621C44}" type="presOf" srcId="{81BB69D7-A014-4F42-AEFE-A8AEF4C5705D}" destId="{E74E785B-BEA7-48D9-A72E-8D04F0847C0E}" srcOrd="0" destOrd="0" presId="urn:microsoft.com/office/officeart/2011/layout/CircleProcess"/>
    <dgm:cxn modelId="{D687EF64-1BB6-4A34-BC90-884DA74BDDED}" type="presOf" srcId="{E7D35998-DF5F-4CD0-840B-C69200D6049A}" destId="{2467C736-8EFF-4308-B426-C4EAE724F5C7}" srcOrd="1" destOrd="0" presId="urn:microsoft.com/office/officeart/2011/layout/CircleProcess"/>
    <dgm:cxn modelId="{C31DA37C-58FA-4D33-8091-10453B3B1254}" srcId="{33013E5B-21E1-4A74-84F5-A315CB2D696A}" destId="{5B41ECD1-EFB0-4C73-A86A-129828CFFAA4}" srcOrd="4" destOrd="0" parTransId="{5DD2435D-0F48-47B5-A99D-47CE71C2F193}" sibTransId="{F6B29B36-8CDC-4618-AE8D-0A06338AF1CA}"/>
    <dgm:cxn modelId="{851DD9D3-EA90-434D-B6DF-14824FC8FD7B}" type="presOf" srcId="{5B41ECD1-EFB0-4C73-A86A-129828CFFAA4}" destId="{E3C5E985-88C2-441E-8013-6A64DC1E151C}" srcOrd="1" destOrd="0" presId="urn:microsoft.com/office/officeart/2011/layout/CircleProcess"/>
    <dgm:cxn modelId="{F24FC6AF-AFD3-4D23-9673-16D650E845DE}" type="presOf" srcId="{6F61347C-CE00-4CDD-87B1-F2687CEB3CEA}" destId="{69DBAB42-2946-4DB8-90F3-C7CE1FDD43A5}" srcOrd="1" destOrd="0" presId="urn:microsoft.com/office/officeart/2011/layout/CircleProcess"/>
    <dgm:cxn modelId="{EBFE1683-4AC3-4A63-855D-E127BD5BAC88}" srcId="{33013E5B-21E1-4A74-84F5-A315CB2D696A}" destId="{E7D35998-DF5F-4CD0-840B-C69200D6049A}" srcOrd="1" destOrd="0" parTransId="{E8103E37-DC91-45AA-9810-8D08806EF2E7}" sibTransId="{AA4D5867-7178-4C92-87F2-754DA468A563}"/>
    <dgm:cxn modelId="{4118F309-39C6-4CB0-A023-97122276EED5}" type="presParOf" srcId="{84615966-8C0F-4207-8FD7-6318AE0E5C83}" destId="{A1BF5905-8849-4482-80FB-5E4D5A6AE47A}" srcOrd="0" destOrd="0" presId="urn:microsoft.com/office/officeart/2011/layout/CircleProcess"/>
    <dgm:cxn modelId="{87EE0539-9C5D-4697-B01B-0B7E06330C6A}" type="presParOf" srcId="{A1BF5905-8849-4482-80FB-5E4D5A6AE47A}" destId="{C3E40343-047C-4ACD-9D15-9E2A4F789EF8}" srcOrd="0" destOrd="0" presId="urn:microsoft.com/office/officeart/2011/layout/CircleProcess"/>
    <dgm:cxn modelId="{319E29BE-49CE-4604-B6E5-0A83ADC233F4}" type="presParOf" srcId="{84615966-8C0F-4207-8FD7-6318AE0E5C83}" destId="{93DE1D3D-6C45-4F78-A8BB-026B3DFFC9F2}" srcOrd="1" destOrd="0" presId="urn:microsoft.com/office/officeart/2011/layout/CircleProcess"/>
    <dgm:cxn modelId="{D5D4476A-B3EC-4E91-928E-B9359FCB0BE6}" type="presParOf" srcId="{93DE1D3D-6C45-4F78-A8BB-026B3DFFC9F2}" destId="{4165FED2-5786-467E-A2AD-DEBD9D87C12D}" srcOrd="0" destOrd="0" presId="urn:microsoft.com/office/officeart/2011/layout/CircleProcess"/>
    <dgm:cxn modelId="{1ED615AE-E289-4F33-A999-EF0C8E8AF64D}" type="presParOf" srcId="{84615966-8C0F-4207-8FD7-6318AE0E5C83}" destId="{E3C5E985-88C2-441E-8013-6A64DC1E151C}" srcOrd="2" destOrd="0" presId="urn:microsoft.com/office/officeart/2011/layout/CircleProcess"/>
    <dgm:cxn modelId="{EA91E004-BC7B-4C4F-9C13-E6C5C4519164}" type="presParOf" srcId="{84615966-8C0F-4207-8FD7-6318AE0E5C83}" destId="{981ED834-1E52-4E87-A916-5A7DFCF4DD8B}" srcOrd="3" destOrd="0" presId="urn:microsoft.com/office/officeart/2011/layout/CircleProcess"/>
    <dgm:cxn modelId="{CFC8DB07-762D-46C4-BD1A-111A8DADE6FE}" type="presParOf" srcId="{981ED834-1E52-4E87-A916-5A7DFCF4DD8B}" destId="{BA9656CC-6D2B-46BE-AAB2-DC287AA51595}" srcOrd="0" destOrd="0" presId="urn:microsoft.com/office/officeart/2011/layout/CircleProcess"/>
    <dgm:cxn modelId="{A9F28F46-4215-4890-93D0-50AF48DE55A6}" type="presParOf" srcId="{84615966-8C0F-4207-8FD7-6318AE0E5C83}" destId="{4824F5B1-7067-462D-B8A8-5724143ECC3D}" srcOrd="4" destOrd="0" presId="urn:microsoft.com/office/officeart/2011/layout/CircleProcess"/>
    <dgm:cxn modelId="{C3D98506-3BEF-44DC-A50E-E2545DFA1DA5}" type="presParOf" srcId="{4824F5B1-7067-462D-B8A8-5724143ECC3D}" destId="{16174FA1-03ED-4023-ABBE-4F0DCF717C9D}" srcOrd="0" destOrd="0" presId="urn:microsoft.com/office/officeart/2011/layout/CircleProcess"/>
    <dgm:cxn modelId="{CFA8F91C-D9C3-49B6-A178-6E622ADB5B05}" type="presParOf" srcId="{84615966-8C0F-4207-8FD7-6318AE0E5C83}" destId="{44E5815B-A224-427F-B597-7EE2C3255A7E}" srcOrd="5" destOrd="0" presId="urn:microsoft.com/office/officeart/2011/layout/CircleProcess"/>
    <dgm:cxn modelId="{0C772117-4C87-45FC-BBCE-22962A4DF266}" type="presParOf" srcId="{84615966-8C0F-4207-8FD7-6318AE0E5C83}" destId="{3FF06417-8F2C-416F-B552-820B7443CBD8}" srcOrd="6" destOrd="0" presId="urn:microsoft.com/office/officeart/2011/layout/CircleProcess"/>
    <dgm:cxn modelId="{B5F55E59-1787-4CCE-9BFC-0742112711D9}" type="presParOf" srcId="{3FF06417-8F2C-416F-B552-820B7443CBD8}" destId="{1D887E70-0860-4F8F-8C8C-43BDD4E7DC66}" srcOrd="0" destOrd="0" presId="urn:microsoft.com/office/officeart/2011/layout/CircleProcess"/>
    <dgm:cxn modelId="{E6E9B740-6CD9-416E-905F-5AE5438EDB1F}" type="presParOf" srcId="{84615966-8C0F-4207-8FD7-6318AE0E5C83}" destId="{A64AA56A-BBEC-4165-9B17-C25608B4E868}" srcOrd="7" destOrd="0" presId="urn:microsoft.com/office/officeart/2011/layout/CircleProcess"/>
    <dgm:cxn modelId="{A61F1626-0B84-417C-9FB1-A9F29877398B}" type="presParOf" srcId="{A64AA56A-BBEC-4165-9B17-C25608B4E868}" destId="{E74E785B-BEA7-48D9-A72E-8D04F0847C0E}" srcOrd="0" destOrd="0" presId="urn:microsoft.com/office/officeart/2011/layout/CircleProcess"/>
    <dgm:cxn modelId="{2B2F4A1D-CB44-42B6-943E-D06C84A1A6E1}" type="presParOf" srcId="{84615966-8C0F-4207-8FD7-6318AE0E5C83}" destId="{AD1CE096-BFE1-4639-A6BC-C0B420FCA8FC}" srcOrd="8" destOrd="0" presId="urn:microsoft.com/office/officeart/2011/layout/CircleProcess"/>
    <dgm:cxn modelId="{AB639DA0-6BF3-440A-B7E7-1BFDBBC12508}" type="presParOf" srcId="{84615966-8C0F-4207-8FD7-6318AE0E5C83}" destId="{7A9F65C0-5305-42EB-970F-41F64DA65C6B}" srcOrd="9" destOrd="0" presId="urn:microsoft.com/office/officeart/2011/layout/CircleProcess"/>
    <dgm:cxn modelId="{0EA9A668-EAFE-442B-8C0F-4A12C137D965}" type="presParOf" srcId="{7A9F65C0-5305-42EB-970F-41F64DA65C6B}" destId="{B621546F-1E8C-4818-9963-77F1A747CE97}" srcOrd="0" destOrd="0" presId="urn:microsoft.com/office/officeart/2011/layout/CircleProcess"/>
    <dgm:cxn modelId="{D94EE817-3DE4-471B-A893-F3EA60CFD555}" type="presParOf" srcId="{84615966-8C0F-4207-8FD7-6318AE0E5C83}" destId="{A02562F5-1BB0-485B-BCE3-1B0FDE5EA78D}" srcOrd="10" destOrd="0" presId="urn:microsoft.com/office/officeart/2011/layout/CircleProcess"/>
    <dgm:cxn modelId="{D5430631-2248-4E59-A28A-667DA0FE9C36}" type="presParOf" srcId="{A02562F5-1BB0-485B-BCE3-1B0FDE5EA78D}" destId="{810E89D0-FCCE-42A1-80BF-ED46B9F9DFFE}" srcOrd="0" destOrd="0" presId="urn:microsoft.com/office/officeart/2011/layout/CircleProcess"/>
    <dgm:cxn modelId="{3C75E734-AA86-4A5A-99D8-3A80B7E36FF0}" type="presParOf" srcId="{84615966-8C0F-4207-8FD7-6318AE0E5C83}" destId="{2467C736-8EFF-4308-B426-C4EAE724F5C7}" srcOrd="11" destOrd="0" presId="urn:microsoft.com/office/officeart/2011/layout/CircleProcess"/>
    <dgm:cxn modelId="{0519E6EF-AEE0-49DD-AD20-612B11092B18}" type="presParOf" srcId="{84615966-8C0F-4207-8FD7-6318AE0E5C83}" destId="{7FB19A48-5E94-4775-9AFB-29C67EB98C3E}" srcOrd="12" destOrd="0" presId="urn:microsoft.com/office/officeart/2011/layout/CircleProcess"/>
    <dgm:cxn modelId="{43DE4B7E-C563-4C8A-BA2A-B34CD5613A63}" type="presParOf" srcId="{7FB19A48-5E94-4775-9AFB-29C67EB98C3E}" destId="{C144C8A2-6243-4734-AE2B-E1B670C9E5E9}" srcOrd="0" destOrd="0" presId="urn:microsoft.com/office/officeart/2011/layout/CircleProcess"/>
    <dgm:cxn modelId="{BA8C90C5-657F-40AE-96E2-05238C3EAE2A}" type="presParOf" srcId="{84615966-8C0F-4207-8FD7-6318AE0E5C83}" destId="{794419BB-15E2-4777-9184-E851E3BC7D94}" srcOrd="13" destOrd="0" presId="urn:microsoft.com/office/officeart/2011/layout/CircleProcess"/>
    <dgm:cxn modelId="{497648C9-5CF2-4AB5-BE4C-6FBD0CD46994}" type="presParOf" srcId="{794419BB-15E2-4777-9184-E851E3BC7D94}" destId="{A5ED04D7-8FC8-4AD7-86B5-A98E53A309FD}" srcOrd="0" destOrd="0" presId="urn:microsoft.com/office/officeart/2011/layout/CircleProcess"/>
    <dgm:cxn modelId="{3F8C2803-00DD-40BB-ADF8-2878DFDB0AC3}" type="presParOf" srcId="{84615966-8C0F-4207-8FD7-6318AE0E5C83}" destId="{69DBAB42-2946-4DB8-90F3-C7CE1FDD43A5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EBC47C-D898-469E-B993-BF046F5767DB}" type="doc">
      <dgm:prSet loTypeId="urn:microsoft.com/office/officeart/2005/8/layout/list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CF75BDFD-E143-4116-AFC4-E917A4C0AD9E}">
      <dgm:prSet phldrT="[文字]" custT="1"/>
      <dgm:spPr/>
      <dgm:t>
        <a:bodyPr/>
        <a:lstStyle/>
        <a:p>
          <a:r>
            <a:rPr lang="en-US" altLang="zh-TW" sz="2400" dirty="0" smtClean="0"/>
            <a:t>1.</a:t>
          </a:r>
          <a:r>
            <a:rPr lang="zh-TW" altLang="en-US" sz="2400" dirty="0" smtClean="0"/>
            <a:t> </a:t>
          </a:r>
          <a:r>
            <a:rPr lang="zh-TW" altLang="zh-TW" sz="2400" dirty="0" smtClean="0"/>
            <a:t>能確認重要的問題以知道自己需要獲得什麼訊息</a:t>
          </a:r>
          <a:endParaRPr lang="zh-TW" altLang="en-US" sz="2400" dirty="0"/>
        </a:p>
      </dgm:t>
    </dgm:pt>
    <dgm:pt modelId="{D26C94E4-5B22-48BF-AC16-3512A3B8CC5E}" type="parTrans" cxnId="{AF4123E5-D957-4303-B749-CCDBAB98DEB1}">
      <dgm:prSet/>
      <dgm:spPr/>
      <dgm:t>
        <a:bodyPr/>
        <a:lstStyle/>
        <a:p>
          <a:endParaRPr lang="zh-TW" altLang="en-US" sz="2400"/>
        </a:p>
      </dgm:t>
    </dgm:pt>
    <dgm:pt modelId="{C462D105-0242-47E5-8A79-F3B0C06126F0}" type="sibTrans" cxnId="{AF4123E5-D957-4303-B749-CCDBAB98DEB1}">
      <dgm:prSet/>
      <dgm:spPr/>
      <dgm:t>
        <a:bodyPr/>
        <a:lstStyle/>
        <a:p>
          <a:endParaRPr lang="zh-TW" altLang="en-US" sz="2400"/>
        </a:p>
      </dgm:t>
    </dgm:pt>
    <dgm:pt modelId="{C8C00C71-C05D-4BF0-8FF1-EB8F07522A9B}">
      <dgm:prSet phldrT="[文字]" custT="1"/>
      <dgm:spPr/>
      <dgm:t>
        <a:bodyPr/>
        <a:lstStyle/>
        <a:p>
          <a:r>
            <a:rPr lang="en-US" altLang="zh-TW" sz="2400" dirty="0" smtClean="0"/>
            <a:t>2. </a:t>
          </a:r>
          <a:r>
            <a:rPr lang="zh-TW" altLang="zh-TW" sz="2400" dirty="0" smtClean="0"/>
            <a:t>能夠在眾多的訊息中找到自己所要的</a:t>
          </a:r>
          <a:endParaRPr lang="zh-TW" altLang="en-US" sz="2400" dirty="0"/>
        </a:p>
      </dgm:t>
    </dgm:pt>
    <dgm:pt modelId="{CC4E8AEC-3B95-4BA2-8EDB-264D943997BD}" type="parTrans" cxnId="{1392E47C-0599-45F6-8E2C-C5AED8ECA08C}">
      <dgm:prSet/>
      <dgm:spPr/>
      <dgm:t>
        <a:bodyPr/>
        <a:lstStyle/>
        <a:p>
          <a:endParaRPr lang="zh-TW" altLang="en-US" sz="2400"/>
        </a:p>
      </dgm:t>
    </dgm:pt>
    <dgm:pt modelId="{873172DC-B4C5-4CE6-9E94-AE0B0B9418A8}" type="sibTrans" cxnId="{1392E47C-0599-45F6-8E2C-C5AED8ECA08C}">
      <dgm:prSet/>
      <dgm:spPr/>
      <dgm:t>
        <a:bodyPr/>
        <a:lstStyle/>
        <a:p>
          <a:endParaRPr lang="zh-TW" altLang="en-US" sz="2400"/>
        </a:p>
      </dgm:t>
    </dgm:pt>
    <dgm:pt modelId="{6F3D3E03-3632-4898-8C92-AE338A03E6E6}">
      <dgm:prSet phldrT="[文字]" custT="1"/>
      <dgm:spPr/>
      <dgm:t>
        <a:bodyPr/>
        <a:lstStyle/>
        <a:p>
          <a:r>
            <a:rPr lang="en-US" altLang="zh-TW" sz="2400" dirty="0" smtClean="0"/>
            <a:t>3. </a:t>
          </a:r>
          <a:r>
            <a:rPr lang="zh-TW" altLang="zh-TW" sz="2400" dirty="0" smtClean="0"/>
            <a:t>評估訊息的可信度</a:t>
          </a:r>
          <a:endParaRPr lang="zh-TW" altLang="en-US" sz="2400" dirty="0"/>
        </a:p>
      </dgm:t>
    </dgm:pt>
    <dgm:pt modelId="{752AD75C-BBAC-44FD-801E-A8F3834F7690}" type="parTrans" cxnId="{FBC06505-CB12-4B21-85CA-B941320374B8}">
      <dgm:prSet/>
      <dgm:spPr/>
      <dgm:t>
        <a:bodyPr/>
        <a:lstStyle/>
        <a:p>
          <a:endParaRPr lang="zh-TW" altLang="en-US" sz="2400"/>
        </a:p>
      </dgm:t>
    </dgm:pt>
    <dgm:pt modelId="{93889216-068D-4B39-BFF6-B5B250975834}" type="sibTrans" cxnId="{FBC06505-CB12-4B21-85CA-B941320374B8}">
      <dgm:prSet/>
      <dgm:spPr/>
      <dgm:t>
        <a:bodyPr/>
        <a:lstStyle/>
        <a:p>
          <a:endParaRPr lang="zh-TW" altLang="en-US" sz="2400"/>
        </a:p>
      </dgm:t>
    </dgm:pt>
    <dgm:pt modelId="{122E7778-5AF3-4FE8-A8A0-3635CCA40A60}">
      <dgm:prSet custT="1"/>
      <dgm:spPr/>
      <dgm:t>
        <a:bodyPr/>
        <a:lstStyle/>
        <a:p>
          <a:r>
            <a:rPr lang="en-US" altLang="zh-TW" sz="2400" dirty="0" smtClean="0"/>
            <a:t>4. </a:t>
          </a:r>
          <a:r>
            <a:rPr lang="zh-TW" altLang="zh-TW" sz="2400" dirty="0" smtClean="0"/>
            <a:t>能整合來自不同來源的訊息</a:t>
          </a:r>
          <a:endParaRPr lang="zh-TW" altLang="en-US" sz="2400" dirty="0"/>
        </a:p>
      </dgm:t>
    </dgm:pt>
    <dgm:pt modelId="{428087C7-1098-4F84-8437-D44E6A3E3D38}" type="parTrans" cxnId="{7A1479ED-CB07-47FB-B1D1-B7F0BB484E63}">
      <dgm:prSet/>
      <dgm:spPr/>
      <dgm:t>
        <a:bodyPr/>
        <a:lstStyle/>
        <a:p>
          <a:endParaRPr lang="zh-TW" altLang="en-US" sz="2400"/>
        </a:p>
      </dgm:t>
    </dgm:pt>
    <dgm:pt modelId="{7EC0ED89-CF7A-4105-9145-FD4C7BC662B9}" type="sibTrans" cxnId="{7A1479ED-CB07-47FB-B1D1-B7F0BB484E63}">
      <dgm:prSet/>
      <dgm:spPr/>
      <dgm:t>
        <a:bodyPr/>
        <a:lstStyle/>
        <a:p>
          <a:endParaRPr lang="zh-TW" altLang="en-US" sz="2400"/>
        </a:p>
      </dgm:t>
    </dgm:pt>
    <dgm:pt modelId="{8F18EEFF-F254-40BA-B1D3-AE22F74BC9EC}">
      <dgm:prSet custT="1"/>
      <dgm:spPr/>
      <dgm:t>
        <a:bodyPr/>
        <a:lstStyle/>
        <a:p>
          <a:r>
            <a:rPr lang="en-US" altLang="zh-TW" sz="2400" smtClean="0"/>
            <a:t>5. </a:t>
          </a:r>
          <a:r>
            <a:rPr lang="zh-TW" altLang="zh-TW" sz="2400" smtClean="0"/>
            <a:t>以不同形式將想法表達給他人</a:t>
          </a:r>
          <a:endParaRPr lang="zh-TW" altLang="en-US" sz="2400"/>
        </a:p>
      </dgm:t>
    </dgm:pt>
    <dgm:pt modelId="{7B243080-7589-476A-B67A-2B8CAA2BD025}" type="parTrans" cxnId="{8D5576CA-9B9D-4939-9E28-14F619046CD9}">
      <dgm:prSet/>
      <dgm:spPr/>
      <dgm:t>
        <a:bodyPr/>
        <a:lstStyle/>
        <a:p>
          <a:endParaRPr lang="zh-TW" altLang="en-US" sz="2400"/>
        </a:p>
      </dgm:t>
    </dgm:pt>
    <dgm:pt modelId="{3A58AD4D-2CB1-41E2-8367-16954BD978AA}" type="sibTrans" cxnId="{8D5576CA-9B9D-4939-9E28-14F619046CD9}">
      <dgm:prSet/>
      <dgm:spPr/>
      <dgm:t>
        <a:bodyPr/>
        <a:lstStyle/>
        <a:p>
          <a:endParaRPr lang="zh-TW" altLang="en-US" sz="2400"/>
        </a:p>
      </dgm:t>
    </dgm:pt>
    <dgm:pt modelId="{F8F0DEFF-2E1C-47BD-BC1D-78BA58743731}" type="pres">
      <dgm:prSet presAssocID="{57EBC47C-D898-469E-B993-BF046F5767D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27C15CE-C00D-453A-BF29-28A3FAB3137A}" type="pres">
      <dgm:prSet presAssocID="{CF75BDFD-E143-4116-AFC4-E917A4C0AD9E}" presName="parentLin" presStyleCnt="0"/>
      <dgm:spPr/>
    </dgm:pt>
    <dgm:pt modelId="{DF4FFBB8-2277-4D61-93A9-66148165533E}" type="pres">
      <dgm:prSet presAssocID="{CF75BDFD-E143-4116-AFC4-E917A4C0AD9E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E798986E-2B4B-41B4-A504-03A07DBF2C07}" type="pres">
      <dgm:prSet presAssocID="{CF75BDFD-E143-4116-AFC4-E917A4C0AD9E}" presName="parentText" presStyleLbl="node1" presStyleIdx="0" presStyleCnt="5" custScaleX="11612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6114DF-C0F0-4A52-8A88-8F74E798FA38}" type="pres">
      <dgm:prSet presAssocID="{CF75BDFD-E143-4116-AFC4-E917A4C0AD9E}" presName="negativeSpace" presStyleCnt="0"/>
      <dgm:spPr/>
    </dgm:pt>
    <dgm:pt modelId="{0E7132CB-812D-4789-8E5B-9649B2FEBF88}" type="pres">
      <dgm:prSet presAssocID="{CF75BDFD-E143-4116-AFC4-E917A4C0AD9E}" presName="childText" presStyleLbl="conFgAcc1" presStyleIdx="0" presStyleCnt="5">
        <dgm:presLayoutVars>
          <dgm:bulletEnabled val="1"/>
        </dgm:presLayoutVars>
      </dgm:prSet>
      <dgm:spPr/>
    </dgm:pt>
    <dgm:pt modelId="{4E6FEB03-CBA1-4A02-A066-FBD9CAAB02C4}" type="pres">
      <dgm:prSet presAssocID="{C462D105-0242-47E5-8A79-F3B0C06126F0}" presName="spaceBetweenRectangles" presStyleCnt="0"/>
      <dgm:spPr/>
    </dgm:pt>
    <dgm:pt modelId="{7EFF2090-4C36-43A8-B225-CD2E8961B577}" type="pres">
      <dgm:prSet presAssocID="{C8C00C71-C05D-4BF0-8FF1-EB8F07522A9B}" presName="parentLin" presStyleCnt="0"/>
      <dgm:spPr/>
    </dgm:pt>
    <dgm:pt modelId="{744988DE-0063-4A37-9D39-293510CC6842}" type="pres">
      <dgm:prSet presAssocID="{C8C00C71-C05D-4BF0-8FF1-EB8F07522A9B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E766CA7D-A198-432D-98DD-6AA41403C806}" type="pres">
      <dgm:prSet presAssocID="{C8C00C71-C05D-4BF0-8FF1-EB8F07522A9B}" presName="parentText" presStyleLbl="node1" presStyleIdx="1" presStyleCnt="5" custScaleX="9539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87C229-30E7-490A-A081-8590021E0D51}" type="pres">
      <dgm:prSet presAssocID="{C8C00C71-C05D-4BF0-8FF1-EB8F07522A9B}" presName="negativeSpace" presStyleCnt="0"/>
      <dgm:spPr/>
    </dgm:pt>
    <dgm:pt modelId="{9A0D7C92-0E37-4A8E-979F-B61F0695F5B0}" type="pres">
      <dgm:prSet presAssocID="{C8C00C71-C05D-4BF0-8FF1-EB8F07522A9B}" presName="childText" presStyleLbl="conFgAcc1" presStyleIdx="1" presStyleCnt="5">
        <dgm:presLayoutVars>
          <dgm:bulletEnabled val="1"/>
        </dgm:presLayoutVars>
      </dgm:prSet>
      <dgm:spPr/>
    </dgm:pt>
    <dgm:pt modelId="{01964FCE-D907-4451-86D2-181649B89B2D}" type="pres">
      <dgm:prSet presAssocID="{873172DC-B4C5-4CE6-9E94-AE0B0B9418A8}" presName="spaceBetweenRectangles" presStyleCnt="0"/>
      <dgm:spPr/>
    </dgm:pt>
    <dgm:pt modelId="{926C190E-F361-4733-AA2B-D2CACF4937E0}" type="pres">
      <dgm:prSet presAssocID="{6F3D3E03-3632-4898-8C92-AE338A03E6E6}" presName="parentLin" presStyleCnt="0"/>
      <dgm:spPr/>
    </dgm:pt>
    <dgm:pt modelId="{4E7A4278-2F01-4342-81E4-E647533C98AF}" type="pres">
      <dgm:prSet presAssocID="{6F3D3E03-3632-4898-8C92-AE338A03E6E6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8DDFBBDC-29EE-4AD6-B67C-F30E0321E1F7}" type="pres">
      <dgm:prSet presAssocID="{6F3D3E03-3632-4898-8C92-AE338A03E6E6}" presName="parentText" presStyleLbl="node1" presStyleIdx="2" presStyleCnt="5" custScaleX="5622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F42DDF-CFDA-42D2-9B96-5623BA2B04A8}" type="pres">
      <dgm:prSet presAssocID="{6F3D3E03-3632-4898-8C92-AE338A03E6E6}" presName="negativeSpace" presStyleCnt="0"/>
      <dgm:spPr/>
    </dgm:pt>
    <dgm:pt modelId="{3DE347E6-B94E-4D86-BCAF-9A4261B65590}" type="pres">
      <dgm:prSet presAssocID="{6F3D3E03-3632-4898-8C92-AE338A03E6E6}" presName="childText" presStyleLbl="conFgAcc1" presStyleIdx="2" presStyleCnt="5">
        <dgm:presLayoutVars>
          <dgm:bulletEnabled val="1"/>
        </dgm:presLayoutVars>
      </dgm:prSet>
      <dgm:spPr/>
    </dgm:pt>
    <dgm:pt modelId="{AE1EA721-862C-43E9-9BB6-89B16B81FCC5}" type="pres">
      <dgm:prSet presAssocID="{93889216-068D-4B39-BFF6-B5B250975834}" presName="spaceBetweenRectangles" presStyleCnt="0"/>
      <dgm:spPr/>
    </dgm:pt>
    <dgm:pt modelId="{AEB64C23-C026-40B8-B4F3-DE8E64F4A514}" type="pres">
      <dgm:prSet presAssocID="{122E7778-5AF3-4FE8-A8A0-3635CCA40A60}" presName="parentLin" presStyleCnt="0"/>
      <dgm:spPr/>
    </dgm:pt>
    <dgm:pt modelId="{B8C28422-DF28-4775-A69B-40746D3BD7D0}" type="pres">
      <dgm:prSet presAssocID="{122E7778-5AF3-4FE8-A8A0-3635CCA40A60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12942262-AA68-404A-9EF4-656180FC21D5}" type="pres">
      <dgm:prSet presAssocID="{122E7778-5AF3-4FE8-A8A0-3635CCA40A60}" presName="parentText" presStyleLbl="node1" presStyleIdx="3" presStyleCnt="5" custScaleX="7235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BF69C7-CB4E-4282-AF12-27E56CD1CCC3}" type="pres">
      <dgm:prSet presAssocID="{122E7778-5AF3-4FE8-A8A0-3635CCA40A60}" presName="negativeSpace" presStyleCnt="0"/>
      <dgm:spPr/>
    </dgm:pt>
    <dgm:pt modelId="{A626A30C-1832-4330-B19D-841497233485}" type="pres">
      <dgm:prSet presAssocID="{122E7778-5AF3-4FE8-A8A0-3635CCA40A60}" presName="childText" presStyleLbl="conFgAcc1" presStyleIdx="3" presStyleCnt="5">
        <dgm:presLayoutVars>
          <dgm:bulletEnabled val="1"/>
        </dgm:presLayoutVars>
      </dgm:prSet>
      <dgm:spPr/>
    </dgm:pt>
    <dgm:pt modelId="{343F4AD7-22E5-4501-9C64-6FEF7DC397F6}" type="pres">
      <dgm:prSet presAssocID="{7EC0ED89-CF7A-4105-9145-FD4C7BC662B9}" presName="spaceBetweenRectangles" presStyleCnt="0"/>
      <dgm:spPr/>
    </dgm:pt>
    <dgm:pt modelId="{A9ED4DFE-020C-45E6-89F2-4EDA5785122C}" type="pres">
      <dgm:prSet presAssocID="{8F18EEFF-F254-40BA-B1D3-AE22F74BC9EC}" presName="parentLin" presStyleCnt="0"/>
      <dgm:spPr/>
    </dgm:pt>
    <dgm:pt modelId="{8B6716EF-EB57-47CD-B969-7DFEDD8534D8}" type="pres">
      <dgm:prSet presAssocID="{8F18EEFF-F254-40BA-B1D3-AE22F74BC9EC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63202C72-E985-4197-876A-3932CD236474}" type="pres">
      <dgm:prSet presAssocID="{8F18EEFF-F254-40BA-B1D3-AE22F74BC9EC}" presName="parentText" presStyleLbl="node1" presStyleIdx="4" presStyleCnt="5" custScaleX="7695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0E258DB-7FBB-435A-BC6E-9D174F94EF50}" type="pres">
      <dgm:prSet presAssocID="{8F18EEFF-F254-40BA-B1D3-AE22F74BC9EC}" presName="negativeSpace" presStyleCnt="0"/>
      <dgm:spPr/>
    </dgm:pt>
    <dgm:pt modelId="{BD8CFB89-7CA8-43D3-AF9F-4DD285FC7542}" type="pres">
      <dgm:prSet presAssocID="{8F18EEFF-F254-40BA-B1D3-AE22F74BC9E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A1479ED-CB07-47FB-B1D1-B7F0BB484E63}" srcId="{57EBC47C-D898-469E-B993-BF046F5767DB}" destId="{122E7778-5AF3-4FE8-A8A0-3635CCA40A60}" srcOrd="3" destOrd="0" parTransId="{428087C7-1098-4F84-8437-D44E6A3E3D38}" sibTransId="{7EC0ED89-CF7A-4105-9145-FD4C7BC662B9}"/>
    <dgm:cxn modelId="{107AD6F4-DDF9-4817-92DA-0EE04B076919}" type="presOf" srcId="{C8C00C71-C05D-4BF0-8FF1-EB8F07522A9B}" destId="{E766CA7D-A198-432D-98DD-6AA41403C806}" srcOrd="1" destOrd="0" presId="urn:microsoft.com/office/officeart/2005/8/layout/list1"/>
    <dgm:cxn modelId="{B5613D6F-3920-4FFA-8EC9-23442F52571F}" type="presOf" srcId="{CF75BDFD-E143-4116-AFC4-E917A4C0AD9E}" destId="{E798986E-2B4B-41B4-A504-03A07DBF2C07}" srcOrd="1" destOrd="0" presId="urn:microsoft.com/office/officeart/2005/8/layout/list1"/>
    <dgm:cxn modelId="{9FC19548-C04C-46D1-8BA5-CB60F4A0A0EF}" type="presOf" srcId="{122E7778-5AF3-4FE8-A8A0-3635CCA40A60}" destId="{12942262-AA68-404A-9EF4-656180FC21D5}" srcOrd="1" destOrd="0" presId="urn:microsoft.com/office/officeart/2005/8/layout/list1"/>
    <dgm:cxn modelId="{AF4123E5-D957-4303-B749-CCDBAB98DEB1}" srcId="{57EBC47C-D898-469E-B993-BF046F5767DB}" destId="{CF75BDFD-E143-4116-AFC4-E917A4C0AD9E}" srcOrd="0" destOrd="0" parTransId="{D26C94E4-5B22-48BF-AC16-3512A3B8CC5E}" sibTransId="{C462D105-0242-47E5-8A79-F3B0C06126F0}"/>
    <dgm:cxn modelId="{19DD60CD-FD22-4276-8520-007573BAED15}" type="presOf" srcId="{CF75BDFD-E143-4116-AFC4-E917A4C0AD9E}" destId="{DF4FFBB8-2277-4D61-93A9-66148165533E}" srcOrd="0" destOrd="0" presId="urn:microsoft.com/office/officeart/2005/8/layout/list1"/>
    <dgm:cxn modelId="{3FD0B659-9E18-4F3D-9D98-9C9C59788678}" type="presOf" srcId="{6F3D3E03-3632-4898-8C92-AE338A03E6E6}" destId="{8DDFBBDC-29EE-4AD6-B67C-F30E0321E1F7}" srcOrd="1" destOrd="0" presId="urn:microsoft.com/office/officeart/2005/8/layout/list1"/>
    <dgm:cxn modelId="{1392E47C-0599-45F6-8E2C-C5AED8ECA08C}" srcId="{57EBC47C-D898-469E-B993-BF046F5767DB}" destId="{C8C00C71-C05D-4BF0-8FF1-EB8F07522A9B}" srcOrd="1" destOrd="0" parTransId="{CC4E8AEC-3B95-4BA2-8EDB-264D943997BD}" sibTransId="{873172DC-B4C5-4CE6-9E94-AE0B0B9418A8}"/>
    <dgm:cxn modelId="{D2CAA436-41D3-4C49-8527-262C70796205}" type="presOf" srcId="{122E7778-5AF3-4FE8-A8A0-3635CCA40A60}" destId="{B8C28422-DF28-4775-A69B-40746D3BD7D0}" srcOrd="0" destOrd="0" presId="urn:microsoft.com/office/officeart/2005/8/layout/list1"/>
    <dgm:cxn modelId="{26A5D1FD-E317-4A6B-94E8-4EC8DF988BB2}" type="presOf" srcId="{6F3D3E03-3632-4898-8C92-AE338A03E6E6}" destId="{4E7A4278-2F01-4342-81E4-E647533C98AF}" srcOrd="0" destOrd="0" presId="urn:microsoft.com/office/officeart/2005/8/layout/list1"/>
    <dgm:cxn modelId="{FBC06505-CB12-4B21-85CA-B941320374B8}" srcId="{57EBC47C-D898-469E-B993-BF046F5767DB}" destId="{6F3D3E03-3632-4898-8C92-AE338A03E6E6}" srcOrd="2" destOrd="0" parTransId="{752AD75C-BBAC-44FD-801E-A8F3834F7690}" sibTransId="{93889216-068D-4B39-BFF6-B5B250975834}"/>
    <dgm:cxn modelId="{4D8F6AF0-0474-4A40-8F33-1D353B9475EC}" type="presOf" srcId="{8F18EEFF-F254-40BA-B1D3-AE22F74BC9EC}" destId="{63202C72-E985-4197-876A-3932CD236474}" srcOrd="1" destOrd="0" presId="urn:microsoft.com/office/officeart/2005/8/layout/list1"/>
    <dgm:cxn modelId="{C1533461-9DCA-4C2D-80E1-FCACF049E88A}" type="presOf" srcId="{C8C00C71-C05D-4BF0-8FF1-EB8F07522A9B}" destId="{744988DE-0063-4A37-9D39-293510CC6842}" srcOrd="0" destOrd="0" presId="urn:microsoft.com/office/officeart/2005/8/layout/list1"/>
    <dgm:cxn modelId="{9EFF95E8-77F3-4060-BCAB-D9870F53D25F}" type="presOf" srcId="{8F18EEFF-F254-40BA-B1D3-AE22F74BC9EC}" destId="{8B6716EF-EB57-47CD-B969-7DFEDD8534D8}" srcOrd="0" destOrd="0" presId="urn:microsoft.com/office/officeart/2005/8/layout/list1"/>
    <dgm:cxn modelId="{558F7B02-C7C8-496E-9C67-69A763FAC00E}" type="presOf" srcId="{57EBC47C-D898-469E-B993-BF046F5767DB}" destId="{F8F0DEFF-2E1C-47BD-BC1D-78BA58743731}" srcOrd="0" destOrd="0" presId="urn:microsoft.com/office/officeart/2005/8/layout/list1"/>
    <dgm:cxn modelId="{8D5576CA-9B9D-4939-9E28-14F619046CD9}" srcId="{57EBC47C-D898-469E-B993-BF046F5767DB}" destId="{8F18EEFF-F254-40BA-B1D3-AE22F74BC9EC}" srcOrd="4" destOrd="0" parTransId="{7B243080-7589-476A-B67A-2B8CAA2BD025}" sibTransId="{3A58AD4D-2CB1-41E2-8367-16954BD978AA}"/>
    <dgm:cxn modelId="{62F909BE-08E0-4A5A-AFC6-720CA3F4E904}" type="presParOf" srcId="{F8F0DEFF-2E1C-47BD-BC1D-78BA58743731}" destId="{C27C15CE-C00D-453A-BF29-28A3FAB3137A}" srcOrd="0" destOrd="0" presId="urn:microsoft.com/office/officeart/2005/8/layout/list1"/>
    <dgm:cxn modelId="{1BC113C5-4DC9-401A-A153-8A57ED557E71}" type="presParOf" srcId="{C27C15CE-C00D-453A-BF29-28A3FAB3137A}" destId="{DF4FFBB8-2277-4D61-93A9-66148165533E}" srcOrd="0" destOrd="0" presId="urn:microsoft.com/office/officeart/2005/8/layout/list1"/>
    <dgm:cxn modelId="{A4803E01-0C69-4E3F-BAB5-8B6DC0D963FC}" type="presParOf" srcId="{C27C15CE-C00D-453A-BF29-28A3FAB3137A}" destId="{E798986E-2B4B-41B4-A504-03A07DBF2C07}" srcOrd="1" destOrd="0" presId="urn:microsoft.com/office/officeart/2005/8/layout/list1"/>
    <dgm:cxn modelId="{E60306A7-5F3A-4773-B888-2D5D68C7B17F}" type="presParOf" srcId="{F8F0DEFF-2E1C-47BD-BC1D-78BA58743731}" destId="{5A6114DF-C0F0-4A52-8A88-8F74E798FA38}" srcOrd="1" destOrd="0" presId="urn:microsoft.com/office/officeart/2005/8/layout/list1"/>
    <dgm:cxn modelId="{2AE881DC-B480-41B3-9F9F-BAC5B3871445}" type="presParOf" srcId="{F8F0DEFF-2E1C-47BD-BC1D-78BA58743731}" destId="{0E7132CB-812D-4789-8E5B-9649B2FEBF88}" srcOrd="2" destOrd="0" presId="urn:microsoft.com/office/officeart/2005/8/layout/list1"/>
    <dgm:cxn modelId="{56731666-72C9-4D41-A6F2-77D85D49F001}" type="presParOf" srcId="{F8F0DEFF-2E1C-47BD-BC1D-78BA58743731}" destId="{4E6FEB03-CBA1-4A02-A066-FBD9CAAB02C4}" srcOrd="3" destOrd="0" presId="urn:microsoft.com/office/officeart/2005/8/layout/list1"/>
    <dgm:cxn modelId="{9F3AE47D-C678-47FA-BAB2-CF101F98B4C3}" type="presParOf" srcId="{F8F0DEFF-2E1C-47BD-BC1D-78BA58743731}" destId="{7EFF2090-4C36-43A8-B225-CD2E8961B577}" srcOrd="4" destOrd="0" presId="urn:microsoft.com/office/officeart/2005/8/layout/list1"/>
    <dgm:cxn modelId="{F7C59528-2476-4C27-98FF-C2D86F290AF7}" type="presParOf" srcId="{7EFF2090-4C36-43A8-B225-CD2E8961B577}" destId="{744988DE-0063-4A37-9D39-293510CC6842}" srcOrd="0" destOrd="0" presId="urn:microsoft.com/office/officeart/2005/8/layout/list1"/>
    <dgm:cxn modelId="{2831D920-7BFF-4284-B049-5436FAF59220}" type="presParOf" srcId="{7EFF2090-4C36-43A8-B225-CD2E8961B577}" destId="{E766CA7D-A198-432D-98DD-6AA41403C806}" srcOrd="1" destOrd="0" presId="urn:microsoft.com/office/officeart/2005/8/layout/list1"/>
    <dgm:cxn modelId="{2D79D428-B3A5-450F-AB67-D2F313CD8C01}" type="presParOf" srcId="{F8F0DEFF-2E1C-47BD-BC1D-78BA58743731}" destId="{3487C229-30E7-490A-A081-8590021E0D51}" srcOrd="5" destOrd="0" presId="urn:microsoft.com/office/officeart/2005/8/layout/list1"/>
    <dgm:cxn modelId="{60372585-EE29-4CE7-A730-659E60DE38A9}" type="presParOf" srcId="{F8F0DEFF-2E1C-47BD-BC1D-78BA58743731}" destId="{9A0D7C92-0E37-4A8E-979F-B61F0695F5B0}" srcOrd="6" destOrd="0" presId="urn:microsoft.com/office/officeart/2005/8/layout/list1"/>
    <dgm:cxn modelId="{83AE249D-7722-4EC8-96CE-6A196D9D2C4C}" type="presParOf" srcId="{F8F0DEFF-2E1C-47BD-BC1D-78BA58743731}" destId="{01964FCE-D907-4451-86D2-181649B89B2D}" srcOrd="7" destOrd="0" presId="urn:microsoft.com/office/officeart/2005/8/layout/list1"/>
    <dgm:cxn modelId="{29CBD8F6-964B-4AA7-9D43-800B1E6F388E}" type="presParOf" srcId="{F8F0DEFF-2E1C-47BD-BC1D-78BA58743731}" destId="{926C190E-F361-4733-AA2B-D2CACF4937E0}" srcOrd="8" destOrd="0" presId="urn:microsoft.com/office/officeart/2005/8/layout/list1"/>
    <dgm:cxn modelId="{069C6143-4EA7-4537-AB69-B92E010935BB}" type="presParOf" srcId="{926C190E-F361-4733-AA2B-D2CACF4937E0}" destId="{4E7A4278-2F01-4342-81E4-E647533C98AF}" srcOrd="0" destOrd="0" presId="urn:microsoft.com/office/officeart/2005/8/layout/list1"/>
    <dgm:cxn modelId="{48EB1BEB-E64E-4C77-8D1C-5C378DA17B73}" type="presParOf" srcId="{926C190E-F361-4733-AA2B-D2CACF4937E0}" destId="{8DDFBBDC-29EE-4AD6-B67C-F30E0321E1F7}" srcOrd="1" destOrd="0" presId="urn:microsoft.com/office/officeart/2005/8/layout/list1"/>
    <dgm:cxn modelId="{2F8C37CD-FCA5-4C87-9896-72BFC0A6B842}" type="presParOf" srcId="{F8F0DEFF-2E1C-47BD-BC1D-78BA58743731}" destId="{BDF42DDF-CFDA-42D2-9B96-5623BA2B04A8}" srcOrd="9" destOrd="0" presId="urn:microsoft.com/office/officeart/2005/8/layout/list1"/>
    <dgm:cxn modelId="{FE9492CF-01CE-43F1-BFD2-4D91BD4407D0}" type="presParOf" srcId="{F8F0DEFF-2E1C-47BD-BC1D-78BA58743731}" destId="{3DE347E6-B94E-4D86-BCAF-9A4261B65590}" srcOrd="10" destOrd="0" presId="urn:microsoft.com/office/officeart/2005/8/layout/list1"/>
    <dgm:cxn modelId="{FB3FE9E9-6EB7-41BD-A1C2-76648B0DF451}" type="presParOf" srcId="{F8F0DEFF-2E1C-47BD-BC1D-78BA58743731}" destId="{AE1EA721-862C-43E9-9BB6-89B16B81FCC5}" srcOrd="11" destOrd="0" presId="urn:microsoft.com/office/officeart/2005/8/layout/list1"/>
    <dgm:cxn modelId="{2D9FA271-981B-4753-89C9-468EF47DDC2D}" type="presParOf" srcId="{F8F0DEFF-2E1C-47BD-BC1D-78BA58743731}" destId="{AEB64C23-C026-40B8-B4F3-DE8E64F4A514}" srcOrd="12" destOrd="0" presId="urn:microsoft.com/office/officeart/2005/8/layout/list1"/>
    <dgm:cxn modelId="{2C95E3A0-3545-4EA8-875F-1AAAAF90C49E}" type="presParOf" srcId="{AEB64C23-C026-40B8-B4F3-DE8E64F4A514}" destId="{B8C28422-DF28-4775-A69B-40746D3BD7D0}" srcOrd="0" destOrd="0" presId="urn:microsoft.com/office/officeart/2005/8/layout/list1"/>
    <dgm:cxn modelId="{BFC3AEE6-D9ED-4721-A362-7914A098CD83}" type="presParOf" srcId="{AEB64C23-C026-40B8-B4F3-DE8E64F4A514}" destId="{12942262-AA68-404A-9EF4-656180FC21D5}" srcOrd="1" destOrd="0" presId="urn:microsoft.com/office/officeart/2005/8/layout/list1"/>
    <dgm:cxn modelId="{55C21FFE-8A97-4329-AC81-83C18A321066}" type="presParOf" srcId="{F8F0DEFF-2E1C-47BD-BC1D-78BA58743731}" destId="{43BF69C7-CB4E-4282-AF12-27E56CD1CCC3}" srcOrd="13" destOrd="0" presId="urn:microsoft.com/office/officeart/2005/8/layout/list1"/>
    <dgm:cxn modelId="{A5C17B3C-6534-4F53-98AC-DCBCCA6E1C71}" type="presParOf" srcId="{F8F0DEFF-2E1C-47BD-BC1D-78BA58743731}" destId="{A626A30C-1832-4330-B19D-841497233485}" srcOrd="14" destOrd="0" presId="urn:microsoft.com/office/officeart/2005/8/layout/list1"/>
    <dgm:cxn modelId="{1CF9CC10-6C03-4992-9561-19D99D9AD76B}" type="presParOf" srcId="{F8F0DEFF-2E1C-47BD-BC1D-78BA58743731}" destId="{343F4AD7-22E5-4501-9C64-6FEF7DC397F6}" srcOrd="15" destOrd="0" presId="urn:microsoft.com/office/officeart/2005/8/layout/list1"/>
    <dgm:cxn modelId="{2B6906FE-F013-493F-B07C-21EF2A3BE990}" type="presParOf" srcId="{F8F0DEFF-2E1C-47BD-BC1D-78BA58743731}" destId="{A9ED4DFE-020C-45E6-89F2-4EDA5785122C}" srcOrd="16" destOrd="0" presId="urn:microsoft.com/office/officeart/2005/8/layout/list1"/>
    <dgm:cxn modelId="{AC04A3B1-90DC-47E0-8E7B-28E58A5B4A0D}" type="presParOf" srcId="{A9ED4DFE-020C-45E6-89F2-4EDA5785122C}" destId="{8B6716EF-EB57-47CD-B969-7DFEDD8534D8}" srcOrd="0" destOrd="0" presId="urn:microsoft.com/office/officeart/2005/8/layout/list1"/>
    <dgm:cxn modelId="{B1F6E76C-E0CD-4181-8DD3-DAB3CFD51A92}" type="presParOf" srcId="{A9ED4DFE-020C-45E6-89F2-4EDA5785122C}" destId="{63202C72-E985-4197-876A-3932CD236474}" srcOrd="1" destOrd="0" presId="urn:microsoft.com/office/officeart/2005/8/layout/list1"/>
    <dgm:cxn modelId="{574B129B-5589-4544-A88F-02E1B21FE396}" type="presParOf" srcId="{F8F0DEFF-2E1C-47BD-BC1D-78BA58743731}" destId="{A0E258DB-7FBB-435A-BC6E-9D174F94EF50}" srcOrd="17" destOrd="0" presId="urn:microsoft.com/office/officeart/2005/8/layout/list1"/>
    <dgm:cxn modelId="{710157A1-2AB5-4C29-8726-E6601B66427C}" type="presParOf" srcId="{F8F0DEFF-2E1C-47BD-BC1D-78BA58743731}" destId="{BD8CFB89-7CA8-43D3-AF9F-4DD285FC754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9F7C50-4EC1-4F93-9DCD-A27ECBADFE96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98F23EE-3680-4D56-BBB4-3FAA71A864F1}">
      <dgm:prSet phldrT="[文字]"/>
      <dgm:spPr/>
      <dgm:t>
        <a:bodyPr/>
        <a:lstStyle/>
        <a:p>
          <a:pPr algn="l"/>
          <a:r>
            <a:rPr lang="zh-TW" altLang="en-US" b="1" dirty="0" smtClean="0"/>
            <a:t>九年一貫</a:t>
          </a:r>
          <a:endParaRPr lang="en-US" altLang="zh-TW" b="1" dirty="0" smtClean="0"/>
        </a:p>
        <a:p>
          <a:pPr algn="l"/>
          <a:r>
            <a:rPr lang="zh-TW" b="1" dirty="0" smtClean="0"/>
            <a:t>資訊</a:t>
          </a:r>
          <a:r>
            <a:rPr lang="zh-TW" altLang="en-US" b="1" dirty="0" smtClean="0"/>
            <a:t>教育</a:t>
          </a:r>
          <a:endParaRPr lang="zh-TW" altLang="en-US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52A3F33A-F20D-4004-BA63-96A2338E594C}" type="parTrans" cxnId="{51EF7AC2-2FD9-4DE6-82BE-5ED0D368C59D}">
      <dgm:prSet/>
      <dgm:spPr/>
      <dgm:t>
        <a:bodyPr/>
        <a:lstStyle/>
        <a:p>
          <a:endParaRPr lang="zh-TW" altLang="en-US"/>
        </a:p>
      </dgm:t>
    </dgm:pt>
    <dgm:pt modelId="{34CB1472-F917-493F-B3E6-5AF3318DD20F}" type="sibTrans" cxnId="{51EF7AC2-2FD9-4DE6-82BE-5ED0D368C59D}">
      <dgm:prSet/>
      <dgm:spPr/>
      <dgm:t>
        <a:bodyPr/>
        <a:lstStyle/>
        <a:p>
          <a:endParaRPr lang="zh-TW" altLang="en-US"/>
        </a:p>
      </dgm:t>
    </dgm:pt>
    <dgm:pt modelId="{B273B33A-05C4-4ECE-9C39-B9C029440918}">
      <dgm:prSet phldrT="[文字]"/>
      <dgm:spPr/>
      <dgm:t>
        <a:bodyPr/>
        <a:lstStyle/>
        <a:p>
          <a:r>
            <a:rPr lang="zh-TW" altLang="en-US" dirty="0" smtClean="0"/>
            <a:t>側重資訊科技、應用軟體使用</a:t>
          </a:r>
          <a:endParaRPr lang="zh-TW" altLang="en-US" dirty="0"/>
        </a:p>
      </dgm:t>
    </dgm:pt>
    <dgm:pt modelId="{32DC5BCB-1A38-4D1C-A8DB-9E7330A7C772}" type="parTrans" cxnId="{AF5CCD0D-46B9-4CD4-80B7-4430240476E5}">
      <dgm:prSet/>
      <dgm:spPr/>
      <dgm:t>
        <a:bodyPr/>
        <a:lstStyle/>
        <a:p>
          <a:endParaRPr lang="zh-TW" altLang="en-US"/>
        </a:p>
      </dgm:t>
    </dgm:pt>
    <dgm:pt modelId="{BF47D1A6-C187-4F3A-AE1A-05DB0D20530A}" type="sibTrans" cxnId="{AF5CCD0D-46B9-4CD4-80B7-4430240476E5}">
      <dgm:prSet/>
      <dgm:spPr/>
      <dgm:t>
        <a:bodyPr/>
        <a:lstStyle/>
        <a:p>
          <a:endParaRPr lang="zh-TW" altLang="en-US"/>
        </a:p>
      </dgm:t>
    </dgm:pt>
    <dgm:pt modelId="{1F065A6B-8B65-4C82-91A6-EF97806ECFAC}">
      <dgm:prSet phldrT="[文字]"/>
      <dgm:spPr/>
      <dgm:t>
        <a:bodyPr/>
        <a:lstStyle/>
        <a:p>
          <a:pPr algn="l"/>
          <a:r>
            <a:rPr lang="zh-TW" b="1" dirty="0" smtClean="0"/>
            <a:t>資訊素養</a:t>
          </a:r>
          <a:endParaRPr lang="en-US" altLang="zh-TW" b="1" dirty="0" smtClean="0"/>
        </a:p>
        <a:p>
          <a:pPr algn="l"/>
          <a:r>
            <a:rPr lang="zh-TW" altLang="en-US" b="1" dirty="0" smtClean="0"/>
            <a:t>與倫理</a:t>
          </a:r>
          <a:endParaRPr lang="zh-TW" altLang="en-US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/>
          </dgm14:cNvPr>
        </a:ext>
      </dgm:extLst>
    </dgm:pt>
    <dgm:pt modelId="{52B56CF7-3885-4EA4-8BD2-5337F8130CF1}" type="parTrans" cxnId="{0684E684-3D93-4D47-B977-C1A79B0883E5}">
      <dgm:prSet/>
      <dgm:spPr/>
      <dgm:t>
        <a:bodyPr/>
        <a:lstStyle/>
        <a:p>
          <a:endParaRPr lang="zh-TW" altLang="en-US"/>
        </a:p>
      </dgm:t>
    </dgm:pt>
    <dgm:pt modelId="{BC8AA37C-B198-4926-B2C4-AB9CBB8D58E6}" type="sibTrans" cxnId="{0684E684-3D93-4D47-B977-C1A79B0883E5}">
      <dgm:prSet/>
      <dgm:spPr/>
      <dgm:t>
        <a:bodyPr/>
        <a:lstStyle/>
        <a:p>
          <a:endParaRPr lang="zh-TW" altLang="en-US"/>
        </a:p>
      </dgm:t>
    </dgm:pt>
    <dgm:pt modelId="{D67DDDE4-387A-4566-8B7C-F332257DE858}">
      <dgm:prSet phldrT="[文字]"/>
      <dgm:spPr/>
      <dgm:t>
        <a:bodyPr/>
        <a:lstStyle/>
        <a:p>
          <a:r>
            <a:rPr lang="zh-TW" altLang="en-US" dirty="0" smtClean="0"/>
            <a:t>側重網路安全、網路禮儀、著作權等</a:t>
          </a:r>
          <a:endParaRPr lang="zh-TW" altLang="en-US" dirty="0"/>
        </a:p>
      </dgm:t>
    </dgm:pt>
    <dgm:pt modelId="{6B566280-7AC2-40B9-A158-801095912E04}" type="parTrans" cxnId="{876B99C0-C9EF-4B64-83F4-4B4551A79AF5}">
      <dgm:prSet/>
      <dgm:spPr/>
      <dgm:t>
        <a:bodyPr/>
        <a:lstStyle/>
        <a:p>
          <a:endParaRPr lang="zh-TW" altLang="en-US"/>
        </a:p>
      </dgm:t>
    </dgm:pt>
    <dgm:pt modelId="{F7E88955-6191-4756-A4DB-E6510835E7F3}" type="sibTrans" cxnId="{876B99C0-C9EF-4B64-83F4-4B4551A79AF5}">
      <dgm:prSet/>
      <dgm:spPr/>
      <dgm:t>
        <a:bodyPr/>
        <a:lstStyle/>
        <a:p>
          <a:endParaRPr lang="zh-TW" altLang="en-US"/>
        </a:p>
      </dgm:t>
    </dgm:pt>
    <dgm:pt modelId="{C62F1B7A-73E5-44DA-929B-C5433BBD40E3}">
      <dgm:prSet phldrT="[文字]"/>
      <dgm:spPr/>
      <dgm:t>
        <a:bodyPr anchor="t"/>
        <a:lstStyle/>
        <a:p>
          <a:pPr algn="l"/>
          <a:r>
            <a:rPr lang="zh-TW" b="1" dirty="0" smtClean="0"/>
            <a:t>圖資利用教育</a:t>
          </a:r>
          <a:endParaRPr lang="zh-TW" altLang="en-US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/>
          </dgm14:cNvPr>
        </a:ext>
      </dgm:extLst>
    </dgm:pt>
    <dgm:pt modelId="{C5EC6F17-D397-491C-BABC-3460124AA5DB}" type="parTrans" cxnId="{2E854CC5-5A16-4C03-8C3C-A9A1C523C87F}">
      <dgm:prSet/>
      <dgm:spPr/>
      <dgm:t>
        <a:bodyPr/>
        <a:lstStyle/>
        <a:p>
          <a:endParaRPr lang="zh-TW" altLang="en-US"/>
        </a:p>
      </dgm:t>
    </dgm:pt>
    <dgm:pt modelId="{2F32B6B3-0F38-499A-A42F-5BC1C1EEC9CB}" type="sibTrans" cxnId="{2E854CC5-5A16-4C03-8C3C-A9A1C523C87F}">
      <dgm:prSet/>
      <dgm:spPr/>
      <dgm:t>
        <a:bodyPr/>
        <a:lstStyle/>
        <a:p>
          <a:endParaRPr lang="zh-TW" altLang="en-US"/>
        </a:p>
      </dgm:t>
    </dgm:pt>
    <dgm:pt modelId="{105042E1-3104-4671-ADAE-B8B182EAF417}">
      <dgm:prSet phldrT="[文字]"/>
      <dgm:spPr/>
      <dgm:t>
        <a:bodyPr/>
        <a:lstStyle/>
        <a:p>
          <a:r>
            <a:rPr lang="zh-TW" altLang="en-US" dirty="0" smtClean="0"/>
            <a:t>包含數位資源與資訊利用</a:t>
          </a:r>
          <a:endParaRPr lang="zh-TW" altLang="en-US" dirty="0"/>
        </a:p>
      </dgm:t>
    </dgm:pt>
    <dgm:pt modelId="{951FDAD8-350D-4A40-9F21-4E817844BC4E}" type="parTrans" cxnId="{C85F8C5D-7F6F-43AE-B1B2-ECC850FFEA86}">
      <dgm:prSet/>
      <dgm:spPr/>
      <dgm:t>
        <a:bodyPr/>
        <a:lstStyle/>
        <a:p>
          <a:endParaRPr lang="zh-TW" altLang="en-US"/>
        </a:p>
      </dgm:t>
    </dgm:pt>
    <dgm:pt modelId="{52C77C16-DB1E-43F7-B4B4-C730C293EA87}" type="sibTrans" cxnId="{C85F8C5D-7F6F-43AE-B1B2-ECC850FFEA86}">
      <dgm:prSet/>
      <dgm:spPr/>
      <dgm:t>
        <a:bodyPr/>
        <a:lstStyle/>
        <a:p>
          <a:endParaRPr lang="zh-TW" altLang="en-US"/>
        </a:p>
      </dgm:t>
    </dgm:pt>
    <dgm:pt modelId="{EDAA00C1-5265-4326-8CD6-BC10E201770B}" type="pres">
      <dgm:prSet presAssocID="{0B9F7C50-4EC1-4F93-9DCD-A27ECBADFE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3D9ABB7-3E41-4083-8624-21F91F5A91EE}" type="pres">
      <dgm:prSet presAssocID="{B98F23EE-3680-4D56-BBB4-3FAA71A864F1}" presName="composite" presStyleCnt="0"/>
      <dgm:spPr/>
    </dgm:pt>
    <dgm:pt modelId="{17B25064-5631-43A1-800E-8CB9CA266792}" type="pres">
      <dgm:prSet presAssocID="{B98F23EE-3680-4D56-BBB4-3FAA71A864F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E11C583-23C9-4933-BF7B-EAA55C1E48F7}" type="pres">
      <dgm:prSet presAssocID="{B98F23EE-3680-4D56-BBB4-3FAA71A864F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B68E19-DE0A-478B-9A75-2613BB5ABC44}" type="pres">
      <dgm:prSet presAssocID="{34CB1472-F917-493F-B3E6-5AF3318DD20F}" presName="space" presStyleCnt="0"/>
      <dgm:spPr/>
    </dgm:pt>
    <dgm:pt modelId="{E0A915E6-59D0-4671-9F51-ACF4CB251D25}" type="pres">
      <dgm:prSet presAssocID="{1F065A6B-8B65-4C82-91A6-EF97806ECFAC}" presName="composite" presStyleCnt="0"/>
      <dgm:spPr/>
    </dgm:pt>
    <dgm:pt modelId="{9D9DBA5E-A2CD-41B7-936A-BD1373342966}" type="pres">
      <dgm:prSet presAssocID="{1F065A6B-8B65-4C82-91A6-EF97806ECFA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27199F-3868-4ABA-A9F7-141E08A77434}" type="pres">
      <dgm:prSet presAssocID="{1F065A6B-8B65-4C82-91A6-EF97806ECFA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DC8AF1-89C8-41C1-9806-130AC46237C2}" type="pres">
      <dgm:prSet presAssocID="{BC8AA37C-B198-4926-B2C4-AB9CBB8D58E6}" presName="space" presStyleCnt="0"/>
      <dgm:spPr/>
    </dgm:pt>
    <dgm:pt modelId="{189C9BA7-885F-4436-843D-FEF32E4E5634}" type="pres">
      <dgm:prSet presAssocID="{C62F1B7A-73E5-44DA-929B-C5433BBD40E3}" presName="composite" presStyleCnt="0"/>
      <dgm:spPr/>
    </dgm:pt>
    <dgm:pt modelId="{47689AA3-48A5-41F3-B098-EABAF2CCFD43}" type="pres">
      <dgm:prSet presAssocID="{C62F1B7A-73E5-44DA-929B-C5433BBD40E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65CA44-AD6F-4EB7-954E-10A26B0AD5E7}" type="pres">
      <dgm:prSet presAssocID="{C62F1B7A-73E5-44DA-929B-C5433BBD40E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1EF7AC2-2FD9-4DE6-82BE-5ED0D368C59D}" srcId="{0B9F7C50-4EC1-4F93-9DCD-A27ECBADFE96}" destId="{B98F23EE-3680-4D56-BBB4-3FAA71A864F1}" srcOrd="0" destOrd="0" parTransId="{52A3F33A-F20D-4004-BA63-96A2338E594C}" sibTransId="{34CB1472-F917-493F-B3E6-5AF3318DD20F}"/>
    <dgm:cxn modelId="{876B99C0-C9EF-4B64-83F4-4B4551A79AF5}" srcId="{1F065A6B-8B65-4C82-91A6-EF97806ECFAC}" destId="{D67DDDE4-387A-4566-8B7C-F332257DE858}" srcOrd="0" destOrd="0" parTransId="{6B566280-7AC2-40B9-A158-801095912E04}" sibTransId="{F7E88955-6191-4756-A4DB-E6510835E7F3}"/>
    <dgm:cxn modelId="{FEFFD59D-A7B5-4C56-B398-6AF0549292FA}" type="presOf" srcId="{D67DDDE4-387A-4566-8B7C-F332257DE858}" destId="{CF27199F-3868-4ABA-A9F7-141E08A77434}" srcOrd="0" destOrd="0" presId="urn:microsoft.com/office/officeart/2005/8/layout/hList1"/>
    <dgm:cxn modelId="{C85F8C5D-7F6F-43AE-B1B2-ECC850FFEA86}" srcId="{C62F1B7A-73E5-44DA-929B-C5433BBD40E3}" destId="{105042E1-3104-4671-ADAE-B8B182EAF417}" srcOrd="0" destOrd="0" parTransId="{951FDAD8-350D-4A40-9F21-4E817844BC4E}" sibTransId="{52C77C16-DB1E-43F7-B4B4-C730C293EA87}"/>
    <dgm:cxn modelId="{23109F54-146F-49A3-96E3-7FF3C8FE0465}" type="presOf" srcId="{105042E1-3104-4671-ADAE-B8B182EAF417}" destId="{D865CA44-AD6F-4EB7-954E-10A26B0AD5E7}" srcOrd="0" destOrd="0" presId="urn:microsoft.com/office/officeart/2005/8/layout/hList1"/>
    <dgm:cxn modelId="{0684E684-3D93-4D47-B977-C1A79B0883E5}" srcId="{0B9F7C50-4EC1-4F93-9DCD-A27ECBADFE96}" destId="{1F065A6B-8B65-4C82-91A6-EF97806ECFAC}" srcOrd="1" destOrd="0" parTransId="{52B56CF7-3885-4EA4-8BD2-5337F8130CF1}" sibTransId="{BC8AA37C-B198-4926-B2C4-AB9CBB8D58E6}"/>
    <dgm:cxn modelId="{4A77C7C5-D107-44B9-839B-09E5ECBA1344}" type="presOf" srcId="{C62F1B7A-73E5-44DA-929B-C5433BBD40E3}" destId="{47689AA3-48A5-41F3-B098-EABAF2CCFD43}" srcOrd="0" destOrd="0" presId="urn:microsoft.com/office/officeart/2005/8/layout/hList1"/>
    <dgm:cxn modelId="{A667DA5D-74FD-41D9-9BFB-E16BED352CFE}" type="presOf" srcId="{B273B33A-05C4-4ECE-9C39-B9C029440918}" destId="{5E11C583-23C9-4933-BF7B-EAA55C1E48F7}" srcOrd="0" destOrd="0" presId="urn:microsoft.com/office/officeart/2005/8/layout/hList1"/>
    <dgm:cxn modelId="{19133D3F-A6A2-4A7C-8B41-A85714AEB4E6}" type="presOf" srcId="{0B9F7C50-4EC1-4F93-9DCD-A27ECBADFE96}" destId="{EDAA00C1-5265-4326-8CD6-BC10E201770B}" srcOrd="0" destOrd="0" presId="urn:microsoft.com/office/officeart/2005/8/layout/hList1"/>
    <dgm:cxn modelId="{D5013C03-0FB1-4C32-A815-BD496AED0EE1}" type="presOf" srcId="{1F065A6B-8B65-4C82-91A6-EF97806ECFAC}" destId="{9D9DBA5E-A2CD-41B7-936A-BD1373342966}" srcOrd="0" destOrd="0" presId="urn:microsoft.com/office/officeart/2005/8/layout/hList1"/>
    <dgm:cxn modelId="{AF5CCD0D-46B9-4CD4-80B7-4430240476E5}" srcId="{B98F23EE-3680-4D56-BBB4-3FAA71A864F1}" destId="{B273B33A-05C4-4ECE-9C39-B9C029440918}" srcOrd="0" destOrd="0" parTransId="{32DC5BCB-1A38-4D1C-A8DB-9E7330A7C772}" sibTransId="{BF47D1A6-C187-4F3A-AE1A-05DB0D20530A}"/>
    <dgm:cxn modelId="{639B1579-2E75-40D9-B6DF-00366C3C00FB}" type="presOf" srcId="{B98F23EE-3680-4D56-BBB4-3FAA71A864F1}" destId="{17B25064-5631-43A1-800E-8CB9CA266792}" srcOrd="0" destOrd="0" presId="urn:microsoft.com/office/officeart/2005/8/layout/hList1"/>
    <dgm:cxn modelId="{2E854CC5-5A16-4C03-8C3C-A9A1C523C87F}" srcId="{0B9F7C50-4EC1-4F93-9DCD-A27ECBADFE96}" destId="{C62F1B7A-73E5-44DA-929B-C5433BBD40E3}" srcOrd="2" destOrd="0" parTransId="{C5EC6F17-D397-491C-BABC-3460124AA5DB}" sibTransId="{2F32B6B3-0F38-499A-A42F-5BC1C1EEC9CB}"/>
    <dgm:cxn modelId="{09B47444-B265-49BC-BAC4-DE795BD92A7B}" type="presParOf" srcId="{EDAA00C1-5265-4326-8CD6-BC10E201770B}" destId="{B3D9ABB7-3E41-4083-8624-21F91F5A91EE}" srcOrd="0" destOrd="0" presId="urn:microsoft.com/office/officeart/2005/8/layout/hList1"/>
    <dgm:cxn modelId="{873B1630-0280-4C4D-B328-21B3CB6C7A7F}" type="presParOf" srcId="{B3D9ABB7-3E41-4083-8624-21F91F5A91EE}" destId="{17B25064-5631-43A1-800E-8CB9CA266792}" srcOrd="0" destOrd="0" presId="urn:microsoft.com/office/officeart/2005/8/layout/hList1"/>
    <dgm:cxn modelId="{83EE457E-58C5-490D-91A2-6D5BFD6FEE30}" type="presParOf" srcId="{B3D9ABB7-3E41-4083-8624-21F91F5A91EE}" destId="{5E11C583-23C9-4933-BF7B-EAA55C1E48F7}" srcOrd="1" destOrd="0" presId="urn:microsoft.com/office/officeart/2005/8/layout/hList1"/>
    <dgm:cxn modelId="{E4668EAD-458F-4E77-A332-B02A09B22767}" type="presParOf" srcId="{EDAA00C1-5265-4326-8CD6-BC10E201770B}" destId="{63B68E19-DE0A-478B-9A75-2613BB5ABC44}" srcOrd="1" destOrd="0" presId="urn:microsoft.com/office/officeart/2005/8/layout/hList1"/>
    <dgm:cxn modelId="{FCDABFED-6C85-4FC2-B776-639BD7E9D6F2}" type="presParOf" srcId="{EDAA00C1-5265-4326-8CD6-BC10E201770B}" destId="{E0A915E6-59D0-4671-9F51-ACF4CB251D25}" srcOrd="2" destOrd="0" presId="urn:microsoft.com/office/officeart/2005/8/layout/hList1"/>
    <dgm:cxn modelId="{636E169E-979D-428D-8C30-F372F2B8E304}" type="presParOf" srcId="{E0A915E6-59D0-4671-9F51-ACF4CB251D25}" destId="{9D9DBA5E-A2CD-41B7-936A-BD1373342966}" srcOrd="0" destOrd="0" presId="urn:microsoft.com/office/officeart/2005/8/layout/hList1"/>
    <dgm:cxn modelId="{8A73DE19-E0FA-4492-AFFD-672695D52279}" type="presParOf" srcId="{E0A915E6-59D0-4671-9F51-ACF4CB251D25}" destId="{CF27199F-3868-4ABA-A9F7-141E08A77434}" srcOrd="1" destOrd="0" presId="urn:microsoft.com/office/officeart/2005/8/layout/hList1"/>
    <dgm:cxn modelId="{34E37850-167C-4FBC-AA85-3CAA5578E1C5}" type="presParOf" srcId="{EDAA00C1-5265-4326-8CD6-BC10E201770B}" destId="{72DC8AF1-89C8-41C1-9806-130AC46237C2}" srcOrd="3" destOrd="0" presId="urn:microsoft.com/office/officeart/2005/8/layout/hList1"/>
    <dgm:cxn modelId="{7419F32D-239B-4132-8922-9731CC58DEA4}" type="presParOf" srcId="{EDAA00C1-5265-4326-8CD6-BC10E201770B}" destId="{189C9BA7-885F-4436-843D-FEF32E4E5634}" srcOrd="4" destOrd="0" presId="urn:microsoft.com/office/officeart/2005/8/layout/hList1"/>
    <dgm:cxn modelId="{7F1D2EF9-5C8D-41C6-BD8C-AA6842427164}" type="presParOf" srcId="{189C9BA7-885F-4436-843D-FEF32E4E5634}" destId="{47689AA3-48A5-41F3-B098-EABAF2CCFD43}" srcOrd="0" destOrd="0" presId="urn:microsoft.com/office/officeart/2005/8/layout/hList1"/>
    <dgm:cxn modelId="{4EF829F5-4D70-4930-A149-6368463E4283}" type="presParOf" srcId="{189C9BA7-885F-4436-843D-FEF32E4E5634}" destId="{D865CA44-AD6F-4EB7-954E-10A26B0AD5E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E7F9F9-9D8E-4161-9993-B13F49D7B370}" type="doc">
      <dgm:prSet loTypeId="urn:microsoft.com/office/officeart/2005/8/layout/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B55BD67-A44A-4908-9426-DA314926ECCD}">
      <dgm:prSet phldrT="[文字]"/>
      <dgm:spPr/>
      <dgm:t>
        <a:bodyPr/>
        <a:lstStyle/>
        <a:p>
          <a:r>
            <a:rPr lang="zh-TW" altLang="en-US" b="1" dirty="0" smtClean="0"/>
            <a:t>課前</a:t>
          </a:r>
          <a:endParaRPr lang="zh-TW" altLang="en-US" b="1" dirty="0"/>
        </a:p>
      </dgm:t>
    </dgm:pt>
    <dgm:pt modelId="{BE3E2566-4A2F-4FEA-B938-A7F7F9AB62AE}" type="parTrans" cxnId="{A318BA22-45EE-4CD9-9E0E-CA56A71E809D}">
      <dgm:prSet/>
      <dgm:spPr/>
      <dgm:t>
        <a:bodyPr/>
        <a:lstStyle/>
        <a:p>
          <a:endParaRPr lang="zh-TW" altLang="en-US" b="1"/>
        </a:p>
      </dgm:t>
    </dgm:pt>
    <dgm:pt modelId="{2F838B57-ACE6-4F4D-AAFB-64617DD6D444}" type="sibTrans" cxnId="{A318BA22-45EE-4CD9-9E0E-CA56A71E809D}">
      <dgm:prSet/>
      <dgm:spPr/>
      <dgm:t>
        <a:bodyPr/>
        <a:lstStyle/>
        <a:p>
          <a:endParaRPr lang="zh-TW" altLang="en-US" b="1"/>
        </a:p>
      </dgm:t>
    </dgm:pt>
    <dgm:pt modelId="{968DCA59-08E6-49ED-B1BE-CDBFB176B3C7}">
      <dgm:prSet phldrT="[文字]"/>
      <dgm:spPr/>
      <dgm:t>
        <a:bodyPr/>
        <a:lstStyle/>
        <a:p>
          <a:r>
            <a:rPr lang="zh-TW" altLang="en-US" b="1" dirty="0" smtClean="0"/>
            <a:t>引起動機</a:t>
          </a:r>
          <a:endParaRPr lang="zh-TW" altLang="en-US" b="1" dirty="0"/>
        </a:p>
      </dgm:t>
    </dgm:pt>
    <dgm:pt modelId="{0E1E6450-6F6D-4959-94F4-D38E0148E9BB}" type="parTrans" cxnId="{F1E38BB4-6983-41A1-9F33-51DF313B59B6}">
      <dgm:prSet/>
      <dgm:spPr/>
      <dgm:t>
        <a:bodyPr/>
        <a:lstStyle/>
        <a:p>
          <a:endParaRPr lang="zh-TW" altLang="en-US" b="1"/>
        </a:p>
      </dgm:t>
    </dgm:pt>
    <dgm:pt modelId="{D83588D8-209A-4C81-96C9-9513C2F009D8}" type="sibTrans" cxnId="{F1E38BB4-6983-41A1-9F33-51DF313B59B6}">
      <dgm:prSet/>
      <dgm:spPr/>
      <dgm:t>
        <a:bodyPr/>
        <a:lstStyle/>
        <a:p>
          <a:endParaRPr lang="zh-TW" altLang="en-US" b="1"/>
        </a:p>
      </dgm:t>
    </dgm:pt>
    <dgm:pt modelId="{7A8E6DC7-80EB-4CF2-AB13-F76070235682}">
      <dgm:prSet phldrT="[文字]"/>
      <dgm:spPr/>
      <dgm:t>
        <a:bodyPr/>
        <a:lstStyle/>
        <a:p>
          <a:r>
            <a:rPr lang="zh-TW" altLang="en-US" b="1" dirty="0" smtClean="0"/>
            <a:t>課中</a:t>
          </a:r>
          <a:endParaRPr lang="zh-TW" altLang="en-US" b="1" dirty="0"/>
        </a:p>
      </dgm:t>
    </dgm:pt>
    <dgm:pt modelId="{B11FD185-9A53-4A41-BE5E-D2DF0A3AC56B}" type="parTrans" cxnId="{3CF26C49-947E-485C-8B92-9981C60655FC}">
      <dgm:prSet/>
      <dgm:spPr/>
      <dgm:t>
        <a:bodyPr/>
        <a:lstStyle/>
        <a:p>
          <a:endParaRPr lang="zh-TW" altLang="en-US" b="1"/>
        </a:p>
      </dgm:t>
    </dgm:pt>
    <dgm:pt modelId="{16903804-825F-4435-8278-BFF37531C13F}" type="sibTrans" cxnId="{3CF26C49-947E-485C-8B92-9981C60655FC}">
      <dgm:prSet/>
      <dgm:spPr/>
      <dgm:t>
        <a:bodyPr/>
        <a:lstStyle/>
        <a:p>
          <a:endParaRPr lang="zh-TW" altLang="en-US" b="1"/>
        </a:p>
      </dgm:t>
    </dgm:pt>
    <dgm:pt modelId="{CD9E383C-0384-46E2-820B-49C8AA20B9CC}">
      <dgm:prSet phldrT="[文字]"/>
      <dgm:spPr/>
      <dgm:t>
        <a:bodyPr/>
        <a:lstStyle/>
        <a:p>
          <a:r>
            <a:rPr lang="zh-TW" altLang="en-US" b="1" dirty="0" smtClean="0"/>
            <a:t>資料蒐集整理分析</a:t>
          </a:r>
          <a:endParaRPr lang="zh-TW" altLang="en-US" b="1" dirty="0"/>
        </a:p>
      </dgm:t>
    </dgm:pt>
    <dgm:pt modelId="{9E8146EC-3631-4EDE-9684-E9286B9B7098}" type="parTrans" cxnId="{E0C5E6DB-1EC8-47F0-A181-852041C1BEB4}">
      <dgm:prSet/>
      <dgm:spPr/>
      <dgm:t>
        <a:bodyPr/>
        <a:lstStyle/>
        <a:p>
          <a:endParaRPr lang="zh-TW" altLang="en-US" b="1"/>
        </a:p>
      </dgm:t>
    </dgm:pt>
    <dgm:pt modelId="{BF10BED5-B454-41D2-91DB-02FA7EAABAA8}" type="sibTrans" cxnId="{E0C5E6DB-1EC8-47F0-A181-852041C1BEB4}">
      <dgm:prSet/>
      <dgm:spPr/>
      <dgm:t>
        <a:bodyPr/>
        <a:lstStyle/>
        <a:p>
          <a:endParaRPr lang="zh-TW" altLang="en-US" b="1"/>
        </a:p>
      </dgm:t>
    </dgm:pt>
    <dgm:pt modelId="{FD02F4A8-2BCF-4F8B-83CF-D5BB3A79F8AF}">
      <dgm:prSet phldrT="[文字]"/>
      <dgm:spPr/>
      <dgm:t>
        <a:bodyPr/>
        <a:lstStyle/>
        <a:p>
          <a:r>
            <a:rPr lang="zh-TW" altLang="en-US" b="1" dirty="0" smtClean="0"/>
            <a:t>課後</a:t>
          </a:r>
          <a:endParaRPr lang="zh-TW" altLang="en-US" b="1" dirty="0"/>
        </a:p>
      </dgm:t>
    </dgm:pt>
    <dgm:pt modelId="{4EFCD429-21A4-4E40-8555-78A09B703052}" type="parTrans" cxnId="{5519BF36-1BF7-49FB-A559-22748F426C75}">
      <dgm:prSet/>
      <dgm:spPr/>
      <dgm:t>
        <a:bodyPr/>
        <a:lstStyle/>
        <a:p>
          <a:endParaRPr lang="zh-TW" altLang="en-US" b="1"/>
        </a:p>
      </dgm:t>
    </dgm:pt>
    <dgm:pt modelId="{E6B7CC1D-7FA3-4EA2-A8BC-F3F63B9614BF}" type="sibTrans" cxnId="{5519BF36-1BF7-49FB-A559-22748F426C75}">
      <dgm:prSet/>
      <dgm:spPr/>
      <dgm:t>
        <a:bodyPr/>
        <a:lstStyle/>
        <a:p>
          <a:endParaRPr lang="zh-TW" altLang="en-US" b="1"/>
        </a:p>
      </dgm:t>
    </dgm:pt>
    <dgm:pt modelId="{DA0C9131-9EAA-40A5-BB17-F38A0B2105A7}">
      <dgm:prSet phldrT="[文字]"/>
      <dgm:spPr/>
      <dgm:t>
        <a:bodyPr/>
        <a:lstStyle/>
        <a:p>
          <a:r>
            <a:rPr lang="zh-TW" altLang="en-US" b="1" dirty="0" smtClean="0"/>
            <a:t>延伸學習</a:t>
          </a:r>
          <a:endParaRPr lang="zh-TW" altLang="en-US" b="1" dirty="0"/>
        </a:p>
      </dgm:t>
    </dgm:pt>
    <dgm:pt modelId="{405CF7DB-BCC1-4BD5-A193-0B9F1935E0F4}" type="parTrans" cxnId="{AC0F3787-CD12-4622-B914-4E7E6B88BF24}">
      <dgm:prSet/>
      <dgm:spPr/>
      <dgm:t>
        <a:bodyPr/>
        <a:lstStyle/>
        <a:p>
          <a:endParaRPr lang="zh-TW" altLang="en-US" b="1"/>
        </a:p>
      </dgm:t>
    </dgm:pt>
    <dgm:pt modelId="{ACC1406E-DD76-4BA5-962F-4C04D45F0B1B}" type="sibTrans" cxnId="{AC0F3787-CD12-4622-B914-4E7E6B88BF24}">
      <dgm:prSet/>
      <dgm:spPr/>
      <dgm:t>
        <a:bodyPr/>
        <a:lstStyle/>
        <a:p>
          <a:endParaRPr lang="zh-TW" altLang="en-US" b="1"/>
        </a:p>
      </dgm:t>
    </dgm:pt>
    <dgm:pt modelId="{3EA4E8A6-17D2-41A8-B278-AEB9D42BF861}" type="pres">
      <dgm:prSet presAssocID="{9BE7F9F9-9D8E-4161-9993-B13F49D7B37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729A086-54C7-47B4-BA84-99650A611850}" type="pres">
      <dgm:prSet presAssocID="{BB55BD67-A44A-4908-9426-DA314926ECCD}" presName="composite" presStyleCnt="0"/>
      <dgm:spPr/>
    </dgm:pt>
    <dgm:pt modelId="{194ABF08-C0A6-4BCD-B5CB-B03C1F9E0573}" type="pres">
      <dgm:prSet presAssocID="{BB55BD67-A44A-4908-9426-DA314926ECCD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26A45F-9AA7-41DF-9436-1D1F68C1C465}" type="pres">
      <dgm:prSet presAssocID="{BB55BD67-A44A-4908-9426-DA314926ECCD}" presName="parSh" presStyleLbl="node1" presStyleIdx="0" presStyleCnt="3"/>
      <dgm:spPr/>
      <dgm:t>
        <a:bodyPr/>
        <a:lstStyle/>
        <a:p>
          <a:endParaRPr lang="zh-TW" altLang="en-US"/>
        </a:p>
      </dgm:t>
    </dgm:pt>
    <dgm:pt modelId="{AF9BDF31-D8F5-43D0-BBD8-9F60FC23A339}" type="pres">
      <dgm:prSet presAssocID="{BB55BD67-A44A-4908-9426-DA314926ECCD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4D639A-2615-4279-86BC-E9A9A8677A85}" type="pres">
      <dgm:prSet presAssocID="{2F838B57-ACE6-4F4D-AAFB-64617DD6D444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B46EAB79-4769-4B21-943A-329C87D2C3DA}" type="pres">
      <dgm:prSet presAssocID="{2F838B57-ACE6-4F4D-AAFB-64617DD6D444}" presName="connTx" presStyleLbl="sibTrans2D1" presStyleIdx="0" presStyleCnt="2"/>
      <dgm:spPr/>
      <dgm:t>
        <a:bodyPr/>
        <a:lstStyle/>
        <a:p>
          <a:endParaRPr lang="zh-TW" altLang="en-US"/>
        </a:p>
      </dgm:t>
    </dgm:pt>
    <dgm:pt modelId="{DDC6043D-4FC8-4112-93CD-4E418DADF045}" type="pres">
      <dgm:prSet presAssocID="{7A8E6DC7-80EB-4CF2-AB13-F76070235682}" presName="composite" presStyleCnt="0"/>
      <dgm:spPr/>
    </dgm:pt>
    <dgm:pt modelId="{BA197073-F181-4980-B804-2F0EB51F5894}" type="pres">
      <dgm:prSet presAssocID="{7A8E6DC7-80EB-4CF2-AB13-F76070235682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061A72-6DFE-41C3-B969-23C2CC6201A7}" type="pres">
      <dgm:prSet presAssocID="{7A8E6DC7-80EB-4CF2-AB13-F76070235682}" presName="parSh" presStyleLbl="node1" presStyleIdx="1" presStyleCnt="3"/>
      <dgm:spPr/>
      <dgm:t>
        <a:bodyPr/>
        <a:lstStyle/>
        <a:p>
          <a:endParaRPr lang="zh-TW" altLang="en-US"/>
        </a:p>
      </dgm:t>
    </dgm:pt>
    <dgm:pt modelId="{803E6B62-4AB7-4845-A840-C3E8A7660E93}" type="pres">
      <dgm:prSet presAssocID="{7A8E6DC7-80EB-4CF2-AB13-F76070235682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D2EC41-DD75-43EA-A49B-7F496D9D9C03}" type="pres">
      <dgm:prSet presAssocID="{16903804-825F-4435-8278-BFF37531C13F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F6BACB1D-43E7-46D8-8A5F-A0DD9DD69081}" type="pres">
      <dgm:prSet presAssocID="{16903804-825F-4435-8278-BFF37531C13F}" presName="connTx" presStyleLbl="sibTrans2D1" presStyleIdx="1" presStyleCnt="2"/>
      <dgm:spPr/>
      <dgm:t>
        <a:bodyPr/>
        <a:lstStyle/>
        <a:p>
          <a:endParaRPr lang="zh-TW" altLang="en-US"/>
        </a:p>
      </dgm:t>
    </dgm:pt>
    <dgm:pt modelId="{EEFC4B1B-A4E4-4D61-8407-0CBEA6F45F74}" type="pres">
      <dgm:prSet presAssocID="{FD02F4A8-2BCF-4F8B-83CF-D5BB3A79F8AF}" presName="composite" presStyleCnt="0"/>
      <dgm:spPr/>
    </dgm:pt>
    <dgm:pt modelId="{F2A9D1F3-4AA3-4E75-BBEC-A16CA1689562}" type="pres">
      <dgm:prSet presAssocID="{FD02F4A8-2BCF-4F8B-83CF-D5BB3A79F8AF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F848FD-BF75-4692-9DAF-1CF504C270CB}" type="pres">
      <dgm:prSet presAssocID="{FD02F4A8-2BCF-4F8B-83CF-D5BB3A79F8AF}" presName="parSh" presStyleLbl="node1" presStyleIdx="2" presStyleCnt="3"/>
      <dgm:spPr/>
      <dgm:t>
        <a:bodyPr/>
        <a:lstStyle/>
        <a:p>
          <a:endParaRPr lang="zh-TW" altLang="en-US"/>
        </a:p>
      </dgm:t>
    </dgm:pt>
    <dgm:pt modelId="{D1D083FA-3BFC-4B85-87D7-EC59CA5F7D3B}" type="pres">
      <dgm:prSet presAssocID="{FD02F4A8-2BCF-4F8B-83CF-D5BB3A79F8AF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1E38BB4-6983-41A1-9F33-51DF313B59B6}" srcId="{BB55BD67-A44A-4908-9426-DA314926ECCD}" destId="{968DCA59-08E6-49ED-B1BE-CDBFB176B3C7}" srcOrd="0" destOrd="0" parTransId="{0E1E6450-6F6D-4959-94F4-D38E0148E9BB}" sibTransId="{D83588D8-209A-4C81-96C9-9513C2F009D8}"/>
    <dgm:cxn modelId="{606E5AD0-E140-4716-B523-C16205A2F11D}" type="presOf" srcId="{2F838B57-ACE6-4F4D-AAFB-64617DD6D444}" destId="{B46EAB79-4769-4B21-943A-329C87D2C3DA}" srcOrd="1" destOrd="0" presId="urn:microsoft.com/office/officeart/2005/8/layout/process3"/>
    <dgm:cxn modelId="{3CF26C49-947E-485C-8B92-9981C60655FC}" srcId="{9BE7F9F9-9D8E-4161-9993-B13F49D7B370}" destId="{7A8E6DC7-80EB-4CF2-AB13-F76070235682}" srcOrd="1" destOrd="0" parTransId="{B11FD185-9A53-4A41-BE5E-D2DF0A3AC56B}" sibTransId="{16903804-825F-4435-8278-BFF37531C13F}"/>
    <dgm:cxn modelId="{E0C5E6DB-1EC8-47F0-A181-852041C1BEB4}" srcId="{7A8E6DC7-80EB-4CF2-AB13-F76070235682}" destId="{CD9E383C-0384-46E2-820B-49C8AA20B9CC}" srcOrd="0" destOrd="0" parTransId="{9E8146EC-3631-4EDE-9684-E9286B9B7098}" sibTransId="{BF10BED5-B454-41D2-91DB-02FA7EAABAA8}"/>
    <dgm:cxn modelId="{A318BA22-45EE-4CD9-9E0E-CA56A71E809D}" srcId="{9BE7F9F9-9D8E-4161-9993-B13F49D7B370}" destId="{BB55BD67-A44A-4908-9426-DA314926ECCD}" srcOrd="0" destOrd="0" parTransId="{BE3E2566-4A2F-4FEA-B938-A7F7F9AB62AE}" sibTransId="{2F838B57-ACE6-4F4D-AAFB-64617DD6D444}"/>
    <dgm:cxn modelId="{55021273-DFA6-4F8B-936A-40B7862D0172}" type="presOf" srcId="{DA0C9131-9EAA-40A5-BB17-F38A0B2105A7}" destId="{D1D083FA-3BFC-4B85-87D7-EC59CA5F7D3B}" srcOrd="0" destOrd="0" presId="urn:microsoft.com/office/officeart/2005/8/layout/process3"/>
    <dgm:cxn modelId="{36B62CE9-1583-471C-B12A-DAB352657B32}" type="presOf" srcId="{BB55BD67-A44A-4908-9426-DA314926ECCD}" destId="{194ABF08-C0A6-4BCD-B5CB-B03C1F9E0573}" srcOrd="0" destOrd="0" presId="urn:microsoft.com/office/officeart/2005/8/layout/process3"/>
    <dgm:cxn modelId="{2AADC431-84E5-4406-A455-04443A5BD198}" type="presOf" srcId="{7A8E6DC7-80EB-4CF2-AB13-F76070235682}" destId="{BA197073-F181-4980-B804-2F0EB51F5894}" srcOrd="0" destOrd="0" presId="urn:microsoft.com/office/officeart/2005/8/layout/process3"/>
    <dgm:cxn modelId="{2B9EB1D7-9A46-418D-8F18-54EFC9E9B86C}" type="presOf" srcId="{CD9E383C-0384-46E2-820B-49C8AA20B9CC}" destId="{803E6B62-4AB7-4845-A840-C3E8A7660E93}" srcOrd="0" destOrd="0" presId="urn:microsoft.com/office/officeart/2005/8/layout/process3"/>
    <dgm:cxn modelId="{F50192A2-7D89-4303-8AA0-CAE60926EE2A}" type="presOf" srcId="{16903804-825F-4435-8278-BFF37531C13F}" destId="{F6BACB1D-43E7-46D8-8A5F-A0DD9DD69081}" srcOrd="1" destOrd="0" presId="urn:microsoft.com/office/officeart/2005/8/layout/process3"/>
    <dgm:cxn modelId="{2ED6B773-6AD8-4B88-A4FE-F31ACD62D1A4}" type="presOf" srcId="{968DCA59-08E6-49ED-B1BE-CDBFB176B3C7}" destId="{AF9BDF31-D8F5-43D0-BBD8-9F60FC23A339}" srcOrd="0" destOrd="0" presId="urn:microsoft.com/office/officeart/2005/8/layout/process3"/>
    <dgm:cxn modelId="{A5ADCC1B-6B04-41AB-93ED-23DA1462A14D}" type="presOf" srcId="{FD02F4A8-2BCF-4F8B-83CF-D5BB3A79F8AF}" destId="{F2A9D1F3-4AA3-4E75-BBEC-A16CA1689562}" srcOrd="0" destOrd="0" presId="urn:microsoft.com/office/officeart/2005/8/layout/process3"/>
    <dgm:cxn modelId="{BB293CBC-96C0-464F-A943-2B03F4C63D24}" type="presOf" srcId="{9BE7F9F9-9D8E-4161-9993-B13F49D7B370}" destId="{3EA4E8A6-17D2-41A8-B278-AEB9D42BF861}" srcOrd="0" destOrd="0" presId="urn:microsoft.com/office/officeart/2005/8/layout/process3"/>
    <dgm:cxn modelId="{A9330DAC-1ED0-41BE-8E9E-1441C6F32B2A}" type="presOf" srcId="{FD02F4A8-2BCF-4F8B-83CF-D5BB3A79F8AF}" destId="{6CF848FD-BF75-4692-9DAF-1CF504C270CB}" srcOrd="1" destOrd="0" presId="urn:microsoft.com/office/officeart/2005/8/layout/process3"/>
    <dgm:cxn modelId="{ECD67639-C913-46E3-938E-1CE37F927A1D}" type="presOf" srcId="{2F838B57-ACE6-4F4D-AAFB-64617DD6D444}" destId="{1D4D639A-2615-4279-86BC-E9A9A8677A85}" srcOrd="0" destOrd="0" presId="urn:microsoft.com/office/officeart/2005/8/layout/process3"/>
    <dgm:cxn modelId="{DBB9E5D9-A93D-4AE9-9F1B-BED5370AF063}" type="presOf" srcId="{BB55BD67-A44A-4908-9426-DA314926ECCD}" destId="{DA26A45F-9AA7-41DF-9436-1D1F68C1C465}" srcOrd="1" destOrd="0" presId="urn:microsoft.com/office/officeart/2005/8/layout/process3"/>
    <dgm:cxn modelId="{5519BF36-1BF7-49FB-A559-22748F426C75}" srcId="{9BE7F9F9-9D8E-4161-9993-B13F49D7B370}" destId="{FD02F4A8-2BCF-4F8B-83CF-D5BB3A79F8AF}" srcOrd="2" destOrd="0" parTransId="{4EFCD429-21A4-4E40-8555-78A09B703052}" sibTransId="{E6B7CC1D-7FA3-4EA2-A8BC-F3F63B9614BF}"/>
    <dgm:cxn modelId="{E077B5D3-0395-4EF9-B2AD-184683ACA16A}" type="presOf" srcId="{7A8E6DC7-80EB-4CF2-AB13-F76070235682}" destId="{EC061A72-6DFE-41C3-B969-23C2CC6201A7}" srcOrd="1" destOrd="0" presId="urn:microsoft.com/office/officeart/2005/8/layout/process3"/>
    <dgm:cxn modelId="{08C64B96-C73B-4EF8-8460-03B500DD89C6}" type="presOf" srcId="{16903804-825F-4435-8278-BFF37531C13F}" destId="{3FD2EC41-DD75-43EA-A49B-7F496D9D9C03}" srcOrd="0" destOrd="0" presId="urn:microsoft.com/office/officeart/2005/8/layout/process3"/>
    <dgm:cxn modelId="{AC0F3787-CD12-4622-B914-4E7E6B88BF24}" srcId="{FD02F4A8-2BCF-4F8B-83CF-D5BB3A79F8AF}" destId="{DA0C9131-9EAA-40A5-BB17-F38A0B2105A7}" srcOrd="0" destOrd="0" parTransId="{405CF7DB-BCC1-4BD5-A193-0B9F1935E0F4}" sibTransId="{ACC1406E-DD76-4BA5-962F-4C04D45F0B1B}"/>
    <dgm:cxn modelId="{0DB0CE32-EB6D-4716-BB71-9032AD947C88}" type="presParOf" srcId="{3EA4E8A6-17D2-41A8-B278-AEB9D42BF861}" destId="{6729A086-54C7-47B4-BA84-99650A611850}" srcOrd="0" destOrd="0" presId="urn:microsoft.com/office/officeart/2005/8/layout/process3"/>
    <dgm:cxn modelId="{DEE40386-4054-424F-9C98-BFE08C9A2258}" type="presParOf" srcId="{6729A086-54C7-47B4-BA84-99650A611850}" destId="{194ABF08-C0A6-4BCD-B5CB-B03C1F9E0573}" srcOrd="0" destOrd="0" presId="urn:microsoft.com/office/officeart/2005/8/layout/process3"/>
    <dgm:cxn modelId="{A1D4D6E7-0673-4E0F-92BE-20944C9BC0D2}" type="presParOf" srcId="{6729A086-54C7-47B4-BA84-99650A611850}" destId="{DA26A45F-9AA7-41DF-9436-1D1F68C1C465}" srcOrd="1" destOrd="0" presId="urn:microsoft.com/office/officeart/2005/8/layout/process3"/>
    <dgm:cxn modelId="{CC93119B-513B-4747-9852-92E8AB7C7141}" type="presParOf" srcId="{6729A086-54C7-47B4-BA84-99650A611850}" destId="{AF9BDF31-D8F5-43D0-BBD8-9F60FC23A339}" srcOrd="2" destOrd="0" presId="urn:microsoft.com/office/officeart/2005/8/layout/process3"/>
    <dgm:cxn modelId="{3D0632F3-D40C-49F1-8E99-6800172E28A0}" type="presParOf" srcId="{3EA4E8A6-17D2-41A8-B278-AEB9D42BF861}" destId="{1D4D639A-2615-4279-86BC-E9A9A8677A85}" srcOrd="1" destOrd="0" presId="urn:microsoft.com/office/officeart/2005/8/layout/process3"/>
    <dgm:cxn modelId="{998EC8AD-82F3-4D26-BEAD-B6A940EB16E3}" type="presParOf" srcId="{1D4D639A-2615-4279-86BC-E9A9A8677A85}" destId="{B46EAB79-4769-4B21-943A-329C87D2C3DA}" srcOrd="0" destOrd="0" presId="urn:microsoft.com/office/officeart/2005/8/layout/process3"/>
    <dgm:cxn modelId="{AC1D2BC2-90BA-4A4B-9CCE-F749A254C1CD}" type="presParOf" srcId="{3EA4E8A6-17D2-41A8-B278-AEB9D42BF861}" destId="{DDC6043D-4FC8-4112-93CD-4E418DADF045}" srcOrd="2" destOrd="0" presId="urn:microsoft.com/office/officeart/2005/8/layout/process3"/>
    <dgm:cxn modelId="{7E3E15EB-5482-417C-9C9C-08A10A91BDE7}" type="presParOf" srcId="{DDC6043D-4FC8-4112-93CD-4E418DADF045}" destId="{BA197073-F181-4980-B804-2F0EB51F5894}" srcOrd="0" destOrd="0" presId="urn:microsoft.com/office/officeart/2005/8/layout/process3"/>
    <dgm:cxn modelId="{4F749564-1930-47DD-8ED1-382C1CB8E946}" type="presParOf" srcId="{DDC6043D-4FC8-4112-93CD-4E418DADF045}" destId="{EC061A72-6DFE-41C3-B969-23C2CC6201A7}" srcOrd="1" destOrd="0" presId="urn:microsoft.com/office/officeart/2005/8/layout/process3"/>
    <dgm:cxn modelId="{9F30C62F-C65F-48EC-9AF0-93B8DEACEC73}" type="presParOf" srcId="{DDC6043D-4FC8-4112-93CD-4E418DADF045}" destId="{803E6B62-4AB7-4845-A840-C3E8A7660E93}" srcOrd="2" destOrd="0" presId="urn:microsoft.com/office/officeart/2005/8/layout/process3"/>
    <dgm:cxn modelId="{9CC5F6B3-7C5A-415F-AEB2-9030D265BDB2}" type="presParOf" srcId="{3EA4E8A6-17D2-41A8-B278-AEB9D42BF861}" destId="{3FD2EC41-DD75-43EA-A49B-7F496D9D9C03}" srcOrd="3" destOrd="0" presId="urn:microsoft.com/office/officeart/2005/8/layout/process3"/>
    <dgm:cxn modelId="{CE99267F-9B36-44BB-9A8A-20ECB41C121D}" type="presParOf" srcId="{3FD2EC41-DD75-43EA-A49B-7F496D9D9C03}" destId="{F6BACB1D-43E7-46D8-8A5F-A0DD9DD69081}" srcOrd="0" destOrd="0" presId="urn:microsoft.com/office/officeart/2005/8/layout/process3"/>
    <dgm:cxn modelId="{E63CC478-5AF4-4B53-889A-5E916385E2C8}" type="presParOf" srcId="{3EA4E8A6-17D2-41A8-B278-AEB9D42BF861}" destId="{EEFC4B1B-A4E4-4D61-8407-0CBEA6F45F74}" srcOrd="4" destOrd="0" presId="urn:microsoft.com/office/officeart/2005/8/layout/process3"/>
    <dgm:cxn modelId="{86C6AC34-B1F7-4997-AD28-3941F9206C16}" type="presParOf" srcId="{EEFC4B1B-A4E4-4D61-8407-0CBEA6F45F74}" destId="{F2A9D1F3-4AA3-4E75-BBEC-A16CA1689562}" srcOrd="0" destOrd="0" presId="urn:microsoft.com/office/officeart/2005/8/layout/process3"/>
    <dgm:cxn modelId="{9A2A564D-A076-417F-97C1-782773455E63}" type="presParOf" srcId="{EEFC4B1B-A4E4-4D61-8407-0CBEA6F45F74}" destId="{6CF848FD-BF75-4692-9DAF-1CF504C270CB}" srcOrd="1" destOrd="0" presId="urn:microsoft.com/office/officeart/2005/8/layout/process3"/>
    <dgm:cxn modelId="{5564AF58-B269-4FCB-A7F3-4E7F534589A9}" type="presParOf" srcId="{EEFC4B1B-A4E4-4D61-8407-0CBEA6F45F74}" destId="{D1D083FA-3BFC-4B85-87D7-EC59CA5F7D3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E7F9F9-9D8E-4161-9993-B13F49D7B370}" type="doc">
      <dgm:prSet loTypeId="urn:microsoft.com/office/officeart/2005/8/layout/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B55BD67-A44A-4908-9426-DA314926ECCD}">
      <dgm:prSet phldrT="[文字]"/>
      <dgm:spPr/>
      <dgm:t>
        <a:bodyPr/>
        <a:lstStyle/>
        <a:p>
          <a:r>
            <a:rPr lang="zh-TW" altLang="en-US" b="1" dirty="0" smtClean="0"/>
            <a:t>課前</a:t>
          </a:r>
          <a:endParaRPr lang="zh-TW" altLang="en-US" b="1" dirty="0"/>
        </a:p>
      </dgm:t>
    </dgm:pt>
    <dgm:pt modelId="{BE3E2566-4A2F-4FEA-B938-A7F7F9AB62AE}" type="parTrans" cxnId="{A318BA22-45EE-4CD9-9E0E-CA56A71E809D}">
      <dgm:prSet/>
      <dgm:spPr/>
      <dgm:t>
        <a:bodyPr/>
        <a:lstStyle/>
        <a:p>
          <a:endParaRPr lang="zh-TW" altLang="en-US" b="1"/>
        </a:p>
      </dgm:t>
    </dgm:pt>
    <dgm:pt modelId="{2F838B57-ACE6-4F4D-AAFB-64617DD6D444}" type="sibTrans" cxnId="{A318BA22-45EE-4CD9-9E0E-CA56A71E809D}">
      <dgm:prSet/>
      <dgm:spPr/>
      <dgm:t>
        <a:bodyPr/>
        <a:lstStyle/>
        <a:p>
          <a:endParaRPr lang="zh-TW" altLang="en-US" b="1"/>
        </a:p>
      </dgm:t>
    </dgm:pt>
    <dgm:pt modelId="{968DCA59-08E6-49ED-B1BE-CDBFB176B3C7}">
      <dgm:prSet phldrT="[文字]"/>
      <dgm:spPr/>
      <dgm:t>
        <a:bodyPr/>
        <a:lstStyle/>
        <a:p>
          <a:r>
            <a:rPr lang="zh-TW" altLang="en-US" b="1" dirty="0" smtClean="0"/>
            <a:t>引起動機</a:t>
          </a:r>
          <a:endParaRPr lang="zh-TW" altLang="en-US" b="1" dirty="0"/>
        </a:p>
      </dgm:t>
    </dgm:pt>
    <dgm:pt modelId="{0E1E6450-6F6D-4959-94F4-D38E0148E9BB}" type="parTrans" cxnId="{F1E38BB4-6983-41A1-9F33-51DF313B59B6}">
      <dgm:prSet/>
      <dgm:spPr/>
      <dgm:t>
        <a:bodyPr/>
        <a:lstStyle/>
        <a:p>
          <a:endParaRPr lang="zh-TW" altLang="en-US" b="1"/>
        </a:p>
      </dgm:t>
    </dgm:pt>
    <dgm:pt modelId="{D83588D8-209A-4C81-96C9-9513C2F009D8}" type="sibTrans" cxnId="{F1E38BB4-6983-41A1-9F33-51DF313B59B6}">
      <dgm:prSet/>
      <dgm:spPr/>
      <dgm:t>
        <a:bodyPr/>
        <a:lstStyle/>
        <a:p>
          <a:endParaRPr lang="zh-TW" altLang="en-US" b="1"/>
        </a:p>
      </dgm:t>
    </dgm:pt>
    <dgm:pt modelId="{7A8E6DC7-80EB-4CF2-AB13-F76070235682}">
      <dgm:prSet phldrT="[文字]"/>
      <dgm:spPr/>
      <dgm:t>
        <a:bodyPr/>
        <a:lstStyle/>
        <a:p>
          <a:r>
            <a:rPr lang="zh-TW" altLang="en-US" b="1" dirty="0" smtClean="0"/>
            <a:t>課中</a:t>
          </a:r>
          <a:endParaRPr lang="zh-TW" altLang="en-US" b="1" dirty="0"/>
        </a:p>
      </dgm:t>
    </dgm:pt>
    <dgm:pt modelId="{B11FD185-9A53-4A41-BE5E-D2DF0A3AC56B}" type="parTrans" cxnId="{3CF26C49-947E-485C-8B92-9981C60655FC}">
      <dgm:prSet/>
      <dgm:spPr/>
      <dgm:t>
        <a:bodyPr/>
        <a:lstStyle/>
        <a:p>
          <a:endParaRPr lang="zh-TW" altLang="en-US" b="1"/>
        </a:p>
      </dgm:t>
    </dgm:pt>
    <dgm:pt modelId="{16903804-825F-4435-8278-BFF37531C13F}" type="sibTrans" cxnId="{3CF26C49-947E-485C-8B92-9981C60655FC}">
      <dgm:prSet/>
      <dgm:spPr/>
      <dgm:t>
        <a:bodyPr/>
        <a:lstStyle/>
        <a:p>
          <a:endParaRPr lang="zh-TW" altLang="en-US" b="1"/>
        </a:p>
      </dgm:t>
    </dgm:pt>
    <dgm:pt modelId="{CD9E383C-0384-46E2-820B-49C8AA20B9CC}">
      <dgm:prSet phldrT="[文字]"/>
      <dgm:spPr/>
      <dgm:t>
        <a:bodyPr/>
        <a:lstStyle/>
        <a:p>
          <a:r>
            <a:rPr lang="zh-TW" altLang="en-US" b="1" dirty="0" smtClean="0"/>
            <a:t>資料蒐集整理分析</a:t>
          </a:r>
          <a:endParaRPr lang="zh-TW" altLang="en-US" b="1" dirty="0"/>
        </a:p>
      </dgm:t>
    </dgm:pt>
    <dgm:pt modelId="{9E8146EC-3631-4EDE-9684-E9286B9B7098}" type="parTrans" cxnId="{E0C5E6DB-1EC8-47F0-A181-852041C1BEB4}">
      <dgm:prSet/>
      <dgm:spPr/>
      <dgm:t>
        <a:bodyPr/>
        <a:lstStyle/>
        <a:p>
          <a:endParaRPr lang="zh-TW" altLang="en-US" b="1"/>
        </a:p>
      </dgm:t>
    </dgm:pt>
    <dgm:pt modelId="{BF10BED5-B454-41D2-91DB-02FA7EAABAA8}" type="sibTrans" cxnId="{E0C5E6DB-1EC8-47F0-A181-852041C1BEB4}">
      <dgm:prSet/>
      <dgm:spPr/>
      <dgm:t>
        <a:bodyPr/>
        <a:lstStyle/>
        <a:p>
          <a:endParaRPr lang="zh-TW" altLang="en-US" b="1"/>
        </a:p>
      </dgm:t>
    </dgm:pt>
    <dgm:pt modelId="{FD02F4A8-2BCF-4F8B-83CF-D5BB3A79F8AF}">
      <dgm:prSet phldrT="[文字]"/>
      <dgm:spPr/>
      <dgm:t>
        <a:bodyPr/>
        <a:lstStyle/>
        <a:p>
          <a:r>
            <a:rPr lang="zh-TW" altLang="en-US" b="1" dirty="0" smtClean="0"/>
            <a:t>課後</a:t>
          </a:r>
          <a:endParaRPr lang="zh-TW" altLang="en-US" b="1" dirty="0"/>
        </a:p>
      </dgm:t>
    </dgm:pt>
    <dgm:pt modelId="{4EFCD429-21A4-4E40-8555-78A09B703052}" type="parTrans" cxnId="{5519BF36-1BF7-49FB-A559-22748F426C75}">
      <dgm:prSet/>
      <dgm:spPr/>
      <dgm:t>
        <a:bodyPr/>
        <a:lstStyle/>
        <a:p>
          <a:endParaRPr lang="zh-TW" altLang="en-US" b="1"/>
        </a:p>
      </dgm:t>
    </dgm:pt>
    <dgm:pt modelId="{E6B7CC1D-7FA3-4EA2-A8BC-F3F63B9614BF}" type="sibTrans" cxnId="{5519BF36-1BF7-49FB-A559-22748F426C75}">
      <dgm:prSet/>
      <dgm:spPr/>
      <dgm:t>
        <a:bodyPr/>
        <a:lstStyle/>
        <a:p>
          <a:endParaRPr lang="zh-TW" altLang="en-US" b="1"/>
        </a:p>
      </dgm:t>
    </dgm:pt>
    <dgm:pt modelId="{DA0C9131-9EAA-40A5-BB17-F38A0B2105A7}">
      <dgm:prSet phldrT="[文字]"/>
      <dgm:spPr/>
      <dgm:t>
        <a:bodyPr/>
        <a:lstStyle/>
        <a:p>
          <a:r>
            <a:rPr lang="zh-TW" altLang="en-US" b="1" dirty="0" smtClean="0"/>
            <a:t>延伸學習</a:t>
          </a:r>
          <a:endParaRPr lang="zh-TW" altLang="en-US" b="1" dirty="0"/>
        </a:p>
      </dgm:t>
    </dgm:pt>
    <dgm:pt modelId="{405CF7DB-BCC1-4BD5-A193-0B9F1935E0F4}" type="parTrans" cxnId="{AC0F3787-CD12-4622-B914-4E7E6B88BF24}">
      <dgm:prSet/>
      <dgm:spPr/>
      <dgm:t>
        <a:bodyPr/>
        <a:lstStyle/>
        <a:p>
          <a:endParaRPr lang="zh-TW" altLang="en-US" b="1"/>
        </a:p>
      </dgm:t>
    </dgm:pt>
    <dgm:pt modelId="{ACC1406E-DD76-4BA5-962F-4C04D45F0B1B}" type="sibTrans" cxnId="{AC0F3787-CD12-4622-B914-4E7E6B88BF24}">
      <dgm:prSet/>
      <dgm:spPr/>
      <dgm:t>
        <a:bodyPr/>
        <a:lstStyle/>
        <a:p>
          <a:endParaRPr lang="zh-TW" altLang="en-US" b="1"/>
        </a:p>
      </dgm:t>
    </dgm:pt>
    <dgm:pt modelId="{3EA4E8A6-17D2-41A8-B278-AEB9D42BF861}" type="pres">
      <dgm:prSet presAssocID="{9BE7F9F9-9D8E-4161-9993-B13F49D7B37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729A086-54C7-47B4-BA84-99650A611850}" type="pres">
      <dgm:prSet presAssocID="{BB55BD67-A44A-4908-9426-DA314926ECCD}" presName="composite" presStyleCnt="0"/>
      <dgm:spPr/>
    </dgm:pt>
    <dgm:pt modelId="{194ABF08-C0A6-4BCD-B5CB-B03C1F9E0573}" type="pres">
      <dgm:prSet presAssocID="{BB55BD67-A44A-4908-9426-DA314926ECCD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26A45F-9AA7-41DF-9436-1D1F68C1C465}" type="pres">
      <dgm:prSet presAssocID="{BB55BD67-A44A-4908-9426-DA314926ECCD}" presName="parSh" presStyleLbl="node1" presStyleIdx="0" presStyleCnt="3"/>
      <dgm:spPr/>
      <dgm:t>
        <a:bodyPr/>
        <a:lstStyle/>
        <a:p>
          <a:endParaRPr lang="zh-TW" altLang="en-US"/>
        </a:p>
      </dgm:t>
    </dgm:pt>
    <dgm:pt modelId="{AF9BDF31-D8F5-43D0-BBD8-9F60FC23A339}" type="pres">
      <dgm:prSet presAssocID="{BB55BD67-A44A-4908-9426-DA314926ECCD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4D639A-2615-4279-86BC-E9A9A8677A85}" type="pres">
      <dgm:prSet presAssocID="{2F838B57-ACE6-4F4D-AAFB-64617DD6D444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B46EAB79-4769-4B21-943A-329C87D2C3DA}" type="pres">
      <dgm:prSet presAssocID="{2F838B57-ACE6-4F4D-AAFB-64617DD6D444}" presName="connTx" presStyleLbl="sibTrans2D1" presStyleIdx="0" presStyleCnt="2"/>
      <dgm:spPr/>
      <dgm:t>
        <a:bodyPr/>
        <a:lstStyle/>
        <a:p>
          <a:endParaRPr lang="zh-TW" altLang="en-US"/>
        </a:p>
      </dgm:t>
    </dgm:pt>
    <dgm:pt modelId="{DDC6043D-4FC8-4112-93CD-4E418DADF045}" type="pres">
      <dgm:prSet presAssocID="{7A8E6DC7-80EB-4CF2-AB13-F76070235682}" presName="composite" presStyleCnt="0"/>
      <dgm:spPr/>
    </dgm:pt>
    <dgm:pt modelId="{BA197073-F181-4980-B804-2F0EB51F5894}" type="pres">
      <dgm:prSet presAssocID="{7A8E6DC7-80EB-4CF2-AB13-F76070235682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061A72-6DFE-41C3-B969-23C2CC6201A7}" type="pres">
      <dgm:prSet presAssocID="{7A8E6DC7-80EB-4CF2-AB13-F76070235682}" presName="parSh" presStyleLbl="node1" presStyleIdx="1" presStyleCnt="3"/>
      <dgm:spPr/>
      <dgm:t>
        <a:bodyPr/>
        <a:lstStyle/>
        <a:p>
          <a:endParaRPr lang="zh-TW" altLang="en-US"/>
        </a:p>
      </dgm:t>
    </dgm:pt>
    <dgm:pt modelId="{803E6B62-4AB7-4845-A840-C3E8A7660E93}" type="pres">
      <dgm:prSet presAssocID="{7A8E6DC7-80EB-4CF2-AB13-F76070235682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D2EC41-DD75-43EA-A49B-7F496D9D9C03}" type="pres">
      <dgm:prSet presAssocID="{16903804-825F-4435-8278-BFF37531C13F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F6BACB1D-43E7-46D8-8A5F-A0DD9DD69081}" type="pres">
      <dgm:prSet presAssocID="{16903804-825F-4435-8278-BFF37531C13F}" presName="connTx" presStyleLbl="sibTrans2D1" presStyleIdx="1" presStyleCnt="2"/>
      <dgm:spPr/>
      <dgm:t>
        <a:bodyPr/>
        <a:lstStyle/>
        <a:p>
          <a:endParaRPr lang="zh-TW" altLang="en-US"/>
        </a:p>
      </dgm:t>
    </dgm:pt>
    <dgm:pt modelId="{EEFC4B1B-A4E4-4D61-8407-0CBEA6F45F74}" type="pres">
      <dgm:prSet presAssocID="{FD02F4A8-2BCF-4F8B-83CF-D5BB3A79F8AF}" presName="composite" presStyleCnt="0"/>
      <dgm:spPr/>
    </dgm:pt>
    <dgm:pt modelId="{F2A9D1F3-4AA3-4E75-BBEC-A16CA1689562}" type="pres">
      <dgm:prSet presAssocID="{FD02F4A8-2BCF-4F8B-83CF-D5BB3A79F8AF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F848FD-BF75-4692-9DAF-1CF504C270CB}" type="pres">
      <dgm:prSet presAssocID="{FD02F4A8-2BCF-4F8B-83CF-D5BB3A79F8AF}" presName="parSh" presStyleLbl="node1" presStyleIdx="2" presStyleCnt="3"/>
      <dgm:spPr/>
      <dgm:t>
        <a:bodyPr/>
        <a:lstStyle/>
        <a:p>
          <a:endParaRPr lang="zh-TW" altLang="en-US"/>
        </a:p>
      </dgm:t>
    </dgm:pt>
    <dgm:pt modelId="{D1D083FA-3BFC-4B85-87D7-EC59CA5F7D3B}" type="pres">
      <dgm:prSet presAssocID="{FD02F4A8-2BCF-4F8B-83CF-D5BB3A79F8AF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1E38BB4-6983-41A1-9F33-51DF313B59B6}" srcId="{BB55BD67-A44A-4908-9426-DA314926ECCD}" destId="{968DCA59-08E6-49ED-B1BE-CDBFB176B3C7}" srcOrd="0" destOrd="0" parTransId="{0E1E6450-6F6D-4959-94F4-D38E0148E9BB}" sibTransId="{D83588D8-209A-4C81-96C9-9513C2F009D8}"/>
    <dgm:cxn modelId="{3CF26C49-947E-485C-8B92-9981C60655FC}" srcId="{9BE7F9F9-9D8E-4161-9993-B13F49D7B370}" destId="{7A8E6DC7-80EB-4CF2-AB13-F76070235682}" srcOrd="1" destOrd="0" parTransId="{B11FD185-9A53-4A41-BE5E-D2DF0A3AC56B}" sibTransId="{16903804-825F-4435-8278-BFF37531C13F}"/>
    <dgm:cxn modelId="{E0C5E6DB-1EC8-47F0-A181-852041C1BEB4}" srcId="{7A8E6DC7-80EB-4CF2-AB13-F76070235682}" destId="{CD9E383C-0384-46E2-820B-49C8AA20B9CC}" srcOrd="0" destOrd="0" parTransId="{9E8146EC-3631-4EDE-9684-E9286B9B7098}" sibTransId="{BF10BED5-B454-41D2-91DB-02FA7EAABAA8}"/>
    <dgm:cxn modelId="{E214C007-6C3B-4C82-9101-B502C114625F}" type="presOf" srcId="{FD02F4A8-2BCF-4F8B-83CF-D5BB3A79F8AF}" destId="{F2A9D1F3-4AA3-4E75-BBEC-A16CA1689562}" srcOrd="0" destOrd="0" presId="urn:microsoft.com/office/officeart/2005/8/layout/process3"/>
    <dgm:cxn modelId="{A318BA22-45EE-4CD9-9E0E-CA56A71E809D}" srcId="{9BE7F9F9-9D8E-4161-9993-B13F49D7B370}" destId="{BB55BD67-A44A-4908-9426-DA314926ECCD}" srcOrd="0" destOrd="0" parTransId="{BE3E2566-4A2F-4FEA-B938-A7F7F9AB62AE}" sibTransId="{2F838B57-ACE6-4F4D-AAFB-64617DD6D444}"/>
    <dgm:cxn modelId="{CA0055CA-ABFE-43D4-B568-CBA1D3A19902}" type="presOf" srcId="{968DCA59-08E6-49ED-B1BE-CDBFB176B3C7}" destId="{AF9BDF31-D8F5-43D0-BBD8-9F60FC23A339}" srcOrd="0" destOrd="0" presId="urn:microsoft.com/office/officeart/2005/8/layout/process3"/>
    <dgm:cxn modelId="{304DDEBA-F505-4DD4-B0CE-AE902241B499}" type="presOf" srcId="{CD9E383C-0384-46E2-820B-49C8AA20B9CC}" destId="{803E6B62-4AB7-4845-A840-C3E8A7660E93}" srcOrd="0" destOrd="0" presId="urn:microsoft.com/office/officeart/2005/8/layout/process3"/>
    <dgm:cxn modelId="{56B26EFC-3819-4A6F-82AD-B7E449CD371D}" type="presOf" srcId="{16903804-825F-4435-8278-BFF37531C13F}" destId="{3FD2EC41-DD75-43EA-A49B-7F496D9D9C03}" srcOrd="0" destOrd="0" presId="urn:microsoft.com/office/officeart/2005/8/layout/process3"/>
    <dgm:cxn modelId="{FF0E4853-D221-42DB-8202-A99CB1659A65}" type="presOf" srcId="{BB55BD67-A44A-4908-9426-DA314926ECCD}" destId="{DA26A45F-9AA7-41DF-9436-1D1F68C1C465}" srcOrd="1" destOrd="0" presId="urn:microsoft.com/office/officeart/2005/8/layout/process3"/>
    <dgm:cxn modelId="{AF4A7396-777E-4F2C-9CAC-9EEFEFD7DCBC}" type="presOf" srcId="{2F838B57-ACE6-4F4D-AAFB-64617DD6D444}" destId="{B46EAB79-4769-4B21-943A-329C87D2C3DA}" srcOrd="1" destOrd="0" presId="urn:microsoft.com/office/officeart/2005/8/layout/process3"/>
    <dgm:cxn modelId="{A814870F-82C0-4F26-AF47-5DB36C15DBA4}" type="presOf" srcId="{2F838B57-ACE6-4F4D-AAFB-64617DD6D444}" destId="{1D4D639A-2615-4279-86BC-E9A9A8677A85}" srcOrd="0" destOrd="0" presId="urn:microsoft.com/office/officeart/2005/8/layout/process3"/>
    <dgm:cxn modelId="{B259AE45-F5C9-4F52-8BCC-25FC56BB20B4}" type="presOf" srcId="{16903804-825F-4435-8278-BFF37531C13F}" destId="{F6BACB1D-43E7-46D8-8A5F-A0DD9DD69081}" srcOrd="1" destOrd="0" presId="urn:microsoft.com/office/officeart/2005/8/layout/process3"/>
    <dgm:cxn modelId="{2522E98C-2AC5-4464-9DD2-61AE35AE5322}" type="presOf" srcId="{7A8E6DC7-80EB-4CF2-AB13-F76070235682}" destId="{BA197073-F181-4980-B804-2F0EB51F5894}" srcOrd="0" destOrd="0" presId="urn:microsoft.com/office/officeart/2005/8/layout/process3"/>
    <dgm:cxn modelId="{B4A3A345-60DF-4AA7-92E4-1F9D50EEF61D}" type="presOf" srcId="{9BE7F9F9-9D8E-4161-9993-B13F49D7B370}" destId="{3EA4E8A6-17D2-41A8-B278-AEB9D42BF861}" srcOrd="0" destOrd="0" presId="urn:microsoft.com/office/officeart/2005/8/layout/process3"/>
    <dgm:cxn modelId="{3CE45879-69F9-4B5E-85D7-AAA8F96083C7}" type="presOf" srcId="{7A8E6DC7-80EB-4CF2-AB13-F76070235682}" destId="{EC061A72-6DFE-41C3-B969-23C2CC6201A7}" srcOrd="1" destOrd="0" presId="urn:microsoft.com/office/officeart/2005/8/layout/process3"/>
    <dgm:cxn modelId="{BEC70173-E559-4FE2-8EAF-BB13943BE3A2}" type="presOf" srcId="{DA0C9131-9EAA-40A5-BB17-F38A0B2105A7}" destId="{D1D083FA-3BFC-4B85-87D7-EC59CA5F7D3B}" srcOrd="0" destOrd="0" presId="urn:microsoft.com/office/officeart/2005/8/layout/process3"/>
    <dgm:cxn modelId="{6B5DA017-3A86-46D9-9C84-15809D8AB17E}" type="presOf" srcId="{BB55BD67-A44A-4908-9426-DA314926ECCD}" destId="{194ABF08-C0A6-4BCD-B5CB-B03C1F9E0573}" srcOrd="0" destOrd="0" presId="urn:microsoft.com/office/officeart/2005/8/layout/process3"/>
    <dgm:cxn modelId="{5519BF36-1BF7-49FB-A559-22748F426C75}" srcId="{9BE7F9F9-9D8E-4161-9993-B13F49D7B370}" destId="{FD02F4A8-2BCF-4F8B-83CF-D5BB3A79F8AF}" srcOrd="2" destOrd="0" parTransId="{4EFCD429-21A4-4E40-8555-78A09B703052}" sibTransId="{E6B7CC1D-7FA3-4EA2-A8BC-F3F63B9614BF}"/>
    <dgm:cxn modelId="{87E61419-9578-4AB0-97C4-08AF5E1D7895}" type="presOf" srcId="{FD02F4A8-2BCF-4F8B-83CF-D5BB3A79F8AF}" destId="{6CF848FD-BF75-4692-9DAF-1CF504C270CB}" srcOrd="1" destOrd="0" presId="urn:microsoft.com/office/officeart/2005/8/layout/process3"/>
    <dgm:cxn modelId="{AC0F3787-CD12-4622-B914-4E7E6B88BF24}" srcId="{FD02F4A8-2BCF-4F8B-83CF-D5BB3A79F8AF}" destId="{DA0C9131-9EAA-40A5-BB17-F38A0B2105A7}" srcOrd="0" destOrd="0" parTransId="{405CF7DB-BCC1-4BD5-A193-0B9F1935E0F4}" sibTransId="{ACC1406E-DD76-4BA5-962F-4C04D45F0B1B}"/>
    <dgm:cxn modelId="{9419455D-245D-4C91-806D-08BA273BD08F}" type="presParOf" srcId="{3EA4E8A6-17D2-41A8-B278-AEB9D42BF861}" destId="{6729A086-54C7-47B4-BA84-99650A611850}" srcOrd="0" destOrd="0" presId="urn:microsoft.com/office/officeart/2005/8/layout/process3"/>
    <dgm:cxn modelId="{D20A0B11-E1C7-4C35-AB45-1744672CF484}" type="presParOf" srcId="{6729A086-54C7-47B4-BA84-99650A611850}" destId="{194ABF08-C0A6-4BCD-B5CB-B03C1F9E0573}" srcOrd="0" destOrd="0" presId="urn:microsoft.com/office/officeart/2005/8/layout/process3"/>
    <dgm:cxn modelId="{AE26E679-C03A-47C2-849B-3541F3B66424}" type="presParOf" srcId="{6729A086-54C7-47B4-BA84-99650A611850}" destId="{DA26A45F-9AA7-41DF-9436-1D1F68C1C465}" srcOrd="1" destOrd="0" presId="urn:microsoft.com/office/officeart/2005/8/layout/process3"/>
    <dgm:cxn modelId="{3A392896-23D1-4482-8371-FA5D36F1E992}" type="presParOf" srcId="{6729A086-54C7-47B4-BA84-99650A611850}" destId="{AF9BDF31-D8F5-43D0-BBD8-9F60FC23A339}" srcOrd="2" destOrd="0" presId="urn:microsoft.com/office/officeart/2005/8/layout/process3"/>
    <dgm:cxn modelId="{1A21BAC9-67DA-43E1-9E9E-79E10B75FF00}" type="presParOf" srcId="{3EA4E8A6-17D2-41A8-B278-AEB9D42BF861}" destId="{1D4D639A-2615-4279-86BC-E9A9A8677A85}" srcOrd="1" destOrd="0" presId="urn:microsoft.com/office/officeart/2005/8/layout/process3"/>
    <dgm:cxn modelId="{912A59AB-0CA9-444B-9D9C-73B1E42AA538}" type="presParOf" srcId="{1D4D639A-2615-4279-86BC-E9A9A8677A85}" destId="{B46EAB79-4769-4B21-943A-329C87D2C3DA}" srcOrd="0" destOrd="0" presId="urn:microsoft.com/office/officeart/2005/8/layout/process3"/>
    <dgm:cxn modelId="{5418F401-2BF5-4DE3-92EC-F0705C1F4E44}" type="presParOf" srcId="{3EA4E8A6-17D2-41A8-B278-AEB9D42BF861}" destId="{DDC6043D-4FC8-4112-93CD-4E418DADF045}" srcOrd="2" destOrd="0" presId="urn:microsoft.com/office/officeart/2005/8/layout/process3"/>
    <dgm:cxn modelId="{C7B91D00-590A-4914-A5F5-02EAE0A1EAF3}" type="presParOf" srcId="{DDC6043D-4FC8-4112-93CD-4E418DADF045}" destId="{BA197073-F181-4980-B804-2F0EB51F5894}" srcOrd="0" destOrd="0" presId="urn:microsoft.com/office/officeart/2005/8/layout/process3"/>
    <dgm:cxn modelId="{2BFF6D52-FBAC-4840-9AFA-BDCF4A336637}" type="presParOf" srcId="{DDC6043D-4FC8-4112-93CD-4E418DADF045}" destId="{EC061A72-6DFE-41C3-B969-23C2CC6201A7}" srcOrd="1" destOrd="0" presId="urn:microsoft.com/office/officeart/2005/8/layout/process3"/>
    <dgm:cxn modelId="{726D9AFD-1A14-42DC-B7AB-493BE435D085}" type="presParOf" srcId="{DDC6043D-4FC8-4112-93CD-4E418DADF045}" destId="{803E6B62-4AB7-4845-A840-C3E8A7660E93}" srcOrd="2" destOrd="0" presId="urn:microsoft.com/office/officeart/2005/8/layout/process3"/>
    <dgm:cxn modelId="{29E0B103-1963-4FAC-B2A5-489759023FA9}" type="presParOf" srcId="{3EA4E8A6-17D2-41A8-B278-AEB9D42BF861}" destId="{3FD2EC41-DD75-43EA-A49B-7F496D9D9C03}" srcOrd="3" destOrd="0" presId="urn:microsoft.com/office/officeart/2005/8/layout/process3"/>
    <dgm:cxn modelId="{E87AA798-A9EB-4780-8E97-A21578E9DC1F}" type="presParOf" srcId="{3FD2EC41-DD75-43EA-A49B-7F496D9D9C03}" destId="{F6BACB1D-43E7-46D8-8A5F-A0DD9DD69081}" srcOrd="0" destOrd="0" presId="urn:microsoft.com/office/officeart/2005/8/layout/process3"/>
    <dgm:cxn modelId="{FA8BA591-BA52-4CE6-83AE-8BB625B95604}" type="presParOf" srcId="{3EA4E8A6-17D2-41A8-B278-AEB9D42BF861}" destId="{EEFC4B1B-A4E4-4D61-8407-0CBEA6F45F74}" srcOrd="4" destOrd="0" presId="urn:microsoft.com/office/officeart/2005/8/layout/process3"/>
    <dgm:cxn modelId="{60049453-6A84-4920-82DF-9596A10B47F4}" type="presParOf" srcId="{EEFC4B1B-A4E4-4D61-8407-0CBEA6F45F74}" destId="{F2A9D1F3-4AA3-4E75-BBEC-A16CA1689562}" srcOrd="0" destOrd="0" presId="urn:microsoft.com/office/officeart/2005/8/layout/process3"/>
    <dgm:cxn modelId="{86744D15-FB04-494F-8A81-54949376A1A0}" type="presParOf" srcId="{EEFC4B1B-A4E4-4D61-8407-0CBEA6F45F74}" destId="{6CF848FD-BF75-4692-9DAF-1CF504C270CB}" srcOrd="1" destOrd="0" presId="urn:microsoft.com/office/officeart/2005/8/layout/process3"/>
    <dgm:cxn modelId="{3CF6B577-2130-4259-A735-A2E641BD72CB}" type="presParOf" srcId="{EEFC4B1B-A4E4-4D61-8407-0CBEA6F45F74}" destId="{D1D083FA-3BFC-4B85-87D7-EC59CA5F7D3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E7F9F9-9D8E-4161-9993-B13F49D7B370}" type="doc">
      <dgm:prSet loTypeId="urn:microsoft.com/office/officeart/2005/8/layout/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B55BD67-A44A-4908-9426-DA314926ECCD}">
      <dgm:prSet phldrT="[文字]"/>
      <dgm:spPr/>
      <dgm:t>
        <a:bodyPr/>
        <a:lstStyle/>
        <a:p>
          <a:r>
            <a:rPr lang="zh-TW" altLang="en-US" b="1" dirty="0" smtClean="0"/>
            <a:t>課前</a:t>
          </a:r>
          <a:endParaRPr lang="zh-TW" altLang="en-US" b="1" dirty="0"/>
        </a:p>
      </dgm:t>
    </dgm:pt>
    <dgm:pt modelId="{BE3E2566-4A2F-4FEA-B938-A7F7F9AB62AE}" type="parTrans" cxnId="{A318BA22-45EE-4CD9-9E0E-CA56A71E809D}">
      <dgm:prSet/>
      <dgm:spPr/>
      <dgm:t>
        <a:bodyPr/>
        <a:lstStyle/>
        <a:p>
          <a:endParaRPr lang="zh-TW" altLang="en-US" b="1"/>
        </a:p>
      </dgm:t>
    </dgm:pt>
    <dgm:pt modelId="{2F838B57-ACE6-4F4D-AAFB-64617DD6D444}" type="sibTrans" cxnId="{A318BA22-45EE-4CD9-9E0E-CA56A71E809D}">
      <dgm:prSet/>
      <dgm:spPr/>
      <dgm:t>
        <a:bodyPr/>
        <a:lstStyle/>
        <a:p>
          <a:endParaRPr lang="zh-TW" altLang="en-US" b="1"/>
        </a:p>
      </dgm:t>
    </dgm:pt>
    <dgm:pt modelId="{968DCA59-08E6-49ED-B1BE-CDBFB176B3C7}">
      <dgm:prSet phldrT="[文字]"/>
      <dgm:spPr/>
      <dgm:t>
        <a:bodyPr/>
        <a:lstStyle/>
        <a:p>
          <a:r>
            <a:rPr lang="zh-TW" altLang="en-US" b="1" dirty="0" smtClean="0"/>
            <a:t>引起動機</a:t>
          </a:r>
          <a:endParaRPr lang="zh-TW" altLang="en-US" b="1" dirty="0"/>
        </a:p>
      </dgm:t>
    </dgm:pt>
    <dgm:pt modelId="{0E1E6450-6F6D-4959-94F4-D38E0148E9BB}" type="parTrans" cxnId="{F1E38BB4-6983-41A1-9F33-51DF313B59B6}">
      <dgm:prSet/>
      <dgm:spPr/>
      <dgm:t>
        <a:bodyPr/>
        <a:lstStyle/>
        <a:p>
          <a:endParaRPr lang="zh-TW" altLang="en-US" b="1"/>
        </a:p>
      </dgm:t>
    </dgm:pt>
    <dgm:pt modelId="{D83588D8-209A-4C81-96C9-9513C2F009D8}" type="sibTrans" cxnId="{F1E38BB4-6983-41A1-9F33-51DF313B59B6}">
      <dgm:prSet/>
      <dgm:spPr/>
      <dgm:t>
        <a:bodyPr/>
        <a:lstStyle/>
        <a:p>
          <a:endParaRPr lang="zh-TW" altLang="en-US" b="1"/>
        </a:p>
      </dgm:t>
    </dgm:pt>
    <dgm:pt modelId="{7A8E6DC7-80EB-4CF2-AB13-F76070235682}">
      <dgm:prSet phldrT="[文字]"/>
      <dgm:spPr/>
      <dgm:t>
        <a:bodyPr/>
        <a:lstStyle/>
        <a:p>
          <a:r>
            <a:rPr lang="zh-TW" altLang="en-US" b="1" dirty="0" smtClean="0"/>
            <a:t>課中</a:t>
          </a:r>
          <a:endParaRPr lang="zh-TW" altLang="en-US" b="1" dirty="0"/>
        </a:p>
      </dgm:t>
    </dgm:pt>
    <dgm:pt modelId="{B11FD185-9A53-4A41-BE5E-D2DF0A3AC56B}" type="parTrans" cxnId="{3CF26C49-947E-485C-8B92-9981C60655FC}">
      <dgm:prSet/>
      <dgm:spPr/>
      <dgm:t>
        <a:bodyPr/>
        <a:lstStyle/>
        <a:p>
          <a:endParaRPr lang="zh-TW" altLang="en-US" b="1"/>
        </a:p>
      </dgm:t>
    </dgm:pt>
    <dgm:pt modelId="{16903804-825F-4435-8278-BFF37531C13F}" type="sibTrans" cxnId="{3CF26C49-947E-485C-8B92-9981C60655FC}">
      <dgm:prSet/>
      <dgm:spPr/>
      <dgm:t>
        <a:bodyPr/>
        <a:lstStyle/>
        <a:p>
          <a:endParaRPr lang="zh-TW" altLang="en-US" b="1"/>
        </a:p>
      </dgm:t>
    </dgm:pt>
    <dgm:pt modelId="{CD9E383C-0384-46E2-820B-49C8AA20B9CC}">
      <dgm:prSet phldrT="[文字]"/>
      <dgm:spPr/>
      <dgm:t>
        <a:bodyPr/>
        <a:lstStyle/>
        <a:p>
          <a:r>
            <a:rPr lang="zh-TW" altLang="en-US" b="1" dirty="0" smtClean="0"/>
            <a:t>資料蒐集整理分析</a:t>
          </a:r>
          <a:endParaRPr lang="zh-TW" altLang="en-US" b="1" dirty="0"/>
        </a:p>
      </dgm:t>
    </dgm:pt>
    <dgm:pt modelId="{9E8146EC-3631-4EDE-9684-E9286B9B7098}" type="parTrans" cxnId="{E0C5E6DB-1EC8-47F0-A181-852041C1BEB4}">
      <dgm:prSet/>
      <dgm:spPr/>
      <dgm:t>
        <a:bodyPr/>
        <a:lstStyle/>
        <a:p>
          <a:endParaRPr lang="zh-TW" altLang="en-US" b="1"/>
        </a:p>
      </dgm:t>
    </dgm:pt>
    <dgm:pt modelId="{BF10BED5-B454-41D2-91DB-02FA7EAABAA8}" type="sibTrans" cxnId="{E0C5E6DB-1EC8-47F0-A181-852041C1BEB4}">
      <dgm:prSet/>
      <dgm:spPr/>
      <dgm:t>
        <a:bodyPr/>
        <a:lstStyle/>
        <a:p>
          <a:endParaRPr lang="zh-TW" altLang="en-US" b="1"/>
        </a:p>
      </dgm:t>
    </dgm:pt>
    <dgm:pt modelId="{FD02F4A8-2BCF-4F8B-83CF-D5BB3A79F8AF}">
      <dgm:prSet phldrT="[文字]"/>
      <dgm:spPr/>
      <dgm:t>
        <a:bodyPr/>
        <a:lstStyle/>
        <a:p>
          <a:r>
            <a:rPr lang="zh-TW" altLang="en-US" b="1" dirty="0" smtClean="0"/>
            <a:t>課後</a:t>
          </a:r>
          <a:endParaRPr lang="zh-TW" altLang="en-US" b="1" dirty="0"/>
        </a:p>
      </dgm:t>
    </dgm:pt>
    <dgm:pt modelId="{4EFCD429-21A4-4E40-8555-78A09B703052}" type="parTrans" cxnId="{5519BF36-1BF7-49FB-A559-22748F426C75}">
      <dgm:prSet/>
      <dgm:spPr/>
      <dgm:t>
        <a:bodyPr/>
        <a:lstStyle/>
        <a:p>
          <a:endParaRPr lang="zh-TW" altLang="en-US" b="1"/>
        </a:p>
      </dgm:t>
    </dgm:pt>
    <dgm:pt modelId="{E6B7CC1D-7FA3-4EA2-A8BC-F3F63B9614BF}" type="sibTrans" cxnId="{5519BF36-1BF7-49FB-A559-22748F426C75}">
      <dgm:prSet/>
      <dgm:spPr/>
      <dgm:t>
        <a:bodyPr/>
        <a:lstStyle/>
        <a:p>
          <a:endParaRPr lang="zh-TW" altLang="en-US" b="1"/>
        </a:p>
      </dgm:t>
    </dgm:pt>
    <dgm:pt modelId="{DA0C9131-9EAA-40A5-BB17-F38A0B2105A7}">
      <dgm:prSet phldrT="[文字]"/>
      <dgm:spPr/>
      <dgm:t>
        <a:bodyPr/>
        <a:lstStyle/>
        <a:p>
          <a:r>
            <a:rPr lang="zh-TW" altLang="en-US" b="1" dirty="0" smtClean="0"/>
            <a:t>延伸學習</a:t>
          </a:r>
          <a:endParaRPr lang="zh-TW" altLang="en-US" b="1" dirty="0"/>
        </a:p>
      </dgm:t>
    </dgm:pt>
    <dgm:pt modelId="{405CF7DB-BCC1-4BD5-A193-0B9F1935E0F4}" type="parTrans" cxnId="{AC0F3787-CD12-4622-B914-4E7E6B88BF24}">
      <dgm:prSet/>
      <dgm:spPr/>
      <dgm:t>
        <a:bodyPr/>
        <a:lstStyle/>
        <a:p>
          <a:endParaRPr lang="zh-TW" altLang="en-US" b="1"/>
        </a:p>
      </dgm:t>
    </dgm:pt>
    <dgm:pt modelId="{ACC1406E-DD76-4BA5-962F-4C04D45F0B1B}" type="sibTrans" cxnId="{AC0F3787-CD12-4622-B914-4E7E6B88BF24}">
      <dgm:prSet/>
      <dgm:spPr/>
      <dgm:t>
        <a:bodyPr/>
        <a:lstStyle/>
        <a:p>
          <a:endParaRPr lang="zh-TW" altLang="en-US" b="1"/>
        </a:p>
      </dgm:t>
    </dgm:pt>
    <dgm:pt modelId="{3EA4E8A6-17D2-41A8-B278-AEB9D42BF861}" type="pres">
      <dgm:prSet presAssocID="{9BE7F9F9-9D8E-4161-9993-B13F49D7B37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729A086-54C7-47B4-BA84-99650A611850}" type="pres">
      <dgm:prSet presAssocID="{BB55BD67-A44A-4908-9426-DA314926ECCD}" presName="composite" presStyleCnt="0"/>
      <dgm:spPr/>
    </dgm:pt>
    <dgm:pt modelId="{194ABF08-C0A6-4BCD-B5CB-B03C1F9E0573}" type="pres">
      <dgm:prSet presAssocID="{BB55BD67-A44A-4908-9426-DA314926ECCD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26A45F-9AA7-41DF-9436-1D1F68C1C465}" type="pres">
      <dgm:prSet presAssocID="{BB55BD67-A44A-4908-9426-DA314926ECCD}" presName="parSh" presStyleLbl="node1" presStyleIdx="0" presStyleCnt="3"/>
      <dgm:spPr/>
      <dgm:t>
        <a:bodyPr/>
        <a:lstStyle/>
        <a:p>
          <a:endParaRPr lang="zh-TW" altLang="en-US"/>
        </a:p>
      </dgm:t>
    </dgm:pt>
    <dgm:pt modelId="{AF9BDF31-D8F5-43D0-BBD8-9F60FC23A339}" type="pres">
      <dgm:prSet presAssocID="{BB55BD67-A44A-4908-9426-DA314926ECCD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4D639A-2615-4279-86BC-E9A9A8677A85}" type="pres">
      <dgm:prSet presAssocID="{2F838B57-ACE6-4F4D-AAFB-64617DD6D444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B46EAB79-4769-4B21-943A-329C87D2C3DA}" type="pres">
      <dgm:prSet presAssocID="{2F838B57-ACE6-4F4D-AAFB-64617DD6D444}" presName="connTx" presStyleLbl="sibTrans2D1" presStyleIdx="0" presStyleCnt="2"/>
      <dgm:spPr/>
      <dgm:t>
        <a:bodyPr/>
        <a:lstStyle/>
        <a:p>
          <a:endParaRPr lang="zh-TW" altLang="en-US"/>
        </a:p>
      </dgm:t>
    </dgm:pt>
    <dgm:pt modelId="{DDC6043D-4FC8-4112-93CD-4E418DADF045}" type="pres">
      <dgm:prSet presAssocID="{7A8E6DC7-80EB-4CF2-AB13-F76070235682}" presName="composite" presStyleCnt="0"/>
      <dgm:spPr/>
    </dgm:pt>
    <dgm:pt modelId="{BA197073-F181-4980-B804-2F0EB51F5894}" type="pres">
      <dgm:prSet presAssocID="{7A8E6DC7-80EB-4CF2-AB13-F76070235682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061A72-6DFE-41C3-B969-23C2CC6201A7}" type="pres">
      <dgm:prSet presAssocID="{7A8E6DC7-80EB-4CF2-AB13-F76070235682}" presName="parSh" presStyleLbl="node1" presStyleIdx="1" presStyleCnt="3"/>
      <dgm:spPr/>
      <dgm:t>
        <a:bodyPr/>
        <a:lstStyle/>
        <a:p>
          <a:endParaRPr lang="zh-TW" altLang="en-US"/>
        </a:p>
      </dgm:t>
    </dgm:pt>
    <dgm:pt modelId="{803E6B62-4AB7-4845-A840-C3E8A7660E93}" type="pres">
      <dgm:prSet presAssocID="{7A8E6DC7-80EB-4CF2-AB13-F76070235682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D2EC41-DD75-43EA-A49B-7F496D9D9C03}" type="pres">
      <dgm:prSet presAssocID="{16903804-825F-4435-8278-BFF37531C13F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F6BACB1D-43E7-46D8-8A5F-A0DD9DD69081}" type="pres">
      <dgm:prSet presAssocID="{16903804-825F-4435-8278-BFF37531C13F}" presName="connTx" presStyleLbl="sibTrans2D1" presStyleIdx="1" presStyleCnt="2"/>
      <dgm:spPr/>
      <dgm:t>
        <a:bodyPr/>
        <a:lstStyle/>
        <a:p>
          <a:endParaRPr lang="zh-TW" altLang="en-US"/>
        </a:p>
      </dgm:t>
    </dgm:pt>
    <dgm:pt modelId="{EEFC4B1B-A4E4-4D61-8407-0CBEA6F45F74}" type="pres">
      <dgm:prSet presAssocID="{FD02F4A8-2BCF-4F8B-83CF-D5BB3A79F8AF}" presName="composite" presStyleCnt="0"/>
      <dgm:spPr/>
    </dgm:pt>
    <dgm:pt modelId="{F2A9D1F3-4AA3-4E75-BBEC-A16CA1689562}" type="pres">
      <dgm:prSet presAssocID="{FD02F4A8-2BCF-4F8B-83CF-D5BB3A79F8AF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F848FD-BF75-4692-9DAF-1CF504C270CB}" type="pres">
      <dgm:prSet presAssocID="{FD02F4A8-2BCF-4F8B-83CF-D5BB3A79F8AF}" presName="parSh" presStyleLbl="node1" presStyleIdx="2" presStyleCnt="3"/>
      <dgm:spPr/>
      <dgm:t>
        <a:bodyPr/>
        <a:lstStyle/>
        <a:p>
          <a:endParaRPr lang="zh-TW" altLang="en-US"/>
        </a:p>
      </dgm:t>
    </dgm:pt>
    <dgm:pt modelId="{D1D083FA-3BFC-4B85-87D7-EC59CA5F7D3B}" type="pres">
      <dgm:prSet presAssocID="{FD02F4A8-2BCF-4F8B-83CF-D5BB3A79F8AF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1E38BB4-6983-41A1-9F33-51DF313B59B6}" srcId="{BB55BD67-A44A-4908-9426-DA314926ECCD}" destId="{968DCA59-08E6-49ED-B1BE-CDBFB176B3C7}" srcOrd="0" destOrd="0" parTransId="{0E1E6450-6F6D-4959-94F4-D38E0148E9BB}" sibTransId="{D83588D8-209A-4C81-96C9-9513C2F009D8}"/>
    <dgm:cxn modelId="{FF64601B-D9C2-4B59-907A-69529A8AEEC8}" type="presOf" srcId="{CD9E383C-0384-46E2-820B-49C8AA20B9CC}" destId="{803E6B62-4AB7-4845-A840-C3E8A7660E93}" srcOrd="0" destOrd="0" presId="urn:microsoft.com/office/officeart/2005/8/layout/process3"/>
    <dgm:cxn modelId="{3CF26C49-947E-485C-8B92-9981C60655FC}" srcId="{9BE7F9F9-9D8E-4161-9993-B13F49D7B370}" destId="{7A8E6DC7-80EB-4CF2-AB13-F76070235682}" srcOrd="1" destOrd="0" parTransId="{B11FD185-9A53-4A41-BE5E-D2DF0A3AC56B}" sibTransId="{16903804-825F-4435-8278-BFF37531C13F}"/>
    <dgm:cxn modelId="{E0C5E6DB-1EC8-47F0-A181-852041C1BEB4}" srcId="{7A8E6DC7-80EB-4CF2-AB13-F76070235682}" destId="{CD9E383C-0384-46E2-820B-49C8AA20B9CC}" srcOrd="0" destOrd="0" parTransId="{9E8146EC-3631-4EDE-9684-E9286B9B7098}" sibTransId="{BF10BED5-B454-41D2-91DB-02FA7EAABAA8}"/>
    <dgm:cxn modelId="{5B0D3AC0-9829-43F8-B5DC-D2EA25EFB459}" type="presOf" srcId="{968DCA59-08E6-49ED-B1BE-CDBFB176B3C7}" destId="{AF9BDF31-D8F5-43D0-BBD8-9F60FC23A339}" srcOrd="0" destOrd="0" presId="urn:microsoft.com/office/officeart/2005/8/layout/process3"/>
    <dgm:cxn modelId="{A318BA22-45EE-4CD9-9E0E-CA56A71E809D}" srcId="{9BE7F9F9-9D8E-4161-9993-B13F49D7B370}" destId="{BB55BD67-A44A-4908-9426-DA314926ECCD}" srcOrd="0" destOrd="0" parTransId="{BE3E2566-4A2F-4FEA-B938-A7F7F9AB62AE}" sibTransId="{2F838B57-ACE6-4F4D-AAFB-64617DD6D444}"/>
    <dgm:cxn modelId="{E4A848B6-B6B5-4935-AD30-892CFB6BA8E0}" type="presOf" srcId="{16903804-825F-4435-8278-BFF37531C13F}" destId="{F6BACB1D-43E7-46D8-8A5F-A0DD9DD69081}" srcOrd="1" destOrd="0" presId="urn:microsoft.com/office/officeart/2005/8/layout/process3"/>
    <dgm:cxn modelId="{2D61A486-7E01-49D6-AD1A-F092C39451E9}" type="presOf" srcId="{9BE7F9F9-9D8E-4161-9993-B13F49D7B370}" destId="{3EA4E8A6-17D2-41A8-B278-AEB9D42BF861}" srcOrd="0" destOrd="0" presId="urn:microsoft.com/office/officeart/2005/8/layout/process3"/>
    <dgm:cxn modelId="{6035ADDF-420F-4CFC-986C-843C08AE95E5}" type="presOf" srcId="{DA0C9131-9EAA-40A5-BB17-F38A0B2105A7}" destId="{D1D083FA-3BFC-4B85-87D7-EC59CA5F7D3B}" srcOrd="0" destOrd="0" presId="urn:microsoft.com/office/officeart/2005/8/layout/process3"/>
    <dgm:cxn modelId="{8E3EF995-EFBA-474C-9E50-4CF062DDCB2C}" type="presOf" srcId="{BB55BD67-A44A-4908-9426-DA314926ECCD}" destId="{DA26A45F-9AA7-41DF-9436-1D1F68C1C465}" srcOrd="1" destOrd="0" presId="urn:microsoft.com/office/officeart/2005/8/layout/process3"/>
    <dgm:cxn modelId="{04D7BB1D-C740-42FA-BB2F-DC3DC80DD2FF}" type="presOf" srcId="{16903804-825F-4435-8278-BFF37531C13F}" destId="{3FD2EC41-DD75-43EA-A49B-7F496D9D9C03}" srcOrd="0" destOrd="0" presId="urn:microsoft.com/office/officeart/2005/8/layout/process3"/>
    <dgm:cxn modelId="{0D0999D5-D314-47C2-AB80-0CEDD6910FD7}" type="presOf" srcId="{BB55BD67-A44A-4908-9426-DA314926ECCD}" destId="{194ABF08-C0A6-4BCD-B5CB-B03C1F9E0573}" srcOrd="0" destOrd="0" presId="urn:microsoft.com/office/officeart/2005/8/layout/process3"/>
    <dgm:cxn modelId="{5FF428E2-0535-49C3-BF19-0843A79E9B70}" type="presOf" srcId="{7A8E6DC7-80EB-4CF2-AB13-F76070235682}" destId="{EC061A72-6DFE-41C3-B969-23C2CC6201A7}" srcOrd="1" destOrd="0" presId="urn:microsoft.com/office/officeart/2005/8/layout/process3"/>
    <dgm:cxn modelId="{69104273-14E9-4D20-A6A1-7057F36E625A}" type="presOf" srcId="{7A8E6DC7-80EB-4CF2-AB13-F76070235682}" destId="{BA197073-F181-4980-B804-2F0EB51F5894}" srcOrd="0" destOrd="0" presId="urn:microsoft.com/office/officeart/2005/8/layout/process3"/>
    <dgm:cxn modelId="{775093DC-5159-4673-AFFB-AD5839E01C97}" type="presOf" srcId="{2F838B57-ACE6-4F4D-AAFB-64617DD6D444}" destId="{1D4D639A-2615-4279-86BC-E9A9A8677A85}" srcOrd="0" destOrd="0" presId="urn:microsoft.com/office/officeart/2005/8/layout/process3"/>
    <dgm:cxn modelId="{7DFBAECA-BACF-483A-919C-29AB23061D84}" type="presOf" srcId="{2F838B57-ACE6-4F4D-AAFB-64617DD6D444}" destId="{B46EAB79-4769-4B21-943A-329C87D2C3DA}" srcOrd="1" destOrd="0" presId="urn:microsoft.com/office/officeart/2005/8/layout/process3"/>
    <dgm:cxn modelId="{A5F22E2F-B453-4142-8F99-015DF54A8E35}" type="presOf" srcId="{FD02F4A8-2BCF-4F8B-83CF-D5BB3A79F8AF}" destId="{F2A9D1F3-4AA3-4E75-BBEC-A16CA1689562}" srcOrd="0" destOrd="0" presId="urn:microsoft.com/office/officeart/2005/8/layout/process3"/>
    <dgm:cxn modelId="{20FD8AF2-48C0-4779-9452-A1D3CB95F008}" type="presOf" srcId="{FD02F4A8-2BCF-4F8B-83CF-D5BB3A79F8AF}" destId="{6CF848FD-BF75-4692-9DAF-1CF504C270CB}" srcOrd="1" destOrd="0" presId="urn:microsoft.com/office/officeart/2005/8/layout/process3"/>
    <dgm:cxn modelId="{5519BF36-1BF7-49FB-A559-22748F426C75}" srcId="{9BE7F9F9-9D8E-4161-9993-B13F49D7B370}" destId="{FD02F4A8-2BCF-4F8B-83CF-D5BB3A79F8AF}" srcOrd="2" destOrd="0" parTransId="{4EFCD429-21A4-4E40-8555-78A09B703052}" sibTransId="{E6B7CC1D-7FA3-4EA2-A8BC-F3F63B9614BF}"/>
    <dgm:cxn modelId="{AC0F3787-CD12-4622-B914-4E7E6B88BF24}" srcId="{FD02F4A8-2BCF-4F8B-83CF-D5BB3A79F8AF}" destId="{DA0C9131-9EAA-40A5-BB17-F38A0B2105A7}" srcOrd="0" destOrd="0" parTransId="{405CF7DB-BCC1-4BD5-A193-0B9F1935E0F4}" sibTransId="{ACC1406E-DD76-4BA5-962F-4C04D45F0B1B}"/>
    <dgm:cxn modelId="{FF1F3491-DBE6-4283-86DA-C40F94BE36A9}" type="presParOf" srcId="{3EA4E8A6-17D2-41A8-B278-AEB9D42BF861}" destId="{6729A086-54C7-47B4-BA84-99650A611850}" srcOrd="0" destOrd="0" presId="urn:microsoft.com/office/officeart/2005/8/layout/process3"/>
    <dgm:cxn modelId="{D361E072-64BE-432E-AA6A-DAEEDA2CE6CE}" type="presParOf" srcId="{6729A086-54C7-47B4-BA84-99650A611850}" destId="{194ABF08-C0A6-4BCD-B5CB-B03C1F9E0573}" srcOrd="0" destOrd="0" presId="urn:microsoft.com/office/officeart/2005/8/layout/process3"/>
    <dgm:cxn modelId="{E3311DDC-D567-4D7D-ABF3-B0B22F5DF2AF}" type="presParOf" srcId="{6729A086-54C7-47B4-BA84-99650A611850}" destId="{DA26A45F-9AA7-41DF-9436-1D1F68C1C465}" srcOrd="1" destOrd="0" presId="urn:microsoft.com/office/officeart/2005/8/layout/process3"/>
    <dgm:cxn modelId="{FED6A270-292A-42FA-9FFC-3B7C3A7AE141}" type="presParOf" srcId="{6729A086-54C7-47B4-BA84-99650A611850}" destId="{AF9BDF31-D8F5-43D0-BBD8-9F60FC23A339}" srcOrd="2" destOrd="0" presId="urn:microsoft.com/office/officeart/2005/8/layout/process3"/>
    <dgm:cxn modelId="{150F41C1-1D4D-4F8E-8A9F-1D9894DFFA0B}" type="presParOf" srcId="{3EA4E8A6-17D2-41A8-B278-AEB9D42BF861}" destId="{1D4D639A-2615-4279-86BC-E9A9A8677A85}" srcOrd="1" destOrd="0" presId="urn:microsoft.com/office/officeart/2005/8/layout/process3"/>
    <dgm:cxn modelId="{A08F568A-156F-48CB-9C89-082B94247226}" type="presParOf" srcId="{1D4D639A-2615-4279-86BC-E9A9A8677A85}" destId="{B46EAB79-4769-4B21-943A-329C87D2C3DA}" srcOrd="0" destOrd="0" presId="urn:microsoft.com/office/officeart/2005/8/layout/process3"/>
    <dgm:cxn modelId="{1A2FBAD2-2EEE-4E0A-8664-C4F96781C3FE}" type="presParOf" srcId="{3EA4E8A6-17D2-41A8-B278-AEB9D42BF861}" destId="{DDC6043D-4FC8-4112-93CD-4E418DADF045}" srcOrd="2" destOrd="0" presId="urn:microsoft.com/office/officeart/2005/8/layout/process3"/>
    <dgm:cxn modelId="{298DC650-0B94-4C18-AB95-29BB8237FA5F}" type="presParOf" srcId="{DDC6043D-4FC8-4112-93CD-4E418DADF045}" destId="{BA197073-F181-4980-B804-2F0EB51F5894}" srcOrd="0" destOrd="0" presId="urn:microsoft.com/office/officeart/2005/8/layout/process3"/>
    <dgm:cxn modelId="{97B8A371-B9FF-48C0-BE40-01B6D5E0269B}" type="presParOf" srcId="{DDC6043D-4FC8-4112-93CD-4E418DADF045}" destId="{EC061A72-6DFE-41C3-B969-23C2CC6201A7}" srcOrd="1" destOrd="0" presId="urn:microsoft.com/office/officeart/2005/8/layout/process3"/>
    <dgm:cxn modelId="{D53198C5-9E99-47C7-8DF6-1A71ED27C88D}" type="presParOf" srcId="{DDC6043D-4FC8-4112-93CD-4E418DADF045}" destId="{803E6B62-4AB7-4845-A840-C3E8A7660E93}" srcOrd="2" destOrd="0" presId="urn:microsoft.com/office/officeart/2005/8/layout/process3"/>
    <dgm:cxn modelId="{39E6A9D8-1441-431D-A038-90E5A543CB0E}" type="presParOf" srcId="{3EA4E8A6-17D2-41A8-B278-AEB9D42BF861}" destId="{3FD2EC41-DD75-43EA-A49B-7F496D9D9C03}" srcOrd="3" destOrd="0" presId="urn:microsoft.com/office/officeart/2005/8/layout/process3"/>
    <dgm:cxn modelId="{0CA892F8-0B69-446A-B096-CDD6DD532EAF}" type="presParOf" srcId="{3FD2EC41-DD75-43EA-A49B-7F496D9D9C03}" destId="{F6BACB1D-43E7-46D8-8A5F-A0DD9DD69081}" srcOrd="0" destOrd="0" presId="urn:microsoft.com/office/officeart/2005/8/layout/process3"/>
    <dgm:cxn modelId="{84828FD9-F2A3-414A-89AC-7753E6705C37}" type="presParOf" srcId="{3EA4E8A6-17D2-41A8-B278-AEB9D42BF861}" destId="{EEFC4B1B-A4E4-4D61-8407-0CBEA6F45F74}" srcOrd="4" destOrd="0" presId="urn:microsoft.com/office/officeart/2005/8/layout/process3"/>
    <dgm:cxn modelId="{A5446366-2681-43FC-90DF-CC11926CB5A5}" type="presParOf" srcId="{EEFC4B1B-A4E4-4D61-8407-0CBEA6F45F74}" destId="{F2A9D1F3-4AA3-4E75-BBEC-A16CA1689562}" srcOrd="0" destOrd="0" presId="urn:microsoft.com/office/officeart/2005/8/layout/process3"/>
    <dgm:cxn modelId="{A458B799-A7AC-43EB-8B83-84B6FA697CE1}" type="presParOf" srcId="{EEFC4B1B-A4E4-4D61-8407-0CBEA6F45F74}" destId="{6CF848FD-BF75-4692-9DAF-1CF504C270CB}" srcOrd="1" destOrd="0" presId="urn:microsoft.com/office/officeart/2005/8/layout/process3"/>
    <dgm:cxn modelId="{2395F976-048C-4FDA-89E3-CEB33BFD1A9E}" type="presParOf" srcId="{EEFC4B1B-A4E4-4D61-8407-0CBEA6F45F74}" destId="{D1D083FA-3BFC-4B85-87D7-EC59CA5F7D3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76A8A3-BF0A-4179-BAEE-76265E7E6CB4}" type="doc">
      <dgm:prSet loTypeId="urn:microsoft.com/office/officeart/2005/8/layout/process1" loCatId="process" qsTypeId="urn:microsoft.com/office/officeart/2005/8/quickstyle/3d2" qsCatId="3D" csTypeId="urn:microsoft.com/office/officeart/2005/8/colors/colorful1" csCatId="colorful" phldr="1"/>
      <dgm:spPr/>
    </dgm:pt>
    <dgm:pt modelId="{F25CAA82-DEFA-4093-A3F4-A66F084EAE31}">
      <dgm:prSet phldrT="[文字]" custT="1"/>
      <dgm:spPr/>
      <dgm:t>
        <a:bodyPr/>
        <a:lstStyle/>
        <a:p>
          <a:r>
            <a:rPr lang="zh-TW" altLang="en-US" sz="3600" b="1" dirty="0" smtClean="0"/>
            <a:t>搜尋</a:t>
          </a:r>
          <a:endParaRPr lang="zh-TW" altLang="en-US" sz="3600" b="1" dirty="0"/>
        </a:p>
      </dgm:t>
    </dgm:pt>
    <dgm:pt modelId="{023057E9-F407-4304-911E-D0DF610FDFC7}" type="parTrans" cxnId="{B5254C88-0EBC-44FB-BFC6-15FE9D11A8E7}">
      <dgm:prSet/>
      <dgm:spPr/>
      <dgm:t>
        <a:bodyPr/>
        <a:lstStyle/>
        <a:p>
          <a:endParaRPr lang="zh-TW" altLang="en-US" sz="3600" b="1"/>
        </a:p>
      </dgm:t>
    </dgm:pt>
    <dgm:pt modelId="{98CA2F73-E5D6-43AB-A483-0BF1740A77AA}" type="sibTrans" cxnId="{B5254C88-0EBC-44FB-BFC6-15FE9D11A8E7}">
      <dgm:prSet custT="1"/>
      <dgm:spPr/>
      <dgm:t>
        <a:bodyPr/>
        <a:lstStyle/>
        <a:p>
          <a:endParaRPr lang="zh-TW" altLang="en-US" sz="3600" b="1"/>
        </a:p>
      </dgm:t>
    </dgm:pt>
    <dgm:pt modelId="{A2A524FA-5109-4ED7-B450-29CDF3BDD502}">
      <dgm:prSet phldrT="[文字]" custT="1"/>
      <dgm:spPr/>
      <dgm:t>
        <a:bodyPr/>
        <a:lstStyle/>
        <a:p>
          <a:r>
            <a:rPr lang="zh-TW" altLang="en-US" sz="3600" b="1" dirty="0" smtClean="0"/>
            <a:t>瀏覽</a:t>
          </a:r>
          <a:endParaRPr lang="zh-TW" altLang="en-US" sz="3600" b="1" dirty="0"/>
        </a:p>
      </dgm:t>
    </dgm:pt>
    <dgm:pt modelId="{D5C9F7FE-7318-457A-9968-9CEA3874DDC9}" type="parTrans" cxnId="{8D785885-064B-4052-A4DE-520DDEC0691C}">
      <dgm:prSet/>
      <dgm:spPr/>
      <dgm:t>
        <a:bodyPr/>
        <a:lstStyle/>
        <a:p>
          <a:endParaRPr lang="zh-TW" altLang="en-US" sz="3600" b="1"/>
        </a:p>
      </dgm:t>
    </dgm:pt>
    <dgm:pt modelId="{DFC115F7-380D-452E-A80E-54BBB42D1F9B}" type="sibTrans" cxnId="{8D785885-064B-4052-A4DE-520DDEC0691C}">
      <dgm:prSet custT="1"/>
      <dgm:spPr/>
      <dgm:t>
        <a:bodyPr/>
        <a:lstStyle/>
        <a:p>
          <a:endParaRPr lang="zh-TW" altLang="en-US" sz="3600" b="1"/>
        </a:p>
      </dgm:t>
    </dgm:pt>
    <dgm:pt modelId="{50FB5A10-1D1F-49C0-9CE1-F2A574BB4020}">
      <dgm:prSet phldrT="[文字]" custT="1"/>
      <dgm:spPr/>
      <dgm:t>
        <a:bodyPr/>
        <a:lstStyle/>
        <a:p>
          <a:r>
            <a:rPr lang="zh-TW" altLang="en-US" sz="3600" b="1" dirty="0" smtClean="0"/>
            <a:t>整合</a:t>
          </a:r>
          <a:endParaRPr lang="zh-TW" altLang="en-US" sz="3600" b="1" dirty="0"/>
        </a:p>
      </dgm:t>
    </dgm:pt>
    <dgm:pt modelId="{8E348E4D-3582-4293-AA46-33FE1DC2144A}" type="parTrans" cxnId="{528051E2-ED3F-4233-B59C-77EC2748BB8D}">
      <dgm:prSet/>
      <dgm:spPr/>
      <dgm:t>
        <a:bodyPr/>
        <a:lstStyle/>
        <a:p>
          <a:endParaRPr lang="zh-TW" altLang="en-US" sz="3600" b="1"/>
        </a:p>
      </dgm:t>
    </dgm:pt>
    <dgm:pt modelId="{6E4814FF-C656-468C-8001-5150B9FCCECF}" type="sibTrans" cxnId="{528051E2-ED3F-4233-B59C-77EC2748BB8D}">
      <dgm:prSet/>
      <dgm:spPr/>
      <dgm:t>
        <a:bodyPr/>
        <a:lstStyle/>
        <a:p>
          <a:endParaRPr lang="zh-TW" altLang="en-US" sz="3600" b="1"/>
        </a:p>
      </dgm:t>
    </dgm:pt>
    <dgm:pt modelId="{A80412A8-921F-4CEE-BCFD-2082F3561EF6}" type="pres">
      <dgm:prSet presAssocID="{D476A8A3-BF0A-4179-BAEE-76265E7E6CB4}" presName="Name0" presStyleCnt="0">
        <dgm:presLayoutVars>
          <dgm:dir/>
          <dgm:resizeHandles val="exact"/>
        </dgm:presLayoutVars>
      </dgm:prSet>
      <dgm:spPr/>
    </dgm:pt>
    <dgm:pt modelId="{954AD715-7486-41CF-8040-B315E441B4D5}" type="pres">
      <dgm:prSet presAssocID="{F25CAA82-DEFA-4093-A3F4-A66F084EAE3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896BCF-105A-40EB-8927-EEA53B2A4182}" type="pres">
      <dgm:prSet presAssocID="{98CA2F73-E5D6-43AB-A483-0BF1740A77AA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BC0313AE-A003-47E6-B6CD-0093E2248DAB}" type="pres">
      <dgm:prSet presAssocID="{98CA2F73-E5D6-43AB-A483-0BF1740A77AA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E21968AA-25C9-4B21-A035-FBB02A44094C}" type="pres">
      <dgm:prSet presAssocID="{A2A524FA-5109-4ED7-B450-29CDF3BDD50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1E0F55-A340-45F4-8CD6-FD2A139E00FE}" type="pres">
      <dgm:prSet presAssocID="{DFC115F7-380D-452E-A80E-54BBB42D1F9B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B92702EE-2F66-4A25-9A30-2F57E41B1989}" type="pres">
      <dgm:prSet presAssocID="{DFC115F7-380D-452E-A80E-54BBB42D1F9B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80B20F8E-B307-4965-8D8C-0E4A9C4821C4}" type="pres">
      <dgm:prSet presAssocID="{50FB5A10-1D1F-49C0-9CE1-F2A574BB402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D785885-064B-4052-A4DE-520DDEC0691C}" srcId="{D476A8A3-BF0A-4179-BAEE-76265E7E6CB4}" destId="{A2A524FA-5109-4ED7-B450-29CDF3BDD502}" srcOrd="1" destOrd="0" parTransId="{D5C9F7FE-7318-457A-9968-9CEA3874DDC9}" sibTransId="{DFC115F7-380D-452E-A80E-54BBB42D1F9B}"/>
    <dgm:cxn modelId="{782DCB2F-BFC0-4E9B-9909-FCDD82762CC3}" type="presOf" srcId="{D476A8A3-BF0A-4179-BAEE-76265E7E6CB4}" destId="{A80412A8-921F-4CEE-BCFD-2082F3561EF6}" srcOrd="0" destOrd="0" presId="urn:microsoft.com/office/officeart/2005/8/layout/process1"/>
    <dgm:cxn modelId="{B5254C88-0EBC-44FB-BFC6-15FE9D11A8E7}" srcId="{D476A8A3-BF0A-4179-BAEE-76265E7E6CB4}" destId="{F25CAA82-DEFA-4093-A3F4-A66F084EAE31}" srcOrd="0" destOrd="0" parTransId="{023057E9-F407-4304-911E-D0DF610FDFC7}" sibTransId="{98CA2F73-E5D6-43AB-A483-0BF1740A77AA}"/>
    <dgm:cxn modelId="{4D878057-150B-4C5B-9990-61236B8554B5}" type="presOf" srcId="{DFC115F7-380D-452E-A80E-54BBB42D1F9B}" destId="{B92702EE-2F66-4A25-9A30-2F57E41B1989}" srcOrd="1" destOrd="0" presId="urn:microsoft.com/office/officeart/2005/8/layout/process1"/>
    <dgm:cxn modelId="{4BE779D8-8A16-4A9A-821B-BCF8B2D502B2}" type="presOf" srcId="{A2A524FA-5109-4ED7-B450-29CDF3BDD502}" destId="{E21968AA-25C9-4B21-A035-FBB02A44094C}" srcOrd="0" destOrd="0" presId="urn:microsoft.com/office/officeart/2005/8/layout/process1"/>
    <dgm:cxn modelId="{0CFAD4D5-6059-4068-8AC6-C8306B27B78F}" type="presOf" srcId="{98CA2F73-E5D6-43AB-A483-0BF1740A77AA}" destId="{E2896BCF-105A-40EB-8927-EEA53B2A4182}" srcOrd="0" destOrd="0" presId="urn:microsoft.com/office/officeart/2005/8/layout/process1"/>
    <dgm:cxn modelId="{528051E2-ED3F-4233-B59C-77EC2748BB8D}" srcId="{D476A8A3-BF0A-4179-BAEE-76265E7E6CB4}" destId="{50FB5A10-1D1F-49C0-9CE1-F2A574BB4020}" srcOrd="2" destOrd="0" parTransId="{8E348E4D-3582-4293-AA46-33FE1DC2144A}" sibTransId="{6E4814FF-C656-468C-8001-5150B9FCCECF}"/>
    <dgm:cxn modelId="{BAA8744E-6F92-4861-938E-BF8D42024807}" type="presOf" srcId="{98CA2F73-E5D6-43AB-A483-0BF1740A77AA}" destId="{BC0313AE-A003-47E6-B6CD-0093E2248DAB}" srcOrd="1" destOrd="0" presId="urn:microsoft.com/office/officeart/2005/8/layout/process1"/>
    <dgm:cxn modelId="{D41D20B4-7A10-466C-8299-62F2BFB92897}" type="presOf" srcId="{50FB5A10-1D1F-49C0-9CE1-F2A574BB4020}" destId="{80B20F8E-B307-4965-8D8C-0E4A9C4821C4}" srcOrd="0" destOrd="0" presId="urn:microsoft.com/office/officeart/2005/8/layout/process1"/>
    <dgm:cxn modelId="{8419C251-DE6C-4718-A7DA-FC6FFF691487}" type="presOf" srcId="{DFC115F7-380D-452E-A80E-54BBB42D1F9B}" destId="{3C1E0F55-A340-45F4-8CD6-FD2A139E00FE}" srcOrd="0" destOrd="0" presId="urn:microsoft.com/office/officeart/2005/8/layout/process1"/>
    <dgm:cxn modelId="{4A4C2843-1C98-4B51-A1D1-1B647361166C}" type="presOf" srcId="{F25CAA82-DEFA-4093-A3F4-A66F084EAE31}" destId="{954AD715-7486-41CF-8040-B315E441B4D5}" srcOrd="0" destOrd="0" presId="urn:microsoft.com/office/officeart/2005/8/layout/process1"/>
    <dgm:cxn modelId="{3EFA75E5-375F-4D2D-8AEE-CCA69E5ADB69}" type="presParOf" srcId="{A80412A8-921F-4CEE-BCFD-2082F3561EF6}" destId="{954AD715-7486-41CF-8040-B315E441B4D5}" srcOrd="0" destOrd="0" presId="urn:microsoft.com/office/officeart/2005/8/layout/process1"/>
    <dgm:cxn modelId="{6EB65216-6713-4CF1-9C1E-C58D06244645}" type="presParOf" srcId="{A80412A8-921F-4CEE-BCFD-2082F3561EF6}" destId="{E2896BCF-105A-40EB-8927-EEA53B2A4182}" srcOrd="1" destOrd="0" presId="urn:microsoft.com/office/officeart/2005/8/layout/process1"/>
    <dgm:cxn modelId="{B3E5C904-3299-4D60-8014-787C58069044}" type="presParOf" srcId="{E2896BCF-105A-40EB-8927-EEA53B2A4182}" destId="{BC0313AE-A003-47E6-B6CD-0093E2248DAB}" srcOrd="0" destOrd="0" presId="urn:microsoft.com/office/officeart/2005/8/layout/process1"/>
    <dgm:cxn modelId="{E92E01B6-492C-4A86-834F-108D113FB525}" type="presParOf" srcId="{A80412A8-921F-4CEE-BCFD-2082F3561EF6}" destId="{E21968AA-25C9-4B21-A035-FBB02A44094C}" srcOrd="2" destOrd="0" presId="urn:microsoft.com/office/officeart/2005/8/layout/process1"/>
    <dgm:cxn modelId="{2C81447F-8F3F-4C09-80C2-94BD74F7C2BF}" type="presParOf" srcId="{A80412A8-921F-4CEE-BCFD-2082F3561EF6}" destId="{3C1E0F55-A340-45F4-8CD6-FD2A139E00FE}" srcOrd="3" destOrd="0" presId="urn:microsoft.com/office/officeart/2005/8/layout/process1"/>
    <dgm:cxn modelId="{1D78B6DF-DE77-4538-9E50-09CD7D116175}" type="presParOf" srcId="{3C1E0F55-A340-45F4-8CD6-FD2A139E00FE}" destId="{B92702EE-2F66-4A25-9A30-2F57E41B1989}" srcOrd="0" destOrd="0" presId="urn:microsoft.com/office/officeart/2005/8/layout/process1"/>
    <dgm:cxn modelId="{2AC08C6A-1BD4-4F85-B4A0-D0489EE20B61}" type="presParOf" srcId="{A80412A8-921F-4CEE-BCFD-2082F3561EF6}" destId="{80B20F8E-B307-4965-8D8C-0E4A9C4821C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40343-047C-4ACD-9D15-9E2A4F789EF8}">
      <dsp:nvSpPr>
        <dsp:cNvPr id="0" name=""/>
        <dsp:cNvSpPr/>
      </dsp:nvSpPr>
      <dsp:spPr>
        <a:xfrm>
          <a:off x="7576164" y="910237"/>
          <a:ext cx="1727488" cy="172777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65FED2-5786-467E-A2AD-DEBD9D87C12D}">
      <dsp:nvSpPr>
        <dsp:cNvPr id="0" name=""/>
        <dsp:cNvSpPr/>
      </dsp:nvSpPr>
      <dsp:spPr>
        <a:xfrm>
          <a:off x="7633165" y="967840"/>
          <a:ext cx="1612567" cy="16125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dirty="0" smtClean="0"/>
            <a:t>組織和呈現訊息</a:t>
          </a:r>
          <a:endParaRPr lang="en-US" altLang="zh-TW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kern="1200" dirty="0" smtClean="0"/>
            <a:t>organize and present information</a:t>
          </a:r>
          <a:endParaRPr lang="zh-TW" altLang="en-US" sz="1400" kern="1200" dirty="0"/>
        </a:p>
      </dsp:txBody>
      <dsp:txXfrm>
        <a:off x="7863926" y="1198250"/>
        <a:ext cx="1151965" cy="1151746"/>
      </dsp:txXfrm>
    </dsp:sp>
    <dsp:sp modelId="{BA9656CC-6D2B-46BE-AAB2-DC287AA51595}">
      <dsp:nvSpPr>
        <dsp:cNvPr id="0" name=""/>
        <dsp:cNvSpPr/>
      </dsp:nvSpPr>
      <dsp:spPr>
        <a:xfrm rot="2700000">
          <a:off x="5789936" y="910327"/>
          <a:ext cx="1727288" cy="172728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74FA1-03ED-4023-ABBE-4F0DCF717C9D}">
      <dsp:nvSpPr>
        <dsp:cNvPr id="0" name=""/>
        <dsp:cNvSpPr/>
      </dsp:nvSpPr>
      <dsp:spPr>
        <a:xfrm>
          <a:off x="5848676" y="967840"/>
          <a:ext cx="1612567" cy="16125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1" kern="1200" dirty="0" smtClean="0"/>
            <a:t>處理訊息</a:t>
          </a:r>
          <a:endParaRPr lang="en-US" altLang="zh-TW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kern="1200" dirty="0" smtClean="0"/>
            <a:t>process information</a:t>
          </a:r>
          <a:endParaRPr lang="zh-TW" altLang="en-US" sz="1400" kern="1200" dirty="0"/>
        </a:p>
      </dsp:txBody>
      <dsp:txXfrm>
        <a:off x="6078517" y="1198250"/>
        <a:ext cx="1151965" cy="1151746"/>
      </dsp:txXfrm>
    </dsp:sp>
    <dsp:sp modelId="{1D887E70-0860-4F8F-8C8C-43BDD4E7DC66}">
      <dsp:nvSpPr>
        <dsp:cNvPr id="0" name=""/>
        <dsp:cNvSpPr/>
      </dsp:nvSpPr>
      <dsp:spPr>
        <a:xfrm rot="2700000">
          <a:off x="4005447" y="910327"/>
          <a:ext cx="1727288" cy="172728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4E785B-BEA7-48D9-A72E-8D04F0847C0E}">
      <dsp:nvSpPr>
        <dsp:cNvPr id="0" name=""/>
        <dsp:cNvSpPr/>
      </dsp:nvSpPr>
      <dsp:spPr>
        <a:xfrm>
          <a:off x="4063267" y="967840"/>
          <a:ext cx="1612567" cy="16125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1" kern="1200" dirty="0" smtClean="0"/>
            <a:t>瀏覽訊息</a:t>
          </a:r>
          <a:endParaRPr lang="en-US" altLang="zh-TW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kern="1200" dirty="0" smtClean="0"/>
            <a:t>scan information</a:t>
          </a:r>
          <a:endParaRPr lang="zh-TW" altLang="en-US" sz="1400" kern="1200" dirty="0"/>
        </a:p>
      </dsp:txBody>
      <dsp:txXfrm>
        <a:off x="4293108" y="1198250"/>
        <a:ext cx="1151965" cy="1151746"/>
      </dsp:txXfrm>
    </dsp:sp>
    <dsp:sp modelId="{B621546F-1E8C-4818-9963-77F1A747CE97}">
      <dsp:nvSpPr>
        <dsp:cNvPr id="0" name=""/>
        <dsp:cNvSpPr/>
      </dsp:nvSpPr>
      <dsp:spPr>
        <a:xfrm rot="2700000">
          <a:off x="2220038" y="910327"/>
          <a:ext cx="1727288" cy="172728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0E89D0-FCCE-42A1-80BF-ED46B9F9DFFE}">
      <dsp:nvSpPr>
        <dsp:cNvPr id="0" name=""/>
        <dsp:cNvSpPr/>
      </dsp:nvSpPr>
      <dsp:spPr>
        <a:xfrm>
          <a:off x="2277858" y="967840"/>
          <a:ext cx="1612567" cy="16125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1" kern="1200" dirty="0" smtClean="0"/>
            <a:t>搜尋訊息</a:t>
          </a:r>
          <a:r>
            <a:rPr lang="en-US" altLang="zh-TW" sz="1400" kern="1200" dirty="0" smtClean="0"/>
            <a:t>search information</a:t>
          </a:r>
          <a:endParaRPr lang="zh-TW" altLang="en-US" sz="1400" kern="1200" dirty="0"/>
        </a:p>
      </dsp:txBody>
      <dsp:txXfrm>
        <a:off x="2508619" y="1198250"/>
        <a:ext cx="1151965" cy="1151746"/>
      </dsp:txXfrm>
    </dsp:sp>
    <dsp:sp modelId="{C144C8A2-6243-4734-AE2B-E1B670C9E5E9}">
      <dsp:nvSpPr>
        <dsp:cNvPr id="0" name=""/>
        <dsp:cNvSpPr/>
      </dsp:nvSpPr>
      <dsp:spPr>
        <a:xfrm rot="2700000">
          <a:off x="434630" y="910327"/>
          <a:ext cx="1727288" cy="172728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ED04D7-8FC8-4AD7-86B5-A98E53A309FD}">
      <dsp:nvSpPr>
        <dsp:cNvPr id="0" name=""/>
        <dsp:cNvSpPr/>
      </dsp:nvSpPr>
      <dsp:spPr>
        <a:xfrm>
          <a:off x="492450" y="967840"/>
          <a:ext cx="1612567" cy="16125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dirty="0" smtClean="0"/>
            <a:t>定義所需訊息的問題</a:t>
          </a:r>
          <a:endParaRPr lang="en-US" altLang="zh-TW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kern="1200" dirty="0" smtClean="0"/>
            <a:t>define information problem</a:t>
          </a:r>
          <a:endParaRPr lang="zh-TW" altLang="en-US" sz="1400" kern="1200" dirty="0"/>
        </a:p>
      </dsp:txBody>
      <dsp:txXfrm>
        <a:off x="723211" y="1198250"/>
        <a:ext cx="1151965" cy="11517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132CB-812D-4789-8E5B-9649B2FEBF88}">
      <dsp:nvSpPr>
        <dsp:cNvPr id="0" name=""/>
        <dsp:cNvSpPr/>
      </dsp:nvSpPr>
      <dsp:spPr>
        <a:xfrm>
          <a:off x="0" y="371858"/>
          <a:ext cx="892899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8986E-2B4B-41B4-A504-03A07DBF2C07}">
      <dsp:nvSpPr>
        <dsp:cNvPr id="0" name=""/>
        <dsp:cNvSpPr/>
      </dsp:nvSpPr>
      <dsp:spPr>
        <a:xfrm>
          <a:off x="446449" y="91418"/>
          <a:ext cx="7258404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 smtClean="0"/>
            <a:t>1.</a:t>
          </a:r>
          <a:r>
            <a:rPr lang="zh-TW" altLang="en-US" sz="2400" kern="1200" dirty="0" smtClean="0"/>
            <a:t> </a:t>
          </a:r>
          <a:r>
            <a:rPr lang="zh-TW" altLang="zh-TW" sz="2400" kern="1200" dirty="0" smtClean="0"/>
            <a:t>能確認重要的問題以知道自己需要獲得什麼訊息</a:t>
          </a:r>
          <a:endParaRPr lang="zh-TW" altLang="en-US" sz="2400" kern="1200" dirty="0"/>
        </a:p>
      </dsp:txBody>
      <dsp:txXfrm>
        <a:off x="473829" y="118798"/>
        <a:ext cx="7203644" cy="506120"/>
      </dsp:txXfrm>
    </dsp:sp>
    <dsp:sp modelId="{9A0D7C92-0E37-4A8E-979F-B61F0695F5B0}">
      <dsp:nvSpPr>
        <dsp:cNvPr id="0" name=""/>
        <dsp:cNvSpPr/>
      </dsp:nvSpPr>
      <dsp:spPr>
        <a:xfrm>
          <a:off x="0" y="1233698"/>
          <a:ext cx="892899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6CA7D-A198-432D-98DD-6AA41403C806}">
      <dsp:nvSpPr>
        <dsp:cNvPr id="0" name=""/>
        <dsp:cNvSpPr/>
      </dsp:nvSpPr>
      <dsp:spPr>
        <a:xfrm>
          <a:off x="446449" y="953258"/>
          <a:ext cx="5962280" cy="56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 smtClean="0"/>
            <a:t>2. </a:t>
          </a:r>
          <a:r>
            <a:rPr lang="zh-TW" altLang="zh-TW" sz="2400" kern="1200" dirty="0" smtClean="0"/>
            <a:t>能夠在眾多的訊息中找到自己所要的</a:t>
          </a:r>
          <a:endParaRPr lang="zh-TW" altLang="en-US" sz="2400" kern="1200" dirty="0"/>
        </a:p>
      </dsp:txBody>
      <dsp:txXfrm>
        <a:off x="473829" y="980638"/>
        <a:ext cx="5907520" cy="506120"/>
      </dsp:txXfrm>
    </dsp:sp>
    <dsp:sp modelId="{3DE347E6-B94E-4D86-BCAF-9A4261B65590}">
      <dsp:nvSpPr>
        <dsp:cNvPr id="0" name=""/>
        <dsp:cNvSpPr/>
      </dsp:nvSpPr>
      <dsp:spPr>
        <a:xfrm>
          <a:off x="0" y="2095538"/>
          <a:ext cx="892899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FBBDC-29EE-4AD6-B67C-F30E0321E1F7}">
      <dsp:nvSpPr>
        <dsp:cNvPr id="0" name=""/>
        <dsp:cNvSpPr/>
      </dsp:nvSpPr>
      <dsp:spPr>
        <a:xfrm>
          <a:off x="446449" y="1815098"/>
          <a:ext cx="3513978" cy="56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 smtClean="0"/>
            <a:t>3. </a:t>
          </a:r>
          <a:r>
            <a:rPr lang="zh-TW" altLang="zh-TW" sz="2400" kern="1200" dirty="0" smtClean="0"/>
            <a:t>評估訊息的可信度</a:t>
          </a:r>
          <a:endParaRPr lang="zh-TW" altLang="en-US" sz="2400" kern="1200" dirty="0"/>
        </a:p>
      </dsp:txBody>
      <dsp:txXfrm>
        <a:off x="473829" y="1842478"/>
        <a:ext cx="3459218" cy="506120"/>
      </dsp:txXfrm>
    </dsp:sp>
    <dsp:sp modelId="{A626A30C-1832-4330-B19D-841497233485}">
      <dsp:nvSpPr>
        <dsp:cNvPr id="0" name=""/>
        <dsp:cNvSpPr/>
      </dsp:nvSpPr>
      <dsp:spPr>
        <a:xfrm>
          <a:off x="0" y="2957378"/>
          <a:ext cx="892899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42262-AA68-404A-9EF4-656180FC21D5}">
      <dsp:nvSpPr>
        <dsp:cNvPr id="0" name=""/>
        <dsp:cNvSpPr/>
      </dsp:nvSpPr>
      <dsp:spPr>
        <a:xfrm>
          <a:off x="446449" y="2676938"/>
          <a:ext cx="4522087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 smtClean="0"/>
            <a:t>4. </a:t>
          </a:r>
          <a:r>
            <a:rPr lang="zh-TW" altLang="zh-TW" sz="2400" kern="1200" dirty="0" smtClean="0"/>
            <a:t>能整合來自不同來源的訊息</a:t>
          </a:r>
          <a:endParaRPr lang="zh-TW" altLang="en-US" sz="2400" kern="1200" dirty="0"/>
        </a:p>
      </dsp:txBody>
      <dsp:txXfrm>
        <a:off x="473829" y="2704318"/>
        <a:ext cx="4467327" cy="506120"/>
      </dsp:txXfrm>
    </dsp:sp>
    <dsp:sp modelId="{BD8CFB89-7CA8-43D3-AF9F-4DD285FC7542}">
      <dsp:nvSpPr>
        <dsp:cNvPr id="0" name=""/>
        <dsp:cNvSpPr/>
      </dsp:nvSpPr>
      <dsp:spPr>
        <a:xfrm>
          <a:off x="0" y="3819218"/>
          <a:ext cx="892899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02C72-E985-4197-876A-3932CD236474}">
      <dsp:nvSpPr>
        <dsp:cNvPr id="0" name=""/>
        <dsp:cNvSpPr/>
      </dsp:nvSpPr>
      <dsp:spPr>
        <a:xfrm>
          <a:off x="446449" y="3538778"/>
          <a:ext cx="4810164" cy="5608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smtClean="0"/>
            <a:t>5. </a:t>
          </a:r>
          <a:r>
            <a:rPr lang="zh-TW" altLang="zh-TW" sz="2400" kern="1200" smtClean="0"/>
            <a:t>以不同形式將想法表達給他人</a:t>
          </a:r>
          <a:endParaRPr lang="zh-TW" altLang="en-US" sz="2400" kern="1200"/>
        </a:p>
      </dsp:txBody>
      <dsp:txXfrm>
        <a:off x="473829" y="3566158"/>
        <a:ext cx="4755404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25064-5631-43A1-800E-8CB9CA266792}">
      <dsp:nvSpPr>
        <dsp:cNvPr id="0" name=""/>
        <dsp:cNvSpPr/>
      </dsp:nvSpPr>
      <dsp:spPr>
        <a:xfrm>
          <a:off x="2571" y="1420488"/>
          <a:ext cx="2507456" cy="9694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九年一貫</a:t>
          </a:r>
          <a:endParaRPr lang="en-US" altLang="zh-TW" sz="2200" b="1" kern="1200" dirty="0" smtClean="0"/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b="1" kern="1200" dirty="0" smtClean="0"/>
            <a:t>資訊</a:t>
          </a:r>
          <a:r>
            <a:rPr lang="zh-TW" altLang="en-US" sz="2200" b="1" kern="1200" dirty="0" smtClean="0"/>
            <a:t>教育</a:t>
          </a:r>
          <a:endParaRPr lang="zh-TW" altLang="en-US" sz="2200" b="1" kern="1200" dirty="0"/>
        </a:p>
      </dsp:txBody>
      <dsp:txXfrm>
        <a:off x="2571" y="1420488"/>
        <a:ext cx="2507456" cy="969435"/>
      </dsp:txXfrm>
    </dsp:sp>
    <dsp:sp modelId="{5E11C583-23C9-4933-BF7B-EAA55C1E48F7}">
      <dsp:nvSpPr>
        <dsp:cNvPr id="0" name=""/>
        <dsp:cNvSpPr/>
      </dsp:nvSpPr>
      <dsp:spPr>
        <a:xfrm>
          <a:off x="2571" y="2389924"/>
          <a:ext cx="2507456" cy="129838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/>
            <a:t>側重資訊科技、應用軟體使用</a:t>
          </a:r>
          <a:endParaRPr lang="zh-TW" altLang="en-US" sz="2200" kern="1200" dirty="0"/>
        </a:p>
      </dsp:txBody>
      <dsp:txXfrm>
        <a:off x="2571" y="2389924"/>
        <a:ext cx="2507456" cy="1298384"/>
      </dsp:txXfrm>
    </dsp:sp>
    <dsp:sp modelId="{9D9DBA5E-A2CD-41B7-936A-BD1373342966}">
      <dsp:nvSpPr>
        <dsp:cNvPr id="0" name=""/>
        <dsp:cNvSpPr/>
      </dsp:nvSpPr>
      <dsp:spPr>
        <a:xfrm>
          <a:off x="2861071" y="1420488"/>
          <a:ext cx="2507456" cy="9694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b="1" kern="1200" dirty="0" smtClean="0"/>
            <a:t>資訊素養</a:t>
          </a:r>
          <a:endParaRPr lang="en-US" altLang="zh-TW" sz="2200" b="1" kern="1200" dirty="0" smtClean="0"/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與倫理</a:t>
          </a:r>
          <a:endParaRPr lang="zh-TW" altLang="en-US" sz="2200" b="1" kern="1200" dirty="0"/>
        </a:p>
      </dsp:txBody>
      <dsp:txXfrm>
        <a:off x="2861071" y="1420488"/>
        <a:ext cx="2507456" cy="969435"/>
      </dsp:txXfrm>
    </dsp:sp>
    <dsp:sp modelId="{CF27199F-3868-4ABA-A9F7-141E08A77434}">
      <dsp:nvSpPr>
        <dsp:cNvPr id="0" name=""/>
        <dsp:cNvSpPr/>
      </dsp:nvSpPr>
      <dsp:spPr>
        <a:xfrm>
          <a:off x="2861071" y="2389924"/>
          <a:ext cx="2507456" cy="129838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/>
            <a:t>側重網路安全、網路禮儀、著作權等</a:t>
          </a:r>
          <a:endParaRPr lang="zh-TW" altLang="en-US" sz="2200" kern="1200" dirty="0"/>
        </a:p>
      </dsp:txBody>
      <dsp:txXfrm>
        <a:off x="2861071" y="2389924"/>
        <a:ext cx="2507456" cy="1298384"/>
      </dsp:txXfrm>
    </dsp:sp>
    <dsp:sp modelId="{47689AA3-48A5-41F3-B098-EABAF2CCFD43}">
      <dsp:nvSpPr>
        <dsp:cNvPr id="0" name=""/>
        <dsp:cNvSpPr/>
      </dsp:nvSpPr>
      <dsp:spPr>
        <a:xfrm>
          <a:off x="5719571" y="1420488"/>
          <a:ext cx="2507456" cy="9694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b="1" kern="1200" dirty="0" smtClean="0"/>
            <a:t>圖資利用教育</a:t>
          </a:r>
          <a:endParaRPr lang="zh-TW" altLang="en-US" sz="2200" b="1" kern="1200" dirty="0"/>
        </a:p>
      </dsp:txBody>
      <dsp:txXfrm>
        <a:off x="5719571" y="1420488"/>
        <a:ext cx="2507456" cy="969435"/>
      </dsp:txXfrm>
    </dsp:sp>
    <dsp:sp modelId="{D865CA44-AD6F-4EB7-954E-10A26B0AD5E7}">
      <dsp:nvSpPr>
        <dsp:cNvPr id="0" name=""/>
        <dsp:cNvSpPr/>
      </dsp:nvSpPr>
      <dsp:spPr>
        <a:xfrm>
          <a:off x="5719571" y="2389924"/>
          <a:ext cx="2507456" cy="129838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/>
            <a:t>包含數位資源與資訊利用</a:t>
          </a:r>
          <a:endParaRPr lang="zh-TW" altLang="en-US" sz="2200" kern="1200" dirty="0"/>
        </a:p>
      </dsp:txBody>
      <dsp:txXfrm>
        <a:off x="5719571" y="2389924"/>
        <a:ext cx="2507456" cy="12983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6A45F-9AA7-41DF-9436-1D1F68C1C465}">
      <dsp:nvSpPr>
        <dsp:cNvPr id="0" name=""/>
        <dsp:cNvSpPr/>
      </dsp:nvSpPr>
      <dsp:spPr>
        <a:xfrm>
          <a:off x="4082" y="83871"/>
          <a:ext cx="1856384" cy="1209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課前</a:t>
          </a:r>
          <a:endParaRPr lang="zh-TW" altLang="en-US" sz="2800" b="1" kern="1200" dirty="0"/>
        </a:p>
      </dsp:txBody>
      <dsp:txXfrm>
        <a:off x="4082" y="83871"/>
        <a:ext cx="1856384" cy="742553"/>
      </dsp:txXfrm>
    </dsp:sp>
    <dsp:sp modelId="{AF9BDF31-D8F5-43D0-BBD8-9F60FC23A339}">
      <dsp:nvSpPr>
        <dsp:cNvPr id="0" name=""/>
        <dsp:cNvSpPr/>
      </dsp:nvSpPr>
      <dsp:spPr>
        <a:xfrm>
          <a:off x="384306" y="826424"/>
          <a:ext cx="1856384" cy="2217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/>
            <a:t>引起動機</a:t>
          </a:r>
          <a:endParaRPr lang="zh-TW" altLang="en-US" sz="2800" b="1" kern="1200" dirty="0"/>
        </a:p>
      </dsp:txBody>
      <dsp:txXfrm>
        <a:off x="438678" y="880796"/>
        <a:ext cx="1747640" cy="2108856"/>
      </dsp:txXfrm>
    </dsp:sp>
    <dsp:sp modelId="{1D4D639A-2615-4279-86BC-E9A9A8677A85}">
      <dsp:nvSpPr>
        <dsp:cNvPr id="0" name=""/>
        <dsp:cNvSpPr/>
      </dsp:nvSpPr>
      <dsp:spPr>
        <a:xfrm>
          <a:off x="2141888" y="224054"/>
          <a:ext cx="596612" cy="4621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b="1" kern="1200"/>
        </a:p>
      </dsp:txBody>
      <dsp:txXfrm>
        <a:off x="2141888" y="316491"/>
        <a:ext cx="457956" cy="277312"/>
      </dsp:txXfrm>
    </dsp:sp>
    <dsp:sp modelId="{EC061A72-6DFE-41C3-B969-23C2CC6201A7}">
      <dsp:nvSpPr>
        <dsp:cNvPr id="0" name=""/>
        <dsp:cNvSpPr/>
      </dsp:nvSpPr>
      <dsp:spPr>
        <a:xfrm>
          <a:off x="2986152" y="83871"/>
          <a:ext cx="1856384" cy="1209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課中</a:t>
          </a:r>
          <a:endParaRPr lang="zh-TW" altLang="en-US" sz="2800" b="1" kern="1200" dirty="0"/>
        </a:p>
      </dsp:txBody>
      <dsp:txXfrm>
        <a:off x="2986152" y="83871"/>
        <a:ext cx="1856384" cy="742553"/>
      </dsp:txXfrm>
    </dsp:sp>
    <dsp:sp modelId="{803E6B62-4AB7-4845-A840-C3E8A7660E93}">
      <dsp:nvSpPr>
        <dsp:cNvPr id="0" name=""/>
        <dsp:cNvSpPr/>
      </dsp:nvSpPr>
      <dsp:spPr>
        <a:xfrm>
          <a:off x="3366375" y="826424"/>
          <a:ext cx="1856384" cy="2217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/>
            <a:t>資料蒐集整理分析</a:t>
          </a:r>
          <a:endParaRPr lang="zh-TW" altLang="en-US" sz="2800" b="1" kern="1200" dirty="0"/>
        </a:p>
      </dsp:txBody>
      <dsp:txXfrm>
        <a:off x="3420747" y="880796"/>
        <a:ext cx="1747640" cy="2108856"/>
      </dsp:txXfrm>
    </dsp:sp>
    <dsp:sp modelId="{3FD2EC41-DD75-43EA-A49B-7F496D9D9C03}">
      <dsp:nvSpPr>
        <dsp:cNvPr id="0" name=""/>
        <dsp:cNvSpPr/>
      </dsp:nvSpPr>
      <dsp:spPr>
        <a:xfrm>
          <a:off x="5123957" y="224054"/>
          <a:ext cx="596612" cy="4621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b="1" kern="1200"/>
        </a:p>
      </dsp:txBody>
      <dsp:txXfrm>
        <a:off x="5123957" y="316491"/>
        <a:ext cx="457956" cy="277312"/>
      </dsp:txXfrm>
    </dsp:sp>
    <dsp:sp modelId="{6CF848FD-BF75-4692-9DAF-1CF504C270CB}">
      <dsp:nvSpPr>
        <dsp:cNvPr id="0" name=""/>
        <dsp:cNvSpPr/>
      </dsp:nvSpPr>
      <dsp:spPr>
        <a:xfrm>
          <a:off x="5968221" y="83871"/>
          <a:ext cx="1856384" cy="1209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課後</a:t>
          </a:r>
          <a:endParaRPr lang="zh-TW" altLang="en-US" sz="2800" b="1" kern="1200" dirty="0"/>
        </a:p>
      </dsp:txBody>
      <dsp:txXfrm>
        <a:off x="5968221" y="83871"/>
        <a:ext cx="1856384" cy="742553"/>
      </dsp:txXfrm>
    </dsp:sp>
    <dsp:sp modelId="{D1D083FA-3BFC-4B85-87D7-EC59CA5F7D3B}">
      <dsp:nvSpPr>
        <dsp:cNvPr id="0" name=""/>
        <dsp:cNvSpPr/>
      </dsp:nvSpPr>
      <dsp:spPr>
        <a:xfrm>
          <a:off x="6348444" y="826424"/>
          <a:ext cx="1856384" cy="2217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/>
            <a:t>延伸學習</a:t>
          </a:r>
          <a:endParaRPr lang="zh-TW" altLang="en-US" sz="2800" b="1" kern="1200" dirty="0"/>
        </a:p>
      </dsp:txBody>
      <dsp:txXfrm>
        <a:off x="6402816" y="880796"/>
        <a:ext cx="1747640" cy="21088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圓形流程"/>
  <dgm:desc val="用來顯示一個流程中的連續步驟。 上限為 11 個階層 1 圖形，階層 2 圖形的數量則無限制。 最適合用在少量文字的情況。未使用的文字不會出現，但只要切換版面配置，仍然可以使用。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21075-61D5-452E-AFE1-7B2233B29B81}" type="datetimeFigureOut">
              <a:rPr lang="zh-TW" altLang="en-US" smtClean="0"/>
              <a:t>2015/3/14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6038" y="9444038"/>
            <a:ext cx="29511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2D8A7-1FEF-4466-81B8-A1E92EB7EC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8067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351CE-0227-417B-8456-2A66EA14EB5A}" type="datetimeFigureOut">
              <a:rPr lang="zh-TW" altLang="en-US" smtClean="0"/>
              <a:t>2015/3/14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879" y="4722694"/>
            <a:ext cx="54470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0475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737" y="9443662"/>
            <a:ext cx="2950475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6418-8D49-407C-950F-B3071A6893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82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建議此時讓學員思考討論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92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請學員回答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9457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請學員試作活動八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790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影片有超連結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845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9417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影片有超連結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845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強調表格的用處，是為了幫助學生學習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100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影片有超連結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845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影片有超連結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873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強調表格的用處，是為了幫助學生學習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100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影片有超連結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710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這頁是上一頁討論的模擬答案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0046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強調表格的用處，是為了幫助學生學習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100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影片有超連結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978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6353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影片有超連結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873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6614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6908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影片有超連結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7035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6908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影片有超連結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7035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影片有超連結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7572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785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影片有超連結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30984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影片有超連結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58950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影片有超連結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1121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影片有超連結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58950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影片有超連結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1121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影片有超連結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58950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此為</a:t>
            </a:r>
            <a:r>
              <a:rPr lang="en-US" altLang="zh-TW" dirty="0" smtClean="0"/>
              <a:t>PISA</a:t>
            </a:r>
            <a:r>
              <a:rPr lang="zh-TW" altLang="en-US" dirty="0" smtClean="0"/>
              <a:t>電子文本測驗試題，有超連結，可讓學員試作兩題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2464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請學員寫下來並收回，以了解研習後教師反映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61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78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78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有超連結</a:t>
            </a:r>
            <a:r>
              <a:rPr lang="en-US" altLang="zh-TW" dirty="0" smtClean="0"/>
              <a:t>:</a:t>
            </a:r>
          </a:p>
          <a:p>
            <a:r>
              <a:rPr lang="en-US" altLang="zh-TW" dirty="0" smtClean="0"/>
              <a:t>1.</a:t>
            </a:r>
            <a:r>
              <a:rPr lang="zh-TW" altLang="en-US" dirty="0" smtClean="0"/>
              <a:t>九年一貫課程資訊教育自三年級起實施，其能力指標，僅</a:t>
            </a:r>
            <a:r>
              <a:rPr lang="en-US" altLang="zh-TW" dirty="0" smtClean="0"/>
              <a:t>5-2-1</a:t>
            </a:r>
            <a:r>
              <a:rPr lang="zh-TW" altLang="en-US" dirty="0" smtClean="0"/>
              <a:t>略有觸及數位閱讀</a:t>
            </a:r>
            <a:r>
              <a:rPr lang="en-US" altLang="zh-TW" dirty="0" smtClean="0"/>
              <a:t>(</a:t>
            </a:r>
            <a:r>
              <a:rPr lang="zh-TW" altLang="en-US" dirty="0" smtClean="0"/>
              <a:t>認識網路規範，了解網路虛擬特性，並懂得保護自己。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資訊素養與倫理不論教育局版或民間版，大多以防範問題、保護學生為出發點，與數位閱讀範疇較為不同。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圖資利用教育中的</a:t>
            </a:r>
            <a:r>
              <a:rPr lang="zh-TW" altLang="en-US" dirty="0" smtClean="0">
                <a:latin typeface="新細明體"/>
                <a:ea typeface="新細明體"/>
              </a:rPr>
              <a:t>「資訊素養</a:t>
            </a:r>
            <a:r>
              <a:rPr lang="zh-TW" altLang="en-US" dirty="0" smtClean="0">
                <a:latin typeface="標楷體"/>
                <a:ea typeface="標楷體"/>
              </a:rPr>
              <a:t>」與數位閱讀素養頗為接近，但相較於國際閱讀評量</a:t>
            </a:r>
            <a:r>
              <a:rPr lang="en-US" altLang="zh-TW" dirty="0" smtClean="0">
                <a:latin typeface="標楷體"/>
                <a:ea typeface="標楷體"/>
              </a:rPr>
              <a:t>(</a:t>
            </a:r>
            <a:r>
              <a:rPr lang="zh-TW" altLang="en-US" dirty="0" smtClean="0">
                <a:latin typeface="標楷體"/>
                <a:ea typeface="標楷體"/>
              </a:rPr>
              <a:t>如</a:t>
            </a:r>
            <a:r>
              <a:rPr lang="en-US" altLang="zh-TW" dirty="0" err="1" smtClean="0">
                <a:latin typeface="標楷體"/>
                <a:ea typeface="標楷體"/>
              </a:rPr>
              <a:t>ePIRLS</a:t>
            </a:r>
            <a:r>
              <a:rPr lang="en-US" altLang="zh-TW" dirty="0" smtClean="0">
                <a:latin typeface="標楷體"/>
                <a:ea typeface="標楷體"/>
              </a:rPr>
              <a:t>)</a:t>
            </a:r>
            <a:r>
              <a:rPr lang="zh-TW" altLang="en-US" dirty="0" smtClean="0">
                <a:latin typeface="標楷體"/>
                <a:ea typeface="標楷體"/>
              </a:rPr>
              <a:t>期待培養能力的年齡，仍然太晚。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78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請學員試作</a:t>
            </a:r>
            <a:r>
              <a:rPr lang="zh-TW" altLang="en-US" dirty="0" smtClean="0">
                <a:latin typeface="新細明體"/>
                <a:ea typeface="新細明體"/>
              </a:rPr>
              <a:t>「</a:t>
            </a:r>
            <a:r>
              <a:rPr lang="zh-TW" altLang="en-US" dirty="0" smtClean="0"/>
              <a:t>活動五</a:t>
            </a:r>
            <a:r>
              <a:rPr lang="zh-TW" altLang="en-US" dirty="0" smtClean="0">
                <a:latin typeface="標楷體"/>
                <a:ea typeface="標楷體"/>
              </a:rPr>
              <a:t>」</a:t>
            </a:r>
            <a:r>
              <a:rPr lang="zh-TW" altLang="en-US" dirty="0" smtClean="0"/>
              <a:t>所有題目。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0359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提醒學員，此頁提到的文章內容放在光碟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0359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文章有超連結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6418-8D49-407C-950F-B3071A689308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2324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99FFA-639F-4D25-8E38-C655E138D31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645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6FF33-BA38-4C49-90D7-444D671E370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023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56749-A01E-439E-AAF1-DD1EE4AB0C3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713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58B64-B7A2-4D89-9DFB-4278BA2DEB8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799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1B7C7-FF56-43BC-9A6B-1E41FAAFBB7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5388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90480-0C48-4A3B-811D-94215E798DE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447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883B5-233C-4552-A48E-F1FA66B5652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736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71BFA-CCC7-4D60-B1DF-0FE47FCE91D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174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D4F69-9781-4815-8240-4208CD5E106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498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B3DDB-D536-4018-99BA-3767BBF9CE3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963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5BF67-BF5F-4D41-994F-4310FDB1CD0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204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889F1F3-E7CB-4F1F-83FA-81CD6FE1F36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zh-TW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zh-TW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5" r:id="rId2"/>
    <p:sldLayoutId id="214748368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5" r:id="rId9"/>
    <p:sldLayoutId id="2147483681" r:id="rId10"/>
    <p:sldLayoutId id="2147483682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&amp;esrc=s&amp;source=images&amp;cd=&amp;cad=rja&amp;uact=8&amp;docid=qvo_pGECs0JGHM&amp;tbnid=M9eI4iFivU0mGM:&amp;ved=0CAUQjRw&amp;url=http://www.fedical.com/the-letter-a-coloring-pages/&amp;ei=RsjPU-OKCI_j8AXMrIKACQ&amp;psig=AFQjCNGR82x_zC_KiQj3IETz5fRTCEqycQ&amp;ust=140621253858513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&amp;esrc=s&amp;source=images&amp;cd=&amp;cad=rja&amp;uact=8&amp;docid=ipAsDwUQktAwXM&amp;tbnid=O4oldWavunnDKM:&amp;ved=0CAUQjRw&amp;url=http://www.allthetests.com/quiz19/quiz/1143361335/How-much-do-you-like-the-letter-B&amp;ei=kcnPU_ucNoTf8AWmpIGACQ&amp;psig=AFQjCNE9SQvIbHPkA79MR4XmpUGNCt1nsQ&amp;ust=140621287723559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&amp;esrc=s&amp;source=images&amp;cd=&amp;cad=rja&amp;uact=8&amp;docid=Ix3HTfdswJ7SoM&amp;tbnid=HW28ICEccDnxaM:&amp;ved=0CAUQjRw&amp;url=http://www.readingkeyfree.com/Files/CD-k/alphasht/a-m/letter-c/c-page.htm&amp;ei=UcrPU5bUE9fo8AWS_IL4CA&amp;psig=AFQjCNF95ztwTUT_pRaK8PQF9KS5O8Y-9w&amp;ust=140621307084469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hyperlink" Target="http://www.google.com.tw/url?sa=i&amp;rct=j&amp;q=&amp;esrc=s&amp;source=images&amp;cd=&amp;cad=rja&amp;uact=8&amp;docid=eCFwaymwmyW73M&amp;tbnid=rReSNQEzEcku2M:&amp;ved=0CAUQjRw&amp;url=http://adaywithj.wordpress.com/2011/03/20/my-letter-c-power-point-the-missing-slide/&amp;ei=xsrPU66_Lc_f8AXBmYKICQ&amp;psig=AFQjCNF95ztwTUT_pRaK8PQF9KS5O8Y-9w&amp;ust=1406213070844693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12.jpeg"/><Relationship Id="rId3" Type="http://schemas.openxmlformats.org/officeDocument/2006/relationships/hyperlink" Target="http://www.google.com.tw/url?sa=i&amp;rct=j&amp;q=&amp;esrc=s&amp;source=images&amp;cd=&amp;cad=rja&amp;uact=8&amp;docid=Ix3HTfdswJ7SoM&amp;tbnid=HW28ICEccDnxaM:&amp;ved=0CAUQjRw&amp;url=http://www.readingkeyfree.com/Files/CD-k/alphasht/a-m/letter-c/c-page.htm&amp;ei=UcrPU5bUE9fo8AWS_IL4CA&amp;psig=AFQjCNF95ztwTUT_pRaK8PQF9KS5O8Y-9w&amp;ust=1406213070844693" TargetMode="External"/><Relationship Id="rId7" Type="http://schemas.openxmlformats.org/officeDocument/2006/relationships/diagramColors" Target="../diagrams/colors3.xml"/><Relationship Id="rId12" Type="http://schemas.openxmlformats.org/officeDocument/2006/relationships/hyperlink" Target="http://www.google.com.tw/url?sa=i&amp;rct=j&amp;q=&amp;esrc=s&amp;source=images&amp;cd=&amp;cad=rja&amp;uact=8&amp;docid=P6BddI4IZQ-I0M&amp;tbnid=6LZ2ttmJVkYQzM:&amp;ved=0CAUQjRw&amp;url=http://libteach.lins.fju.edu.tw/&amp;ei=8uLhU53nC4u68gXgoYHoBg&amp;psig=AFQjCNFppxSoeePcDusbDOfNheIdCLkwvg&amp;ust=140739900761778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1.jpeg"/><Relationship Id="rId5" Type="http://schemas.openxmlformats.org/officeDocument/2006/relationships/diagramLayout" Target="../diagrams/layout3.xml"/><Relationship Id="rId10" Type="http://schemas.openxmlformats.org/officeDocument/2006/relationships/hyperlink" Target="http://www.google.com.tw/url?sa=i&amp;rct=j&amp;q=&amp;esrc=s&amp;source=images&amp;cd=&amp;cad=rja&amp;uact=8&amp;docid=9EuDWBkpx0SofM&amp;tbnid=vmAq9dnUOLh0-M:&amp;ved=0CAUQjRw&amp;url=http://www.fyvs.tc.edu.tw/front/bin/ptlist.phtml?Category=154&amp;ei=peLhU-P8KpTo8AXT6YGoCw&amp;psig=AFQjCNGD_2wFERl1DiiHScMfWprImgkTgQ&amp;ust=1407398419280908" TargetMode="External"/><Relationship Id="rId4" Type="http://schemas.openxmlformats.org/officeDocument/2006/relationships/diagramData" Target="../diagrams/data3.xml"/><Relationship Id="rId9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05&#27963;&#21205;&#20116;-&#21733;&#20523;&#24067;&#30340;&#33322;&#28023;&#22818;.docx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ltn.com.tw/news/opinion/paper/34343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08&#27963;&#21205;&#20843;-&#22810;&#37319;&#22810;&#23039;&#30340;&#21407;&#20303;&#27665;&#25991;&#21270;.docx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m.tw/url?sa=i&amp;rct=j&amp;q=&amp;esrc=s&amp;source=images&amp;cd=&amp;cad=rja&amp;uact=8&amp;docid=M8h8ugQmeuEwtM&amp;tbnid=ecYcKOnbhSoIHM:&amp;ved=0CAUQjRw&amp;url=http://www.chues.ntpc.edu.tw/ylbin/getpage02.asp?id=%7b98133C19-6E44-40A0-B639-6154372B5187%7d&amp;ei=jRPeU5DhFIvs8AWK0YL4Ag&amp;psig=AFQjCNGg1a00y7b5oi4RgSDih6Ag2GEG_Q&amp;ust=1407149109372457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.tw/url?sa=i&amp;rct=j&amp;q=&amp;esrc=s&amp;source=images&amp;cd=&amp;cad=rja&amp;uact=8&amp;docid=onDwo1kz9yf9xM&amp;tbnid=ATnZGrcJNNRa_M:&amp;ved=0CAUQjRw&amp;url=http://www.jcps.tp.edu.tw/ylbin/getpage02.asp?id=%7b8CE154ED-01DB-437F-8C98-D7A1D3522350%7d&amp;ei=xurdU8zXDobe8AWl_oGAAQ&amp;psig=AFQjCNGdzXSEQPj5Cp-DRH-mSBWcHcW43g&amp;ust=1407138305923062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.tw/url?sa=i&amp;rct=j&amp;q=&amp;esrc=s&amp;source=images&amp;cd=&amp;cad=rja&amp;uact=8&amp;docid=rH6RuAzvUV5hdM&amp;tbnid=xja18CY0BfpRCM:&amp;ved=0CAUQjRw&amp;url=http://epaper.yzdsb.com.cn/201102/14/2656.html&amp;ei=uxTeU7OMNYzo8AW5yoCgBg&amp;psig=AFQjCNFywnkzKeWFKszIhoDNKSKflRnnPQ&amp;ust=1407149523443172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03&#27963;&#21205;&#19977;-&#24179;&#28330;&#25918;&#22825;&#29128;.doc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hyperlink" Target="&#24590;&#27171;&#19979;&#38364;&#37749;&#35422;_&#24179;&#28330;&#22825;&#29128;.mp4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06&#27963;&#21205;&#20845;-&#25105;&#30340;&#31061;&#23494;&#33457;&#22290;.doc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hyperlink" Target="&#30906;&#35469;&#32178;&#38913;&#26377;&#38656;&#35201;&#30340;&#35338;&#24687;_&#25105;&#30340;&#31061;&#23494;&#33457;&#22290;.mpg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07&#27963;&#21205;&#19971;-&#23567;&#23567;&#28779;&#37707;&#23416;&#21839;&#22810;.docx" TargetMode="Externa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&#30906;&#35469;&#32178;&#38913;&#26377;&#35201;&#25214;&#30340;&#35338;&#24687;_&#23567;&#23567;&#28779;&#37707;&#23416;&#21839;&#22823;.avi" TargetMode="External"/><Relationship Id="rId5" Type="http://schemas.openxmlformats.org/officeDocument/2006/relationships/image" Target="../media/image21.png"/><Relationship Id="rId4" Type="http://schemas.openxmlformats.org/officeDocument/2006/relationships/hyperlink" Target="&#30906;&#35469;&#38321;&#35712;&#30446;&#30340;_&#23567;&#23567;&#28779;&#37707;&#23416;&#21839;&#22823;.avi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17&#27963;&#21205;&#21313;&#19971;-&#25105;&#30340;&#31061;&#23494;&#33457;&#22290;.doc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hyperlink" Target="&#25214;&#22294;&#20687;&#30340;&#29305;&#23450;&#35338;&#24687;_&#25105;&#30340;&#31061;&#23494;&#33457;&#22290;.mp4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10&#27963;&#21205;&#21313;-&#24179;&#28330;&#25918;&#22825;&#29128;.doc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hyperlink" Target="&#22914;&#20309;&#21028;&#26039;&#23436;&#25972;&#24615;_&#24179;&#28330;&#25918;&#22825;&#29128;.mp4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18&#27963;&#21205;&#21313;&#20843;-&#24179;&#28330;&#25918;&#22825;&#29128;.doc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hyperlink" Target="&#22914;&#20309;&#21028;&#26039;&#21487;&#20449;&#24230;_&#24179;&#28330;&#25918;&#22825;&#29128;.mp4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19&#27963;&#21205;&#21313;&#20061;-&#24179;&#28330;&#25918;&#22825;&#29128;.doc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hyperlink" Target="&#22914;&#20309;&#35413;&#20272;&#35338;&#24687;&#23481;&#26131;&#24230;_&#24179;&#28330;&#25918;&#22825;&#29128;.mp4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15&#27963;&#21205;&#21313;&#20116;-&#33274;&#28771;&#30340;&#33258;&#28982;&#28797;&#23475;&#8212;&#22320;&#38663;.doc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hyperlink" Target="&#27604;&#36611;&#36328;&#32178;&#31449;&#35338;&#24687;_&#22320;&#38663;.avi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20&#27963;&#21205;&#20108;&#21313;-&#32178;&#36335;&#26118;&#34802;&#31070;&#25506;&#65293;&#27861;&#24067;&#29246;.docx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hyperlink" Target="A.&#35506;&#31243;&#30446;&#27161;&#21450;&#25628;&#23563;&#25216;&#24039;.mpg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B.&#31532;&#19968;&#22530;&#23416;&#29983;&#20316;&#21697;.m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C.&#31532;&#20108;&#22530;&#25563;&#21477;&#35441;&#35498;&#30340;&#19978;&#35506;&#27861;.m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D.&#31532;&#20108;&#22530;&#35506;&#19978;&#35506;&#31934;&#33775;1.mp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E.&#31532;&#20108;&#22530;&#35506;&#23416;&#29983;&#25104;&#26524;.mp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24&#27963;&#21205;&#20108;&#21313;&#22235;-&#23560;&#38988;&#23416;&#32722;.docx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&#23560;&#38988;&#23416;&#32722;_&#29872;&#22659;&#20445;&#35703;&#30693;&#22810;&#23569;.mp4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&#23560;&#38988;&#23416;&#32722;_&#22294;&#26360;&#39208;&#20043;&#26368;.mp4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winternet.org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pisa.nutn.edu.tw/ERA/e005/index.htm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&amp;esrc=s&amp;source=images&amp;cd=&amp;cad=rja&amp;uact=8&amp;docid=Y1NX-J9SUbr7QM&amp;tbnid=T7ol4eIrujQzRM:&amp;ved=0CAUQjRw&amp;url=http://melances.pixnet.net/blog/post/165067983-%E8%AE%93%E5%AD%B8%E7%94%9F%E5%98%97%E8%A9%A6%E8%87%AA%E6%88%91%E9%96%B1%E8%AE%80%E8%A8%8E%E8%AB%96%E7%9A%84%E6%8A%80%E5%B7%A7&amp;ei=EKDPU9rYCZOHuATyp4CICQ&amp;psig=AFQjCNHQkhvkBFXihG4SMvv3fqCk12QfEQ&amp;ust=140620224271523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reading8learning01/pirls/pirls-2016" TargetMode="External"/><Relationship Id="rId2" Type="http://schemas.openxmlformats.org/officeDocument/2006/relationships/hyperlink" Target="http://reading.tp.edu.tw/reading/cht/index.php?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1528192"/>
            <a:ext cx="7851648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 smtClean="0"/>
              <a:t>數位閱讀素養  課程研習</a:t>
            </a:r>
            <a:endParaRPr lang="zh-TW" altLang="en-US" dirty="0"/>
          </a:p>
        </p:txBody>
      </p:sp>
      <p:sp>
        <p:nvSpPr>
          <p:cNvPr id="5123" name="副標題 2"/>
          <p:cNvSpPr>
            <a:spLocks noGrp="1"/>
          </p:cNvSpPr>
          <p:nvPr>
            <p:ph type="subTitle" idx="1"/>
          </p:nvPr>
        </p:nvSpPr>
        <p:spPr>
          <a:xfrm>
            <a:off x="533400" y="3620616"/>
            <a:ext cx="7854950" cy="2976736"/>
          </a:xfrm>
        </p:spPr>
        <p:txBody>
          <a:bodyPr/>
          <a:lstStyle/>
          <a:p>
            <a:pPr marR="0"/>
            <a:r>
              <a:rPr lang="zh-TW" altLang="en-US" dirty="0" smtClean="0">
                <a:latin typeface="+mj-ea"/>
                <a:ea typeface="+mj-ea"/>
              </a:rPr>
              <a:t>臺北市</a:t>
            </a:r>
            <a:r>
              <a:rPr lang="en-US" altLang="zh-TW" dirty="0" smtClean="0">
                <a:latin typeface="+mj-ea"/>
                <a:ea typeface="+mj-ea"/>
              </a:rPr>
              <a:t>104</a:t>
            </a:r>
            <a:r>
              <a:rPr lang="zh-TW" altLang="en-US" dirty="0" smtClean="0">
                <a:latin typeface="+mj-ea"/>
                <a:ea typeface="+mj-ea"/>
              </a:rPr>
              <a:t>年國民小學教師群組研習</a:t>
            </a:r>
            <a:endParaRPr lang="en-US" altLang="zh-TW" dirty="0" smtClean="0">
              <a:latin typeface="+mj-ea"/>
              <a:ea typeface="+mj-ea"/>
            </a:endParaRPr>
          </a:p>
          <a:p>
            <a:pPr marR="0"/>
            <a:endParaRPr lang="zh-TW" altLang="en-US" dirty="0" smtClean="0">
              <a:latin typeface="+mj-ea"/>
              <a:ea typeface="+mj-ea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899FFA-639F-4D25-8E38-C655E138D313}" type="slidenum">
              <a:rPr lang="zh-TW" altLang="en-US" smtClean="0"/>
              <a:pPr>
                <a:defRPr/>
              </a:pPr>
              <a:t>1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想一想</a:t>
            </a:r>
            <a:endParaRPr lang="zh-TW" altLang="en-US" b="1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000" dirty="0" smtClean="0">
                <a:latin typeface="新細明體"/>
              </a:rPr>
              <a:t>有些問題</a:t>
            </a:r>
            <a:r>
              <a:rPr lang="zh-TW" altLang="en-US" sz="3000" dirty="0" smtClean="0">
                <a:solidFill>
                  <a:srgbClr val="FF0000"/>
                </a:solidFill>
                <a:latin typeface="新細明體"/>
              </a:rPr>
              <a:t>不論</a:t>
            </a:r>
            <a:r>
              <a:rPr lang="zh-TW" altLang="en-US" sz="3000" dirty="0">
                <a:solidFill>
                  <a:srgbClr val="FF0000"/>
                </a:solidFill>
                <a:latin typeface="新細明體"/>
              </a:rPr>
              <a:t>數位或紙本閱讀</a:t>
            </a:r>
            <a:r>
              <a:rPr lang="zh-TW" altLang="en-US" sz="3000" dirty="0" smtClean="0">
                <a:latin typeface="新細明體"/>
              </a:rPr>
              <a:t>都可能遇到</a:t>
            </a:r>
            <a:r>
              <a:rPr lang="zh-TW" altLang="en-US" sz="3000" dirty="0">
                <a:latin typeface="新細明體"/>
              </a:rPr>
              <a:t>，例如</a:t>
            </a:r>
            <a:r>
              <a:rPr lang="en-US" altLang="zh-TW" sz="3000" dirty="0" smtClean="0">
                <a:latin typeface="新細明體"/>
              </a:rPr>
              <a:t>……</a:t>
            </a:r>
          </a:p>
          <a:p>
            <a:endParaRPr lang="en-US" altLang="zh-TW" sz="3000" dirty="0">
              <a:latin typeface="新細明體"/>
            </a:endParaRPr>
          </a:p>
          <a:p>
            <a:r>
              <a:rPr lang="zh-TW" altLang="en-US" sz="3000" dirty="0" smtClean="0">
                <a:latin typeface="新細明體"/>
              </a:rPr>
              <a:t>有些問題則</a:t>
            </a:r>
            <a:r>
              <a:rPr lang="zh-TW" altLang="en-US" sz="3000" dirty="0" smtClean="0">
                <a:solidFill>
                  <a:srgbClr val="FF0000"/>
                </a:solidFill>
                <a:latin typeface="新細明體"/>
              </a:rPr>
              <a:t>只有數位</a:t>
            </a:r>
            <a:r>
              <a:rPr lang="zh-TW" altLang="en-US" sz="3000" dirty="0">
                <a:solidFill>
                  <a:srgbClr val="FF0000"/>
                </a:solidFill>
                <a:latin typeface="新細明體"/>
              </a:rPr>
              <a:t>閱讀</a:t>
            </a:r>
            <a:r>
              <a:rPr lang="zh-TW" altLang="en-US" sz="3000" dirty="0">
                <a:latin typeface="新細明體"/>
              </a:rPr>
              <a:t>時才會遇到，例如</a:t>
            </a:r>
            <a:r>
              <a:rPr lang="en-US" altLang="zh-TW" sz="3000" dirty="0" smtClean="0">
                <a:latin typeface="新細明體"/>
              </a:rPr>
              <a:t>……</a:t>
            </a:r>
            <a:endParaRPr lang="zh-TW" altLang="en-US" sz="3000" dirty="0">
              <a:latin typeface="新細明體"/>
            </a:endParaRPr>
          </a:p>
          <a:p>
            <a:endParaRPr lang="zh-TW" altLang="en-US" sz="3000" dirty="0">
              <a:latin typeface="新細明體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973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數位閱讀的歷程</a:t>
            </a:r>
          </a:p>
        </p:txBody>
      </p:sp>
      <p:sp>
        <p:nvSpPr>
          <p:cNvPr id="2" name="矩形 1"/>
          <p:cNvSpPr/>
          <p:nvPr/>
        </p:nvSpPr>
        <p:spPr>
          <a:xfrm>
            <a:off x="3995936" y="6156012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dirty="0" smtClean="0"/>
              <a:t>~Brand-</a:t>
            </a:r>
            <a:r>
              <a:rPr lang="en-US" altLang="zh-TW" dirty="0" err="1" smtClean="0"/>
              <a:t>Gruwel</a:t>
            </a:r>
            <a:r>
              <a:rPr lang="en-US" altLang="zh-TW" dirty="0"/>
              <a:t>, </a:t>
            </a:r>
            <a:r>
              <a:rPr lang="en-US" altLang="zh-TW" dirty="0" err="1"/>
              <a:t>Wopereis</a:t>
            </a:r>
            <a:r>
              <a:rPr lang="en-US" altLang="zh-TW" dirty="0"/>
              <a:t>, &amp; </a:t>
            </a:r>
            <a:r>
              <a:rPr lang="en-US" altLang="zh-TW" dirty="0" err="1"/>
              <a:t>Walraven</a:t>
            </a:r>
            <a:r>
              <a:rPr lang="en-US" altLang="zh-TW" dirty="0"/>
              <a:t>, </a:t>
            </a:r>
            <a:r>
              <a:rPr lang="en-US" altLang="zh-TW" dirty="0" smtClean="0"/>
              <a:t>2009</a:t>
            </a:r>
            <a:endParaRPr lang="zh-TW" altLang="en-US" dirty="0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040605903"/>
              </p:ext>
            </p:extLst>
          </p:nvPr>
        </p:nvGraphicFramePr>
        <p:xfrm>
          <a:off x="-236550" y="1681256"/>
          <a:ext cx="9380550" cy="354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矩形 6"/>
          <p:cNvSpPr/>
          <p:nvPr/>
        </p:nvSpPr>
        <p:spPr>
          <a:xfrm>
            <a:off x="2483768" y="4932457"/>
            <a:ext cx="396044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b="1" dirty="0" smtClean="0"/>
              <a:t>類似</a:t>
            </a:r>
            <a:r>
              <a:rPr lang="zh-TW" altLang="zh-TW" sz="3200" b="1" dirty="0" smtClean="0"/>
              <a:t>問題</a:t>
            </a:r>
            <a:r>
              <a:rPr lang="zh-TW" altLang="zh-TW" sz="3200" b="1" dirty="0"/>
              <a:t>解決的</a:t>
            </a:r>
            <a:r>
              <a:rPr lang="zh-TW" altLang="zh-TW" sz="3200" b="1" dirty="0" smtClean="0"/>
              <a:t>歷程</a:t>
            </a:r>
            <a:endParaRPr lang="zh-TW" altLang="en-US" sz="3200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676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數位閱讀需要怎樣的能力</a:t>
            </a:r>
            <a:r>
              <a:rPr lang="en-US" altLang="zh-TW" b="1" dirty="0" smtClean="0"/>
              <a:t>?</a:t>
            </a:r>
            <a:endParaRPr lang="zh-TW" altLang="en-US" b="1" dirty="0" smtClean="0"/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3870101"/>
          </a:xfrm>
        </p:spPr>
        <p:txBody>
          <a:bodyPr/>
          <a:lstStyle/>
          <a:p>
            <a:r>
              <a:rPr lang="zh-TW" altLang="en-US" dirty="0" smtClean="0"/>
              <a:t>讀者需要</a:t>
            </a:r>
            <a:r>
              <a:rPr lang="zh-TW" altLang="en-US" dirty="0" smtClean="0">
                <a:solidFill>
                  <a:srgbClr val="FF0000"/>
                </a:solidFill>
              </a:rPr>
              <a:t>找到及選擇</a:t>
            </a:r>
            <a:r>
              <a:rPr lang="zh-TW" altLang="en-US" dirty="0" smtClean="0"/>
              <a:t>能提供目標訊息的網站，能</a:t>
            </a:r>
            <a:r>
              <a:rPr lang="zh-TW" altLang="en-US" dirty="0" smtClean="0">
                <a:solidFill>
                  <a:srgbClr val="FF0000"/>
                </a:solidFill>
              </a:rPr>
              <a:t>導覽</a:t>
            </a:r>
            <a:r>
              <a:rPr lang="zh-TW" altLang="en-US" dirty="0" smtClean="0"/>
              <a:t>相關的網頁，也要能</a:t>
            </a:r>
            <a:r>
              <a:rPr lang="zh-TW" altLang="en-US" dirty="0" smtClean="0">
                <a:solidFill>
                  <a:srgbClr val="FF0000"/>
                </a:solidFill>
              </a:rPr>
              <a:t>接續連結</a:t>
            </a:r>
            <a:r>
              <a:rPr lang="zh-TW" altLang="en-US" dirty="0" smtClean="0"/>
              <a:t>至新的網站。</a:t>
            </a:r>
            <a:endParaRPr lang="en-US" altLang="zh-TW" dirty="0" smtClean="0"/>
          </a:p>
          <a:p>
            <a:r>
              <a:rPr lang="zh-TW" altLang="en-US" dirty="0" smtClean="0"/>
              <a:t>在網際網路中搜尋訊息需要</a:t>
            </a:r>
            <a:r>
              <a:rPr lang="zh-TW" altLang="en-US" dirty="0" smtClean="0">
                <a:solidFill>
                  <a:srgbClr val="FF0000"/>
                </a:solidFill>
              </a:rPr>
              <a:t>額外的理解需求</a:t>
            </a:r>
            <a:r>
              <a:rPr lang="zh-TW" altLang="en-US" dirty="0" smtClean="0"/>
              <a:t>，並</a:t>
            </a:r>
            <a:r>
              <a:rPr lang="zh-TW" altLang="en-US" dirty="0" smtClean="0">
                <a:solidFill>
                  <a:srgbClr val="FF0000"/>
                </a:solidFill>
              </a:rPr>
              <a:t>推論還未看到文章的可能有用性</a:t>
            </a:r>
            <a:r>
              <a:rPr lang="zh-TW" altLang="en-US" dirty="0" smtClean="0"/>
              <a:t>（例如，評論搜尋引擎的結果或連結）。</a:t>
            </a:r>
            <a:endParaRPr lang="en-US" altLang="zh-TW" dirty="0" smtClean="0"/>
          </a:p>
          <a:p>
            <a:r>
              <a:rPr lang="zh-TW" altLang="en-US" dirty="0" smtClean="0"/>
              <a:t>為了要開始搜尋訊息，讀者必須在幾個網站中</a:t>
            </a:r>
            <a:r>
              <a:rPr lang="zh-TW" altLang="en-US" dirty="0" smtClean="0">
                <a:solidFill>
                  <a:srgbClr val="FF0000"/>
                </a:solidFill>
              </a:rPr>
              <a:t>選擇</a:t>
            </a:r>
            <a:r>
              <a:rPr lang="zh-TW" altLang="en-US" dirty="0" smtClean="0"/>
              <a:t>哪一個最可能包含目標訊息。進入一個網站後，讀者必須</a:t>
            </a:r>
            <a:r>
              <a:rPr lang="zh-TW" altLang="en-US" dirty="0" smtClean="0">
                <a:solidFill>
                  <a:srgbClr val="FF0000"/>
                </a:solidFill>
              </a:rPr>
              <a:t>繼續推論</a:t>
            </a:r>
            <a:r>
              <a:rPr lang="zh-TW" altLang="en-US" dirty="0" smtClean="0"/>
              <a:t>各種訊息間的相關性，並</a:t>
            </a:r>
            <a:r>
              <a:rPr lang="zh-TW" altLang="en-US" dirty="0" smtClean="0">
                <a:solidFill>
                  <a:srgbClr val="FF0000"/>
                </a:solidFill>
              </a:rPr>
              <a:t>忽略其他有趣的主題或廣告的吸引</a:t>
            </a:r>
            <a:r>
              <a:rPr lang="zh-TW" altLang="en-US" dirty="0" smtClean="0"/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179512" y="6074132"/>
            <a:ext cx="878497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以上，</a:t>
            </a:r>
            <a:r>
              <a:rPr lang="zh-TW" altLang="zh-TW" sz="2800" b="1" dirty="0" smtClean="0"/>
              <a:t>學者稱為</a:t>
            </a:r>
            <a:r>
              <a:rPr lang="zh-TW" altLang="zh-TW" sz="2800" b="1" dirty="0" smtClean="0">
                <a:solidFill>
                  <a:srgbClr val="C00000"/>
                </a:solidFill>
              </a:rPr>
              <a:t>數位閱讀素養</a:t>
            </a:r>
            <a:r>
              <a:rPr lang="zh-TW" altLang="zh-TW" sz="2400" b="1" dirty="0" smtClean="0"/>
              <a:t>（</a:t>
            </a:r>
            <a:r>
              <a:rPr lang="en-US" altLang="zh-TW" sz="2400" b="1" dirty="0" smtClean="0"/>
              <a:t>digital reading literacy</a:t>
            </a:r>
            <a:r>
              <a:rPr lang="zh-TW" altLang="zh-TW" sz="2400" b="1" dirty="0" smtClean="0"/>
              <a:t>）</a:t>
            </a:r>
            <a:endParaRPr lang="zh-TW" altLang="en-US" sz="2800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12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網路世代需要數位閱讀素養</a:t>
            </a:r>
          </a:p>
        </p:txBody>
      </p:sp>
      <p:graphicFrame>
        <p:nvGraphicFramePr>
          <p:cNvPr id="3" name="內容版面配置區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0659900"/>
              </p:ext>
            </p:extLst>
          </p:nvPr>
        </p:nvGraphicFramePr>
        <p:xfrm>
          <a:off x="107504" y="1935163"/>
          <a:ext cx="8928992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6444208" y="6309320"/>
            <a:ext cx="2606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dirty="0" smtClean="0"/>
              <a:t>~</a:t>
            </a:r>
            <a:r>
              <a:rPr lang="zh-TW" altLang="zh-TW" dirty="0" smtClean="0"/>
              <a:t>Leu </a:t>
            </a:r>
            <a:r>
              <a:rPr lang="zh-TW" altLang="zh-TW" dirty="0"/>
              <a:t>&amp; Reinking, 2005</a:t>
            </a:r>
            <a:endParaRPr lang="zh-TW" altLang="en-US" dirty="0"/>
          </a:p>
        </p:txBody>
      </p:sp>
      <p:sp>
        <p:nvSpPr>
          <p:cNvPr id="7" name="橢圓形圖說文字 6"/>
          <p:cNvSpPr/>
          <p:nvPr/>
        </p:nvSpPr>
        <p:spPr>
          <a:xfrm>
            <a:off x="5544108" y="5044534"/>
            <a:ext cx="2340260" cy="1048762"/>
          </a:xfrm>
          <a:prstGeom prst="wedgeEllipseCallout">
            <a:avLst>
              <a:gd name="adj1" fmla="val -58088"/>
              <a:gd name="adj2" fmla="val 2701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dirty="0" smtClean="0"/>
              <a:t>本課程暫不強調</a:t>
            </a:r>
            <a:r>
              <a:rPr lang="zh-TW" altLang="en-US" dirty="0" smtClean="0"/>
              <a:t>此項素養</a:t>
            </a:r>
            <a:r>
              <a:rPr lang="zh-TW" altLang="en-US" dirty="0" smtClean="0">
                <a:latin typeface="新細明體"/>
                <a:ea typeface="新細明體"/>
              </a:rPr>
              <a:t>！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13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507288" cy="1143000"/>
          </a:xfrm>
        </p:spPr>
        <p:txBody>
          <a:bodyPr/>
          <a:lstStyle/>
          <a:p>
            <a:pPr lvl="0"/>
            <a:r>
              <a:rPr lang="zh-TW" altLang="zh-TW" b="1" dirty="0"/>
              <a:t>數位閱讀</a:t>
            </a:r>
            <a:r>
              <a:rPr lang="zh-TW" altLang="zh-TW" b="1" dirty="0" smtClean="0"/>
              <a:t>素養核心能力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917773"/>
          </a:xfrm>
        </p:spPr>
        <p:txBody>
          <a:bodyPr/>
          <a:lstStyle/>
          <a:p>
            <a:r>
              <a:rPr lang="zh-TW" altLang="zh-TW" dirty="0" smtClean="0"/>
              <a:t>根據數位</a:t>
            </a:r>
            <a:r>
              <a:rPr lang="zh-TW" altLang="zh-TW" dirty="0"/>
              <a:t>閱讀素養內涵及問題解決的歷程，並考量國小學童的</a:t>
            </a:r>
            <a:r>
              <a:rPr lang="zh-TW" altLang="zh-TW" dirty="0" smtClean="0"/>
              <a:t>發展編列出</a:t>
            </a:r>
            <a:r>
              <a:rPr lang="zh-TW" altLang="en-US" dirty="0" smtClean="0"/>
              <a:t>以下</a:t>
            </a:r>
            <a:r>
              <a:rPr lang="zh-TW" altLang="zh-TW" dirty="0" smtClean="0"/>
              <a:t>能力指標</a:t>
            </a:r>
            <a:r>
              <a:rPr lang="zh-TW" altLang="en-US" dirty="0" smtClean="0">
                <a:latin typeface="新細明體"/>
                <a:ea typeface="新細明體"/>
              </a:rPr>
              <a:t>：</a:t>
            </a:r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69703"/>
              </p:ext>
            </p:extLst>
          </p:nvPr>
        </p:nvGraphicFramePr>
        <p:xfrm>
          <a:off x="755576" y="2924944"/>
          <a:ext cx="8136904" cy="36216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5329"/>
                <a:gridCol w="5481575"/>
              </a:tblGrid>
              <a:tr h="8820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b="1" kern="100" dirty="0">
                          <a:effectLst/>
                        </a:rPr>
                        <a:t>核心能力</a:t>
                      </a:r>
                      <a:endParaRPr lang="zh-TW" sz="32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b="1" kern="100" dirty="0">
                          <a:effectLst/>
                        </a:rPr>
                        <a:t>內涵</a:t>
                      </a:r>
                      <a:endParaRPr lang="zh-TW" sz="32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820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A</a:t>
                      </a:r>
                      <a:r>
                        <a:rPr lang="zh-TW" sz="3200" kern="100" dirty="0">
                          <a:effectLst/>
                        </a:rPr>
                        <a:t>：搜尋</a:t>
                      </a:r>
                      <a:endParaRPr lang="zh-TW" sz="3200" kern="100" dirty="0"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 anchor="ctr">
                    <a:solidFill>
                      <a:srgbClr val="BA0003"/>
                    </a:solidFill>
                  </a:tcPr>
                </a:tc>
                <a:tc>
                  <a:txBody>
                    <a:bodyPr/>
                    <a:lstStyle/>
                    <a:p>
                      <a:pPr marL="3175" indent="-3175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chemeClr val="bg1"/>
                          </a:solidFill>
                          <a:effectLst/>
                        </a:rPr>
                        <a:t>界定問題，確定所需要的訊息，並能使用關鍵詞搜尋</a:t>
                      </a:r>
                      <a:endParaRPr lang="zh-TW" sz="3200" kern="100" dirty="0">
                        <a:solidFill>
                          <a:schemeClr val="bg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A0003"/>
                    </a:solidFill>
                  </a:tcPr>
                </a:tc>
              </a:tr>
              <a:tr h="8820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zh-TW" sz="3200" kern="100" dirty="0">
                          <a:solidFill>
                            <a:schemeClr val="tx1"/>
                          </a:solidFill>
                          <a:effectLst/>
                        </a:rPr>
                        <a:t>：瀏覽</a:t>
                      </a:r>
                      <a:endParaRPr lang="zh-TW" sz="3200" kern="100" dirty="0">
                        <a:solidFill>
                          <a:schemeClr val="tx1"/>
                        </a:solidFill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zh-TW" sz="3200" kern="100" dirty="0">
                          <a:solidFill>
                            <a:schemeClr val="tx1"/>
                          </a:solidFill>
                          <a:effectLst/>
                        </a:rPr>
                        <a:t>網頁的閱讀及批判與評估訊息</a:t>
                      </a:r>
                      <a:endParaRPr lang="zh-TW" sz="32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8820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C</a:t>
                      </a:r>
                      <a:r>
                        <a:rPr lang="zh-TW" sz="3200" kern="100" dirty="0">
                          <a:effectLst/>
                        </a:rPr>
                        <a:t>：整合</a:t>
                      </a:r>
                      <a:endParaRPr lang="zh-TW" sz="3200" kern="100" dirty="0"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0" algn="l"/>
                        </a:tabLst>
                      </a:pPr>
                      <a:r>
                        <a:rPr kumimoji="0" lang="zh-TW" sz="32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組織訊息及整合跨媒體的訊息</a:t>
                      </a: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273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1051100"/>
              </p:ext>
            </p:extLst>
          </p:nvPr>
        </p:nvGraphicFramePr>
        <p:xfrm>
          <a:off x="251520" y="2348880"/>
          <a:ext cx="8496944" cy="3888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4296"/>
                <a:gridCol w="6782648"/>
              </a:tblGrid>
              <a:tr h="738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核心能力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能力指標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5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kern="1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 smtClean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r>
                        <a:rPr lang="zh-TW" sz="2800" kern="100" dirty="0">
                          <a:solidFill>
                            <a:schemeClr val="bg1"/>
                          </a:solidFill>
                          <a:effectLst/>
                        </a:rPr>
                        <a:t>：搜尋</a:t>
                      </a:r>
                      <a:endParaRPr lang="zh-TW" sz="2800" kern="100" dirty="0">
                        <a:solidFill>
                          <a:schemeClr val="bg1"/>
                        </a:solidFill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362585" indent="-362585"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bg1"/>
                          </a:solidFill>
                          <a:effectLst/>
                        </a:rPr>
                        <a:t>A-1</a:t>
                      </a:r>
                      <a:r>
                        <a:rPr lang="zh-TW" sz="2800" kern="1200" dirty="0">
                          <a:solidFill>
                            <a:schemeClr val="bg1"/>
                          </a:solidFill>
                          <a:effectLst/>
                        </a:rPr>
                        <a:t>找出與閱讀目的有關且明顯的訊息</a:t>
                      </a:r>
                      <a:endParaRPr lang="zh-TW" sz="2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04800" indent="-304800"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bg1"/>
                          </a:solidFill>
                          <a:effectLst/>
                        </a:rPr>
                        <a:t>A-2 </a:t>
                      </a:r>
                      <a:r>
                        <a:rPr lang="zh-TW" sz="2800" kern="1200" dirty="0">
                          <a:solidFill>
                            <a:schemeClr val="bg1"/>
                          </a:solidFill>
                          <a:effectLst/>
                        </a:rPr>
                        <a:t>使用關鍵詞搜尋相關的訊息</a:t>
                      </a:r>
                      <a:endParaRPr lang="zh-TW" sz="2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04800" indent="-304800"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bg1"/>
                          </a:solidFill>
                          <a:effectLst/>
                        </a:rPr>
                        <a:t>A-3 </a:t>
                      </a:r>
                      <a:r>
                        <a:rPr lang="zh-TW" sz="2800" kern="1200" dirty="0">
                          <a:solidFill>
                            <a:schemeClr val="bg1"/>
                          </a:solidFill>
                          <a:effectLst/>
                        </a:rPr>
                        <a:t>確認網站具有照片和影像訊息</a:t>
                      </a:r>
                      <a:endParaRPr lang="zh-TW" sz="2800" kern="100" dirty="0">
                        <a:solidFill>
                          <a:schemeClr val="bg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zh-TW" b="1" dirty="0"/>
              <a:t>數位閱讀</a:t>
            </a:r>
            <a:r>
              <a:rPr lang="zh-TW" altLang="zh-TW" b="1" dirty="0" smtClean="0"/>
              <a:t>素養</a:t>
            </a:r>
            <a:r>
              <a:rPr lang="zh-TW" altLang="en-US" b="1" dirty="0" smtClean="0"/>
              <a:t>能力指標</a:t>
            </a:r>
            <a:endParaRPr lang="zh-TW" altLang="en-US" b="1" dirty="0"/>
          </a:p>
        </p:txBody>
      </p:sp>
      <p:pic>
        <p:nvPicPr>
          <p:cNvPr id="26626" name="Picture 2" descr="http://www.fedical.com/wp-content/uploads/2014/04/The-letter-a-coloring-pages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06" y="3355888"/>
            <a:ext cx="865658" cy="115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59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491373"/>
              </p:ext>
            </p:extLst>
          </p:nvPr>
        </p:nvGraphicFramePr>
        <p:xfrm>
          <a:off x="251520" y="1988840"/>
          <a:ext cx="8640960" cy="4771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3352"/>
                <a:gridCol w="6897608"/>
              </a:tblGrid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核心能力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能力指標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14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altLang="zh-TW" sz="28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zh-TW" altLang="zh-TW" sz="28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：瀏覽</a:t>
                      </a:r>
                      <a:endParaRPr kumimoji="0" lang="zh-TW" sz="2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B-1 </a:t>
                      </a:r>
                      <a:r>
                        <a:rPr kumimoji="0" lang="zh-TW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確認網頁有要找的訊息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B-2 </a:t>
                      </a:r>
                      <a:r>
                        <a:rPr kumimoji="0" lang="zh-TW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找出圖像中的特定訊息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B-3 </a:t>
                      </a:r>
                      <a:r>
                        <a:rPr kumimoji="0" lang="zh-TW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在多個可能的網站中選擇一個最適當、</a:t>
                      </a:r>
                      <a:endParaRPr kumimoji="0" lang="en-US" altLang="zh-TW" sz="2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kumimoji="0" lang="zh-TW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可行和有用的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B-4 </a:t>
                      </a:r>
                      <a:r>
                        <a:rPr kumimoji="0" lang="zh-TW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依與主題相關程度篩選網頁內容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B-5 </a:t>
                      </a:r>
                      <a:r>
                        <a:rPr kumimoji="0" lang="zh-TW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推論相關連結的有用性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B-6 </a:t>
                      </a:r>
                      <a:r>
                        <a:rPr kumimoji="0" lang="zh-TW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找出網站的觀點或</a:t>
                      </a:r>
                      <a:r>
                        <a:rPr kumimoji="0" lang="zh-TW" altLang="en-US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立場</a:t>
                      </a:r>
                      <a:r>
                        <a:rPr kumimoji="0"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包括看法、</a:t>
                      </a:r>
                      <a:r>
                        <a:rPr kumimoji="0"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偏見</a:t>
                      </a:r>
                      <a:r>
                        <a:rPr kumimoji="0"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zh-TW" altLang="zh-TW" sz="2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B-7 </a:t>
                      </a:r>
                      <a:r>
                        <a:rPr kumimoji="0" lang="zh-TW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判斷網站訊息的可信度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B-8 </a:t>
                      </a:r>
                      <a:r>
                        <a:rPr kumimoji="0" lang="zh-TW" altLang="zh-TW" sz="2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清楚知道從一頁網頁瀏覽到另一頁的決定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B-9 </a:t>
                      </a:r>
                      <a:r>
                        <a:rPr kumimoji="0" lang="zh-TW" altLang="zh-TW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摘要出一個網頁的重點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zh-TW" b="1" dirty="0"/>
              <a:t>數位閱讀</a:t>
            </a:r>
            <a:r>
              <a:rPr lang="zh-TW" altLang="zh-TW" b="1" dirty="0" smtClean="0"/>
              <a:t>素養</a:t>
            </a:r>
            <a:r>
              <a:rPr lang="zh-TW" altLang="en-US" b="1" dirty="0" smtClean="0"/>
              <a:t>能力指標</a:t>
            </a:r>
            <a:endParaRPr lang="zh-TW" altLang="en-US" b="1" dirty="0"/>
          </a:p>
        </p:txBody>
      </p:sp>
      <p:pic>
        <p:nvPicPr>
          <p:cNvPr id="27650" name="Picture 2" descr="http://www.allthetests.com/quiz19/picture/pic_1143361335_8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01999"/>
            <a:ext cx="936104" cy="124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201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2578097"/>
              </p:ext>
            </p:extLst>
          </p:nvPr>
        </p:nvGraphicFramePr>
        <p:xfrm>
          <a:off x="251520" y="1988840"/>
          <a:ext cx="8640960" cy="4344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3352"/>
                <a:gridCol w="6897608"/>
              </a:tblGrid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核心能力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能力指標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14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altLang="zh-TW" sz="2800" b="1" kern="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zh-TW" altLang="zh-TW" sz="2800" b="1" kern="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：整合</a:t>
                      </a:r>
                      <a:endParaRPr kumimoji="0" lang="zh-TW" sz="28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C-1 </a:t>
                      </a:r>
                      <a:r>
                        <a:rPr kumimoji="0" lang="zh-TW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描述文章和圖像間的關係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C-2 </a:t>
                      </a:r>
                      <a:r>
                        <a:rPr kumimoji="0" lang="zh-TW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比較及對照跨網站內及網站間的訊息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C-3 </a:t>
                      </a:r>
                      <a:r>
                        <a:rPr kumimoji="0" lang="zh-TW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連結不同網頁或網站訊息間的關係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C-4 </a:t>
                      </a:r>
                      <a:r>
                        <a:rPr kumimoji="0" lang="zh-TW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歸納來自不同網頁或網站的訊息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C-5 </a:t>
                      </a:r>
                      <a:r>
                        <a:rPr kumimoji="0" lang="zh-TW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以一個主題連結不同網頁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C-6 </a:t>
                      </a:r>
                      <a:r>
                        <a:rPr kumimoji="0" lang="zh-TW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從多個網站得出結論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C-7 </a:t>
                      </a:r>
                      <a:r>
                        <a:rPr kumimoji="0" lang="zh-TW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評估訊息的說服力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C-8 </a:t>
                      </a:r>
                      <a:r>
                        <a:rPr kumimoji="0" lang="zh-TW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說明網站中圖像元素的效果</a:t>
                      </a:r>
                    </a:p>
                    <a:p>
                      <a:r>
                        <a:rPr kumimoji="0" lang="en-US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C-9 </a:t>
                      </a:r>
                      <a:r>
                        <a:rPr kumimoji="0" lang="zh-TW" altLang="zh-TW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評估在網站中發現訊息的容易度</a:t>
                      </a:r>
                      <a:endParaRPr lang="zh-TW" sz="2800" kern="100" dirty="0">
                        <a:solidFill>
                          <a:schemeClr val="bg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zh-TW" b="1" dirty="0"/>
              <a:t>數位閱讀</a:t>
            </a:r>
            <a:r>
              <a:rPr lang="zh-TW" altLang="zh-TW" b="1" dirty="0" smtClean="0"/>
              <a:t>素養</a:t>
            </a:r>
            <a:r>
              <a:rPr lang="zh-TW" altLang="en-US" b="1" dirty="0" smtClean="0"/>
              <a:t>能力指標</a:t>
            </a:r>
            <a:endParaRPr lang="zh-TW" altLang="en-US" b="1" dirty="0"/>
          </a:p>
        </p:txBody>
      </p:sp>
      <p:sp>
        <p:nvSpPr>
          <p:cNvPr id="2" name="AutoShape 2" descr="data:image/jpeg;base64,/9j/4AAQSkZJRgABAQAAAQABAAD/2wCEAAkGBxQSEhQQExQUFBQUFhQXGBYWFx4WGhUVFhocGRYWHxYkHCggGBsnGx0YITEhJSorMi4uGB82ODMsQyotLiwBCgoKBQUFDgUFDisZExkrKysrKysrKysrKysrKysrKysrKysrKysrKysrKysrKysrKysrKysrKysrKysrKysrK//AABEIAKAAjAMBIgACEQEDEQH/xAAbAAEBAAIDAQAAAAAAAAAAAAAABwUGAQIDBP/EAEIQAAEDAgIHBQILBgcBAAAAAAEAAgMEEQUhBgcSEzFBYSJRcYGRFDIVIzM0QlJyc5KhsSRigqLB8BdDU1Sy0eIW/8QAFAEBAAAAAAAAAAAAAAAAAAAAAP/EABQRAQAAAAAAAAAAAAAAAAAAAAD/2gAMAwEAAhEDEQA/ALiiIgIiw2lGlFNh8W/qX7IOTWjN7z3Nbz/pzQZm6wuOaV0dJ84qIoz9UuBd+EZrSmHFsY7QccKo3cOdRKzv5bFx4W689g0f1bYfSAEQNlk4mWf4xzieJzyF+gQYg61mTZUFDWVv7zWbuO/cZCDs+YXoNIsbl+TwuGD76o2/+NlQA2wsMgF2QT81ukH+2w8dd47/ALXArNIRmafD3dN44f1VBRBPDpbjEXyuD7wD3nQ1A87MLST4LtTa26MOEdVHU0Tz9GoiLfO4vl42VBXlU0zJGlkjWvaeLXAOB8jkg+bCsXgqW7yCWOVvexwdbx7vNfctCxnVVSPdvqV0lBUD3ZICQAesdwCL8QCL96x8Ol1bhb2Q4uwSwOOyyuhGQPACRlsr9+XgeQU1F40tSyRjZI3B7HC7XNNw4HmCvZAREQERYnSrH4qCmkq5vdjGTRxe4+6wdSUGM080zjw6No2TNUzHZggbm6RxyBsMw29vHgFh9EdBXmX4SxNwqK11i1pHxdMOIY1vAkE8eXLmTxq90clkkdjNeAaqoA3UdsqaE+60dSD5eZVBCDlERAREQEREBERAXjV0zJWOjkaHseCHNcLhwPEEL2RBKKykm0dkNRTh0+FyO+Nhvd9KSffZ3t/s96p9DWMmjZNG4Pje0Oa4ZgtOYK71EDXtdG9oc1wLXNIuCDkQVMtGHnBcQ+CpHE0dWS+jc4/Jvv24b+JHnb6xQVJERAUtrQMZxn2c9qjwuzpG3u2SpcSA0jnbZI/hcOZW8aZY4KKinqja8bDs35vOTB+IhYXVHgRpMOi2/lZ/j5CeJdJmLm5uQ2wQbmFyiICIsBptpPHhtK+qkzI7LGc5JCDst/Ik9AUHlpjplT4cxu9JfLJlFAztSSHgAByF7C5Wtxsx2v7W1DhcR4N2d9MB1vl+i+vV5ok9hdidf8ZX1HaO0Pm7DwiaPo5cfTx31BPBq1md2pcXxJz+Zjk3Tb/d52HS66/4fVsXapsZqw7nvwJ2nwBcNlUVEE0Ol9fhjmtxaJklO47IrKe5DTy22W4Hy81RKKsjmjbLE9r43gFrmm4cDwIK7zwte0se0Oa4EFpFwQeII5qX4OHYHiLKEuccPrnH2faN9xPfOO/cSR43HW4VRERAWp6y9Gfb6J8bMp4vjYHDJwlZmADxF+HotsXCDWtXekgxChiqctu2xIO6RuTvXI+a2ZTPRNvsGN1tBwirGiqiHIPud4B43P4QqYgmeuEmpkw7CW3/AGuo2pLf6MVtr9SR9hUsBTq2/wBJeFxSUX5yO/8ASoyAiIgKZYjH8JY+yB2cGGRiVzeRnksW3HTskfZVNU11LDfNr8SPGsqnkX5RR32B4jacPIIKUiIgIiIC0nXBg/tOGTEX3kFp2EcQ6PjY8uzdbsvGqp2yMdG8bTHtLXA82uFiPRBq2F6f0RpaeeeqhjfJExzml4uHEdrsjMZ3yWOn1vUG1sQCoqn/AFIIXONu8XsCFm8O0Bw6D3KOG/e5u2fzuthhgawbLGtaByaAB6BBP26ZYpUH9mwh0beT6qXY9Y7Aj1XPsGPz+/U0dIDyjYZXN8zkfVUNEGgYVq5eKuGvq6+eqngJ2Oy2NgBuNnZzsM+RC36y5RBNtAjvcaxqb6hp4h4WdcerPzVJU01Tu2q7G5OF6wMt92ZBfzVLQEREHxY3PsU88g4sild+FpK1LUnTbvCKf94yP/E8lbFpg/ZoKsj/AG83/ArE6p22wmj+6v6koNuREQEREBERAREQEREBERBNNU7diuxuPjasD7/eGQ2t0VLU20EG6xvGYbfKGnlHgA659X/kqSgIiIMbpM29HVDvgmH8jlr2p+Tawik6McPRxW31EQe1zDwcC0+BFlPdQs18KEf0oppmOHMO2tqx7j2kFGREQEREBERARcArlAREQEREE5lO40lab2FXRkfxRuyH8qoymuuQGnNBirb3o6gB9uJilsHj+W38RVIY4EXGYOYI5g8Cg7IiICm2rq9NimL0JyDpW1UeVriS+35ZsHkVSVMdZQdQV1HjjG3jb+z1VuO7eey/rbPzDRzQU5F0hlDmhzSHNcAQRmCDmCDzC7oCIiAuksgaC4mwAJJ7gOJXdaPrfx32agdCy5nqzuImD3nF+TrDoD6kDmg03QXQ2LF21OLVDp45KipkMLopNhzIm9kDLK/EfwhbN/h9Ww/NMYq2N47NQ0VFz9ouGyPJbdorhAo6SClH+VG1p6ut2j63WWQT7caQQ8JKGqH7zXRldDpticHznB5XNHF9NIJbnpHa/wCaoiIJ/Ta3cPLhHNv6WTmyeItLfG1wFvzTfMKa63/2mbDcKGftNQJJM+EMXvA+ILiPsKlWQYvSvBW1tJPSut8axwBPJ3Fp8jZa7qgxw1NA2KTKekJp5WniCzJt/L9D3LeCpdjz/gfFm4ha1FX2iqDyimHuSHp1+35hUUXDSuUBfJiuHR1EMlPK3ajkaWuHQ/1X1oglWCY3LgT24diF3URJFNWcmjlFIOWXpY8RwqMEzXtD2ODmuFw5puCDzB5rzr6KOaN0MrGyRvFnMcLgjwWgHVvNSPL8KrpKVpJJp5RvYiemd2+hOfHkgo6KfNl0hj7Oxh9R+/tOj/LJcFukMvZJoKYZ9obUh8LINxx3G4KOF1RUSNjjbzPFx+q0cXO6BaJodQzYnWDG6pm7hY0tooDxDTxmd1I4W436C/24Tq0YZRVYjO/EJwbt3gtEzo2K5H9Mhkt+QcoiIC4XK03WlpKaOkLIs6mqO5gaPeL3WBcB0uPMt70GE0Nd8IYzW4lxhpQKWE8nO/zHDP8AvbCpqwGg2jrcPooaUW2mtu8j6Ujs3n1y8gs+gLHaQ4NFWU8lLM3ajkFj3g8Q4dzgcwsiiCbavsblpJzgVe4b2IA0017CohzAGfBwAyFzzH0bmkLW9N9EIsRh2HHdzR9qGdvvRP4gg5G1wLi/Ja/oxprLBKMMxYCGoAAjqL/FVI4X2rAB369EFFRcXXKAiIgIiICIiAiL4cYxaGlidPPI2ONvFzjbPkAOZPcEHpieIR08T55nBkcbS5zjyA/VTzQmjkxSs+HKlpZEwFlFC63ZZzlPU9O89wXzU9NNpDKyaZrocKiftRxHJ9W4cHu7mf3nxFTijDQGtADWgAACwAGQAHIIO6IiAiIgLF6RaPU9dEYKmMSM4jkWnva7i0+CyiIJfHhmLYOLUp+EqNvCGQ7M8bR9Fr87i3Q8MmrNYDrRoKk7t0hpphk6KoG7LXcC3aPZv5rdli8b0epqtuzUQRy8gXNBI8HcQgyUcgcA5pBBzBBuCPFc3U9fqmpo3bdHUVdE4m53Mp2T4tPEdLrgaJYvD8ji+8AvZk9OLW5XeHEnxsgoiKfswvHxce20J8YnZfkun/z+OyZPxOCIDgYoNonx2rBBQlj8WxynpRtVE0UQtftuAJHQcT5LTTq9q5fnWM1jx3QAU2XWxN19mE6q8NgO2YTO+4JfO4yEkc7HK/kgx1VrNdVP3GEUslW/g6Z4McMfUk5u8Mul+C9ML1eSTzNrMXn9rlbfYgAtBFe17N+kch3cBe9gqBBC1jQxjWtaMg1oAAHcAMgvRBwG2yGVlyiICIiD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914400"/>
            <a:ext cx="16668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4" descr="data:image/jpeg;base64,/9j/4AAQSkZJRgABAQAAAQABAAD/2wCEAAkGBxQSEhQQExQUFBQUFhQXGBYWFx4WGhUVFhocGRYWHxYkHCggGBsnGx0YITEhJSorMi4uGB82ODMsQyotLiwBCgoKBQUFDgUFDisZExkrKysrKysrKysrKysrKysrKysrKysrKysrKysrKysrKysrKysrKysrKysrKysrKysrK//AABEIAKAAjAMBIgACEQEDEQH/xAAbAAEBAAIDAQAAAAAAAAAAAAAABwUGAQIDBP/EAEIQAAEDAgIHBQILBgcBAAAAAAEAAgMEEQUhBgcSEzFBYSJRcYGRFDIVIzM0QlJyc5KhsSRigqLB8BdDU1Sy0eIW/8QAFAEBAAAAAAAAAAAAAAAAAAAAAP/EABQRAQAAAAAAAAAAAAAAAAAAAAD/2gAMAwEAAhEDEQA/ALiiIgIiw2lGlFNh8W/qX7IOTWjN7z3Nbz/pzQZm6wuOaV0dJ84qIoz9UuBd+EZrSmHFsY7QccKo3cOdRKzv5bFx4W689g0f1bYfSAEQNlk4mWf4xzieJzyF+gQYg61mTZUFDWVv7zWbuO/cZCDs+YXoNIsbl+TwuGD76o2/+NlQA2wsMgF2QT81ukH+2w8dd47/ALXArNIRmafD3dN44f1VBRBPDpbjEXyuD7wD3nQ1A87MLST4LtTa26MOEdVHU0Tz9GoiLfO4vl42VBXlU0zJGlkjWvaeLXAOB8jkg+bCsXgqW7yCWOVvexwdbx7vNfctCxnVVSPdvqV0lBUD3ZICQAesdwCL8QCL96x8Ol1bhb2Q4uwSwOOyyuhGQPACRlsr9+XgeQU1F40tSyRjZI3B7HC7XNNw4HmCvZAREQERYnSrH4qCmkq5vdjGTRxe4+6wdSUGM080zjw6No2TNUzHZggbm6RxyBsMw29vHgFh9EdBXmX4SxNwqK11i1pHxdMOIY1vAkE8eXLmTxq90clkkdjNeAaqoA3UdsqaE+60dSD5eZVBCDlERAREQEREBERAXjV0zJWOjkaHseCHNcLhwPEEL2RBKKykm0dkNRTh0+FyO+Nhvd9KSffZ3t/s96p9DWMmjZNG4Pje0Oa4ZgtOYK71EDXtdG9oc1wLXNIuCDkQVMtGHnBcQ+CpHE0dWS+jc4/Jvv24b+JHnb6xQVJERAUtrQMZxn2c9qjwuzpG3u2SpcSA0jnbZI/hcOZW8aZY4KKinqja8bDs35vOTB+IhYXVHgRpMOi2/lZ/j5CeJdJmLm5uQ2wQbmFyiICIsBptpPHhtK+qkzI7LGc5JCDst/Ik9AUHlpjplT4cxu9JfLJlFAztSSHgAByF7C5Wtxsx2v7W1DhcR4N2d9MB1vl+i+vV5ok9hdidf8ZX1HaO0Pm7DwiaPo5cfTx31BPBq1md2pcXxJz+Zjk3Tb/d52HS66/4fVsXapsZqw7nvwJ2nwBcNlUVEE0Ol9fhjmtxaJklO47IrKe5DTy22W4Hy81RKKsjmjbLE9r43gFrmm4cDwIK7zwte0se0Oa4EFpFwQeII5qX4OHYHiLKEuccPrnH2faN9xPfOO/cSR43HW4VRERAWp6y9Gfb6J8bMp4vjYHDJwlZmADxF+HotsXCDWtXekgxChiqctu2xIO6RuTvXI+a2ZTPRNvsGN1tBwirGiqiHIPud4B43P4QqYgmeuEmpkw7CW3/AGuo2pLf6MVtr9SR9hUsBTq2/wBJeFxSUX5yO/8ASoyAiIgKZYjH8JY+yB2cGGRiVzeRnksW3HTskfZVNU11LDfNr8SPGsqnkX5RR32B4jacPIIKUiIgIiIC0nXBg/tOGTEX3kFp2EcQ6PjY8uzdbsvGqp2yMdG8bTHtLXA82uFiPRBq2F6f0RpaeeeqhjfJExzml4uHEdrsjMZ3yWOn1vUG1sQCoqn/AFIIXONu8XsCFm8O0Bw6D3KOG/e5u2fzuthhgawbLGtaByaAB6BBP26ZYpUH9mwh0beT6qXY9Y7Aj1XPsGPz+/U0dIDyjYZXN8zkfVUNEGgYVq5eKuGvq6+eqngJ2Oy2NgBuNnZzsM+RC36y5RBNtAjvcaxqb6hp4h4WdcerPzVJU01Tu2q7G5OF6wMt92ZBfzVLQEREHxY3PsU88g4sild+FpK1LUnTbvCKf94yP/E8lbFpg/ZoKsj/AG83/ArE6p22wmj+6v6koNuREQEREBERAREQEREBERBNNU7diuxuPjasD7/eGQ2t0VLU20EG6xvGYbfKGnlHgA659X/kqSgIiIMbpM29HVDvgmH8jlr2p+Tawik6McPRxW31EQe1zDwcC0+BFlPdQs18KEf0oppmOHMO2tqx7j2kFGREQEREBERARcArlAREQEREE5lO40lab2FXRkfxRuyH8qoymuuQGnNBirb3o6gB9uJilsHj+W38RVIY4EXGYOYI5g8Cg7IiICm2rq9NimL0JyDpW1UeVriS+35ZsHkVSVMdZQdQV1HjjG3jb+z1VuO7eey/rbPzDRzQU5F0hlDmhzSHNcAQRmCDmCDzC7oCIiAuksgaC4mwAJJ7gOJXdaPrfx32agdCy5nqzuImD3nF+TrDoD6kDmg03QXQ2LF21OLVDp45KipkMLopNhzIm9kDLK/EfwhbN/h9Ww/NMYq2N47NQ0VFz9ouGyPJbdorhAo6SClH+VG1p6ut2j63WWQT7caQQ8JKGqH7zXRldDpticHznB5XNHF9NIJbnpHa/wCaoiIJ/Ta3cPLhHNv6WTmyeItLfG1wFvzTfMKa63/2mbDcKGftNQJJM+EMXvA+ILiPsKlWQYvSvBW1tJPSut8axwBPJ3Fp8jZa7qgxw1NA2KTKekJp5WniCzJt/L9D3LeCpdjz/gfFm4ha1FX2iqDyimHuSHp1+35hUUXDSuUBfJiuHR1EMlPK3ajkaWuHQ/1X1oglWCY3LgT24diF3URJFNWcmjlFIOWXpY8RwqMEzXtD2ODmuFw5puCDzB5rzr6KOaN0MrGyRvFnMcLgjwWgHVvNSPL8KrpKVpJJp5RvYiemd2+hOfHkgo6KfNl0hj7Oxh9R+/tOj/LJcFukMvZJoKYZ9obUh8LINxx3G4KOF1RUSNjjbzPFx+q0cXO6BaJodQzYnWDG6pm7hY0tooDxDTxmd1I4W436C/24Tq0YZRVYjO/EJwbt3gtEzo2K5H9Mhkt+QcoiIC4XK03WlpKaOkLIs6mqO5gaPeL3WBcB0uPMt70GE0Nd8IYzW4lxhpQKWE8nO/zHDP8AvbCpqwGg2jrcPooaUW2mtu8j6Ujs3n1y8gs+gLHaQ4NFWU8lLM3ajkFj3g8Q4dzgcwsiiCbavsblpJzgVe4b2IA0017CohzAGfBwAyFzzH0bmkLW9N9EIsRh2HHdzR9qGdvvRP4gg5G1wLi/Ja/oxprLBKMMxYCGoAAjqL/FVI4X2rAB369EFFRcXXKAiIgIiICIiAiL4cYxaGlidPPI2ONvFzjbPkAOZPcEHpieIR08T55nBkcbS5zjyA/VTzQmjkxSs+HKlpZEwFlFC63ZZzlPU9O89wXzU9NNpDKyaZrocKiftRxHJ9W4cHu7mf3nxFTijDQGtADWgAACwAGQAHIIO6IiAiIgLF6RaPU9dEYKmMSM4jkWnva7i0+CyiIJfHhmLYOLUp+EqNvCGQ7M8bR9Fr87i3Q8MmrNYDrRoKk7t0hpphk6KoG7LXcC3aPZv5rdli8b0epqtuzUQRy8gXNBI8HcQgyUcgcA5pBBzBBuCPFc3U9fqmpo3bdHUVdE4m53Mp2T4tPEdLrgaJYvD8ji+8AvZk9OLW5XeHEnxsgoiKfswvHxce20J8YnZfkun/z+OyZPxOCIDgYoNonx2rBBQlj8WxynpRtVE0UQtftuAJHQcT5LTTq9q5fnWM1jx3QAU2XWxN19mE6q8NgO2YTO+4JfO4yEkc7HK/kgx1VrNdVP3GEUslW/g6Z4McMfUk5u8Mul+C9ML1eSTzNrMXn9rlbfYgAtBFe17N+kch3cBe9gqBBC1jQxjWtaMg1oAAHcAMgvRBwG2yGVlyiICIiD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762000"/>
            <a:ext cx="16668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8680" name="Picture 8" descr="http://adaywithj.files.wordpress.com/2011/03/letterc1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90" y="2636912"/>
            <a:ext cx="1109290" cy="14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445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教學活動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295658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zh-TW" sz="2800" b="1" dirty="0" smtClean="0"/>
              <a:t>現況</a:t>
            </a:r>
            <a:r>
              <a:rPr lang="zh-TW" altLang="zh-TW" sz="2800" b="1" dirty="0"/>
              <a:t>：與數位閱讀素養有關的課程</a:t>
            </a:r>
            <a:r>
              <a:rPr lang="zh-TW" altLang="zh-TW" sz="2800" b="1" dirty="0" smtClean="0"/>
              <a:t>教學</a:t>
            </a:r>
            <a:endParaRPr lang="en-US" altLang="zh-TW" sz="28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zh-TW" sz="2800" b="1" dirty="0"/>
              <a:t>誰來教數位閱讀素養</a:t>
            </a:r>
            <a:r>
              <a:rPr lang="zh-TW" altLang="zh-TW" sz="2800" b="1" dirty="0" smtClean="0"/>
              <a:t>？</a:t>
            </a:r>
            <a:endParaRPr lang="en-US" altLang="zh-TW" sz="28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800" b="1" dirty="0" smtClean="0"/>
              <a:t>何時教</a:t>
            </a:r>
            <a:r>
              <a:rPr lang="zh-TW" altLang="zh-TW" sz="2800" b="1" dirty="0" smtClean="0"/>
              <a:t>數位</a:t>
            </a:r>
            <a:r>
              <a:rPr lang="zh-TW" altLang="zh-TW" sz="2800" b="1" dirty="0"/>
              <a:t>閱讀素養</a:t>
            </a:r>
            <a:r>
              <a:rPr lang="zh-TW" altLang="zh-TW" sz="2800" b="1" dirty="0" smtClean="0"/>
              <a:t>？</a:t>
            </a:r>
            <a:endParaRPr lang="en-US" altLang="zh-TW" sz="28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800" b="1" dirty="0"/>
              <a:t>可行的教學</a:t>
            </a:r>
            <a:r>
              <a:rPr lang="zh-TW" altLang="en-US" sz="2800" b="1" dirty="0" smtClean="0"/>
              <a:t>方式</a:t>
            </a:r>
            <a:endParaRPr lang="en-US" altLang="zh-TW" sz="28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800" b="1" dirty="0" smtClean="0"/>
              <a:t>教學流程</a:t>
            </a:r>
            <a:endParaRPr lang="en-US" altLang="zh-TW" sz="28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800" b="1" dirty="0"/>
              <a:t>本教材</a:t>
            </a:r>
            <a:r>
              <a:rPr lang="zh-TW" altLang="en-US" sz="2800" b="1" dirty="0" smtClean="0"/>
              <a:t>特色</a:t>
            </a:r>
            <a:endParaRPr lang="en-US" altLang="zh-TW" sz="28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800" b="1" dirty="0"/>
              <a:t>教學注意事項</a:t>
            </a:r>
            <a:endParaRPr lang="en-US" altLang="zh-TW" sz="28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zh-TW" sz="2800" b="1" dirty="0"/>
          </a:p>
          <a:p>
            <a:endParaRPr lang="zh-TW" altLang="en-US" sz="28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1B7C7-FF56-43BC-9A6B-1E41FAAFBB79}" type="slidenum">
              <a:rPr lang="zh-TW" altLang="en-US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45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435280" cy="1143000"/>
          </a:xfrm>
        </p:spPr>
        <p:txBody>
          <a:bodyPr/>
          <a:lstStyle/>
          <a:p>
            <a:pPr marL="342900" indent="-342900"/>
            <a:r>
              <a:rPr lang="zh-TW" altLang="zh-TW" sz="4400" b="1" dirty="0" smtClean="0"/>
              <a:t>現況：與數位閱讀有關的課程教學</a:t>
            </a:r>
            <a:endParaRPr lang="zh-TW" altLang="en-US" sz="4400" dirty="0"/>
          </a:p>
        </p:txBody>
      </p:sp>
      <p:sp>
        <p:nvSpPr>
          <p:cNvPr id="2" name="AutoShape 2" descr="data:image/jpeg;base64,/9j/4AAQSkZJRgABAQAAAQABAAD/2wCEAAkGBxQSEhQQExQUFBQUFhQXGBYWFx4WGhUVFhocGRYWHxYkHCggGBsnGx0YITEhJSorMi4uGB82ODMsQyotLiwBCgoKBQUFDgUFDisZExkrKysrKysrKysrKysrKysrKysrKysrKysrKysrKysrKysrKysrKysrKysrKysrKysrK//AABEIAKAAjAMBIgACEQEDEQH/xAAbAAEBAAIDAQAAAAAAAAAAAAAABwUGAQIDBP/EAEIQAAEDAgIHBQILBgcBAAAAAAEAAgMEEQUhBgcSEzFBYSJRcYGRFDIVIzM0QlJyc5KhsSRigqLB8BdDU1Sy0eIW/8QAFAEBAAAAAAAAAAAAAAAAAAAAAP/EABQRAQAAAAAAAAAAAAAAAAAAAAD/2gAMAwEAAhEDEQA/ALiiIgIiw2lGlFNh8W/qX7IOTWjN7z3Nbz/pzQZm6wuOaV0dJ84qIoz9UuBd+EZrSmHFsY7QccKo3cOdRKzv5bFx4W689g0f1bYfSAEQNlk4mWf4xzieJzyF+gQYg61mTZUFDWVv7zWbuO/cZCDs+YXoNIsbl+TwuGD76o2/+NlQA2wsMgF2QT81ukH+2w8dd47/ALXArNIRmafD3dN44f1VBRBPDpbjEXyuD7wD3nQ1A87MLST4LtTa26MOEdVHU0Tz9GoiLfO4vl42VBXlU0zJGlkjWvaeLXAOB8jkg+bCsXgqW7yCWOVvexwdbx7vNfctCxnVVSPdvqV0lBUD3ZICQAesdwCL8QCL96x8Ol1bhb2Q4uwSwOOyyuhGQPACRlsr9+XgeQU1F40tSyRjZI3B7HC7XNNw4HmCvZAREQERYnSrH4qCmkq5vdjGTRxe4+6wdSUGM080zjw6No2TNUzHZggbm6RxyBsMw29vHgFh9EdBXmX4SxNwqK11i1pHxdMOIY1vAkE8eXLmTxq90clkkdjNeAaqoA3UdsqaE+60dSD5eZVBCDlERAREQEREBERAXjV0zJWOjkaHseCHNcLhwPEEL2RBKKykm0dkNRTh0+FyO+Nhvd9KSffZ3t/s96p9DWMmjZNG4Pje0Oa4ZgtOYK71EDXtdG9oc1wLXNIuCDkQVMtGHnBcQ+CpHE0dWS+jc4/Jvv24b+JHnb6xQVJERAUtrQMZxn2c9qjwuzpG3u2SpcSA0jnbZI/hcOZW8aZY4KKinqja8bDs35vOTB+IhYXVHgRpMOi2/lZ/j5CeJdJmLm5uQ2wQbmFyiICIsBptpPHhtK+qkzI7LGc5JCDst/Ik9AUHlpjplT4cxu9JfLJlFAztSSHgAByF7C5Wtxsx2v7W1DhcR4N2d9MB1vl+i+vV5ok9hdidf8ZX1HaO0Pm7DwiaPo5cfTx31BPBq1md2pcXxJz+Zjk3Tb/d52HS66/4fVsXapsZqw7nvwJ2nwBcNlUVEE0Ol9fhjmtxaJklO47IrKe5DTy22W4Hy81RKKsjmjbLE9r43gFrmm4cDwIK7zwte0se0Oa4EFpFwQeII5qX4OHYHiLKEuccPrnH2faN9xPfOO/cSR43HW4VRERAWp6y9Gfb6J8bMp4vjYHDJwlZmADxF+HotsXCDWtXekgxChiqctu2xIO6RuTvXI+a2ZTPRNvsGN1tBwirGiqiHIPud4B43P4QqYgmeuEmpkw7CW3/AGuo2pLf6MVtr9SR9hUsBTq2/wBJeFxSUX5yO/8ASoyAiIgKZYjH8JY+yB2cGGRiVzeRnksW3HTskfZVNU11LDfNr8SPGsqnkX5RR32B4jacPIIKUiIgIiIC0nXBg/tOGTEX3kFp2EcQ6PjY8uzdbsvGqp2yMdG8bTHtLXA82uFiPRBq2F6f0RpaeeeqhjfJExzml4uHEdrsjMZ3yWOn1vUG1sQCoqn/AFIIXONu8XsCFm8O0Bw6D3KOG/e5u2fzuthhgawbLGtaByaAB6BBP26ZYpUH9mwh0beT6qXY9Y7Aj1XPsGPz+/U0dIDyjYZXN8zkfVUNEGgYVq5eKuGvq6+eqngJ2Oy2NgBuNnZzsM+RC36y5RBNtAjvcaxqb6hp4h4WdcerPzVJU01Tu2q7G5OF6wMt92ZBfzVLQEREHxY3PsU88g4sild+FpK1LUnTbvCKf94yP/E8lbFpg/ZoKsj/AG83/ArE6p22wmj+6v6koNuREQEREBERAREQEREBERBNNU7diuxuPjasD7/eGQ2t0VLU20EG6xvGYbfKGnlHgA659X/kqSgIiIMbpM29HVDvgmH8jlr2p+Tawik6McPRxW31EQe1zDwcC0+BFlPdQs18KEf0oppmOHMO2tqx7j2kFGREQEREBERARcArlAREQEREE5lO40lab2FXRkfxRuyH8qoymuuQGnNBirb3o6gB9uJilsHj+W38RVIY4EXGYOYI5g8Cg7IiICm2rq9NimL0JyDpW1UeVriS+35ZsHkVSVMdZQdQV1HjjG3jb+z1VuO7eey/rbPzDRzQU5F0hlDmhzSHNcAQRmCDmCDzC7oCIiAuksgaC4mwAJJ7gOJXdaPrfx32agdCy5nqzuImD3nF+TrDoD6kDmg03QXQ2LF21OLVDp45KipkMLopNhzIm9kDLK/EfwhbN/h9Ww/NMYq2N47NQ0VFz9ouGyPJbdorhAo6SClH+VG1p6ut2j63WWQT7caQQ8JKGqH7zXRldDpticHznB5XNHF9NIJbnpHa/wCaoiIJ/Ta3cPLhHNv6WTmyeItLfG1wFvzTfMKa63/2mbDcKGftNQJJM+EMXvA+ILiPsKlWQYvSvBW1tJPSut8axwBPJ3Fp8jZa7qgxw1NA2KTKekJp5WniCzJt/L9D3LeCpdjz/gfFm4ha1FX2iqDyimHuSHp1+35hUUXDSuUBfJiuHR1EMlPK3ajkaWuHQ/1X1oglWCY3LgT24diF3URJFNWcmjlFIOWXpY8RwqMEzXtD2ODmuFw5puCDzB5rzr6KOaN0MrGyRvFnMcLgjwWgHVvNSPL8KrpKVpJJp5RvYiemd2+hOfHkgo6KfNl0hj7Oxh9R+/tOj/LJcFukMvZJoKYZ9obUh8LINxx3G4KOF1RUSNjjbzPFx+q0cXO6BaJodQzYnWDG6pm7hY0tooDxDTxmd1I4W436C/24Tq0YZRVYjO/EJwbt3gtEzo2K5H9Mhkt+QcoiIC4XK03WlpKaOkLIs6mqO5gaPeL3WBcB0uPMt70GE0Nd8IYzW4lxhpQKWE8nO/zHDP8AvbCpqwGg2jrcPooaUW2mtu8j6Ujs3n1y8gs+gLHaQ4NFWU8lLM3ajkFj3g8Q4dzgcwsiiCbavsblpJzgVe4b2IA0017CohzAGfBwAyFzzH0bmkLW9N9EIsRh2HHdzR9qGdvvRP4gg5G1wLi/Ja/oxprLBKMMxYCGoAAjqL/FVI4X2rAB369EFFRcXXKAiIgIiICIiAiL4cYxaGlidPPI2ONvFzjbPkAOZPcEHpieIR08T55nBkcbS5zjyA/VTzQmjkxSs+HKlpZEwFlFC63ZZzlPU9O89wXzU9NNpDKyaZrocKiftRxHJ9W4cHu7mf3nxFTijDQGtADWgAACwAGQAHIIO6IiAiIgLF6RaPU9dEYKmMSM4jkWnva7i0+CyiIJfHhmLYOLUp+EqNvCGQ7M8bR9Fr87i3Q8MmrNYDrRoKk7t0hpphk6KoG7LXcC3aPZv5rdli8b0epqtuzUQRy8gXNBI8HcQgyUcgcA5pBBzBBuCPFc3U9fqmpo3bdHUVdE4m53Mp2T4tPEdLrgaJYvD8ji+8AvZk9OLW5XeHEnxsgoiKfswvHxce20J8YnZfkun/z+OyZPxOCIDgYoNonx2rBBQlj8WxynpRtVE0UQtftuAJHQcT5LTTq9q5fnWM1jx3QAU2XWxN19mE6q8NgO2YTO+4JfO4yEkc7HK/kgx1VrNdVP3GEUslW/g6Z4McMfUk5u8Mul+C9ML1eSTzNrMXn9rlbfYgAtBFe17N+kch3cBe9gqBBC1jQxjWtaMg1oAAHcAMgvRBwG2yGVlyiICIiD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914400"/>
            <a:ext cx="16668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4" descr="data:image/jpeg;base64,/9j/4AAQSkZJRgABAQAAAQABAAD/2wCEAAkGBxQSEhQQExQUFBQUFhQXGBYWFx4WGhUVFhocGRYWHxYkHCggGBsnGx0YITEhJSorMi4uGB82ODMsQyotLiwBCgoKBQUFDgUFDisZExkrKysrKysrKysrKysrKysrKysrKysrKysrKysrKysrKysrKysrKysrKysrKysrKysrK//AABEIAKAAjAMBIgACEQEDEQH/xAAbAAEBAAIDAQAAAAAAAAAAAAAABwUGAQIDBP/EAEIQAAEDAgIHBQILBgcBAAAAAAEAAgMEEQUhBgcSEzFBYSJRcYGRFDIVIzM0QlJyc5KhsSRigqLB8BdDU1Sy0eIW/8QAFAEBAAAAAAAAAAAAAAAAAAAAAP/EABQRAQAAAAAAAAAAAAAAAAAAAAD/2gAMAwEAAhEDEQA/ALiiIgIiw2lGlFNh8W/qX7IOTWjN7z3Nbz/pzQZm6wuOaV0dJ84qIoz9UuBd+EZrSmHFsY7QccKo3cOdRKzv5bFx4W689g0f1bYfSAEQNlk4mWf4xzieJzyF+gQYg61mTZUFDWVv7zWbuO/cZCDs+YXoNIsbl+TwuGD76o2/+NlQA2wsMgF2QT81ukH+2w8dd47/ALXArNIRmafD3dN44f1VBRBPDpbjEXyuD7wD3nQ1A87MLST4LtTa26MOEdVHU0Tz9GoiLfO4vl42VBXlU0zJGlkjWvaeLXAOB8jkg+bCsXgqW7yCWOVvexwdbx7vNfctCxnVVSPdvqV0lBUD3ZICQAesdwCL8QCL96x8Ol1bhb2Q4uwSwOOyyuhGQPACRlsr9+XgeQU1F40tSyRjZI3B7HC7XNNw4HmCvZAREQERYnSrH4qCmkq5vdjGTRxe4+6wdSUGM080zjw6No2TNUzHZggbm6RxyBsMw29vHgFh9EdBXmX4SxNwqK11i1pHxdMOIY1vAkE8eXLmTxq90clkkdjNeAaqoA3UdsqaE+60dSD5eZVBCDlERAREQEREBERAXjV0zJWOjkaHseCHNcLhwPEEL2RBKKykm0dkNRTh0+FyO+Nhvd9KSffZ3t/s96p9DWMmjZNG4Pje0Oa4ZgtOYK71EDXtdG9oc1wLXNIuCDkQVMtGHnBcQ+CpHE0dWS+jc4/Jvv24b+JHnb6xQVJERAUtrQMZxn2c9qjwuzpG3u2SpcSA0jnbZI/hcOZW8aZY4KKinqja8bDs35vOTB+IhYXVHgRpMOi2/lZ/j5CeJdJmLm5uQ2wQbmFyiICIsBptpPHhtK+qkzI7LGc5JCDst/Ik9AUHlpjplT4cxu9JfLJlFAztSSHgAByF7C5Wtxsx2v7W1DhcR4N2d9MB1vl+i+vV5ok9hdidf8ZX1HaO0Pm7DwiaPo5cfTx31BPBq1md2pcXxJz+Zjk3Tb/d52HS66/4fVsXapsZqw7nvwJ2nwBcNlUVEE0Ol9fhjmtxaJklO47IrKe5DTy22W4Hy81RKKsjmjbLE9r43gFrmm4cDwIK7zwte0se0Oa4EFpFwQeII5qX4OHYHiLKEuccPrnH2faN9xPfOO/cSR43HW4VRERAWp6y9Gfb6J8bMp4vjYHDJwlZmADxF+HotsXCDWtXekgxChiqctu2xIO6RuTvXI+a2ZTPRNvsGN1tBwirGiqiHIPud4B43P4QqYgmeuEmpkw7CW3/AGuo2pLf6MVtr9SR9hUsBTq2/wBJeFxSUX5yO/8ASoyAiIgKZYjH8JY+yB2cGGRiVzeRnksW3HTskfZVNU11LDfNr8SPGsqnkX5RR32B4jacPIIKUiIgIiIC0nXBg/tOGTEX3kFp2EcQ6PjY8uzdbsvGqp2yMdG8bTHtLXA82uFiPRBq2F6f0RpaeeeqhjfJExzml4uHEdrsjMZ3yWOn1vUG1sQCoqn/AFIIXONu8XsCFm8O0Bw6D3KOG/e5u2fzuthhgawbLGtaByaAB6BBP26ZYpUH9mwh0beT6qXY9Y7Aj1XPsGPz+/U0dIDyjYZXN8zkfVUNEGgYVq5eKuGvq6+eqngJ2Oy2NgBuNnZzsM+RC36y5RBNtAjvcaxqb6hp4h4WdcerPzVJU01Tu2q7G5OF6wMt92ZBfzVLQEREHxY3PsU88g4sild+FpK1LUnTbvCKf94yP/E8lbFpg/ZoKsj/AG83/ArE6p22wmj+6v6koNuREQEREBERAREQEREBERBNNU7diuxuPjasD7/eGQ2t0VLU20EG6xvGYbfKGnlHgA659X/kqSgIiIMbpM29HVDvgmH8jlr2p+Tawik6McPRxW31EQe1zDwcC0+BFlPdQs18KEf0oppmOHMO2tqx7j2kFGREQEREBERARcArlAREQEREE5lO40lab2FXRkfxRuyH8qoymuuQGnNBirb3o6gB9uJilsHj+W38RVIY4EXGYOYI5g8Cg7IiICm2rq9NimL0JyDpW1UeVriS+35ZsHkVSVMdZQdQV1HjjG3jb+z1VuO7eey/rbPzDRzQU5F0hlDmhzSHNcAQRmCDmCDzC7oCIiAuksgaC4mwAJJ7gOJXdaPrfx32agdCy5nqzuImD3nF+TrDoD6kDmg03QXQ2LF21OLVDp45KipkMLopNhzIm9kDLK/EfwhbN/h9Ww/NMYq2N47NQ0VFz9ouGyPJbdorhAo6SClH+VG1p6ut2j63WWQT7caQQ8JKGqH7zXRldDpticHznB5XNHF9NIJbnpHa/wCaoiIJ/Ta3cPLhHNv6WTmyeItLfG1wFvzTfMKa63/2mbDcKGftNQJJM+EMXvA+ILiPsKlWQYvSvBW1tJPSut8axwBPJ3Fp8jZa7qgxw1NA2KTKekJp5WniCzJt/L9D3LeCpdjz/gfFm4ha1FX2iqDyimHuSHp1+35hUUXDSuUBfJiuHR1EMlPK3ajkaWuHQ/1X1oglWCY3LgT24diF3URJFNWcmjlFIOWXpY8RwqMEzXtD2ODmuFw5puCDzB5rzr6KOaN0MrGyRvFnMcLgjwWgHVvNSPL8KrpKVpJJp5RvYiemd2+hOfHkgo6KfNl0hj7Oxh9R+/tOj/LJcFukMvZJoKYZ9obUh8LINxx3G4KOF1RUSNjjbzPFx+q0cXO6BaJodQzYnWDG6pm7hY0tooDxDTxmd1I4W436C/24Tq0YZRVYjO/EJwbt3gtEzo2K5H9Mhkt+QcoiIC4XK03WlpKaOkLIs6mqO5gaPeL3WBcB0uPMt70GE0Nd8IYzW4lxhpQKWE8nO/zHDP8AvbCpqwGg2jrcPooaUW2mtu8j6Ujs3n1y8gs+gLHaQ4NFWU8lLM3ajkFj3g8Q4dzgcwsiiCbavsblpJzgVe4b2IA0017CohzAGfBwAyFzzH0bmkLW9N9EIsRh2HHdzR9qGdvvRP4gg5G1wLi/Ja/oxprLBKMMxYCGoAAjqL/FVI4X2rAB369EFFRcXXKAiIgIiICIiAiL4cYxaGlidPPI2ONvFzjbPkAOZPcEHpieIR08T55nBkcbS5zjyA/VTzQmjkxSs+HKlpZEwFlFC63ZZzlPU9O89wXzU9NNpDKyaZrocKiftRxHJ9W4cHu7mf3nxFTijDQGtADWgAACwAGQAHIIO6IiAiIgLF6RaPU9dEYKmMSM4jkWnva7i0+CyiIJfHhmLYOLUp+EqNvCGQ7M8bR9Fr87i3Q8MmrNYDrRoKk7t0hpphk6KoG7LXcC3aPZv5rdli8b0epqtuzUQRy8gXNBI8HcQgyUcgcA5pBBzBBuCPFc3U9fqmpo3bdHUVdE4m53Mp2T4tPEdLrgaJYvD8ji+8AvZk9OLW5XeHEnxsgoiKfswvHxce20J8YnZfkun/z+OyZPxOCIDgYoNonx2rBBQlj8WxynpRtVE0UQtftuAJHQcT5LTTq9q5fnWM1jx3QAU2XWxN19mE6q8NgO2YTO+4JfO4yEkc7HK/kgx1VrNdVP3GEUslW/g6Z4McMfUk5u8Mul+C9ML1eSTzNrMXn9rlbfYgAtBFe17N+kch3cBe9gqBBC1jQxjWtaMg1oAAHcAMgvRBwG2yGVlyiICIiD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762000"/>
            <a:ext cx="16668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071617"/>
              </p:ext>
            </p:extLst>
          </p:nvPr>
        </p:nvGraphicFramePr>
        <p:xfrm>
          <a:off x="468313" y="1196753"/>
          <a:ext cx="8229600" cy="5108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animals,bugs,computer bugs,computer viruses,computers,metaphors,PCs,sciences,technologies,viruses,個人電腦,動物,病毒,科學,科技,蟲,象徵,電腦,電腦病毒,電腦錯誤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8920"/>
            <a:ext cx="810444" cy="8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ReUo8bRB2Q_CaRkUSQeU1UTTTJJfuz6PgBG4z_JwZo5Nbq4Lk4TA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8920"/>
            <a:ext cx="873548" cy="78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libteach.lins.fju.edu.tw/img/logo_center.jpg">
            <a:hlinkClick r:id="rId12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66" b="28836"/>
          <a:stretch/>
        </p:blipFill>
        <p:spPr bwMode="auto">
          <a:xfrm>
            <a:off x="7308304" y="3021994"/>
            <a:ext cx="1285393" cy="4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853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39552" y="1988840"/>
            <a:ext cx="7772400" cy="4602816"/>
          </a:xfrm>
        </p:spPr>
        <p:txBody>
          <a:bodyPr/>
          <a:lstStyle/>
          <a:p>
            <a:r>
              <a:rPr lang="zh-TW" altLang="en-US" dirty="0">
                <a:solidFill>
                  <a:schemeClr val="accent6">
                    <a:lumMod val="20000"/>
                    <a:lumOff val="80000"/>
                  </a:schemeClr>
                </a:solidFill>
                <a:sym typeface="Wingdings"/>
              </a:rPr>
              <a:t></a:t>
            </a:r>
            <a:r>
              <a:rPr lang="zh-TW" alt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概說</a:t>
            </a:r>
            <a:r>
              <a:rPr lang="en-US" altLang="zh-TW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altLang="zh-TW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zh-TW" altLang="en-US" dirty="0">
                <a:solidFill>
                  <a:schemeClr val="accent6">
                    <a:lumMod val="20000"/>
                    <a:lumOff val="80000"/>
                  </a:schemeClr>
                </a:solidFill>
                <a:sym typeface="Wingdings"/>
              </a:rPr>
              <a:t></a:t>
            </a:r>
            <a:r>
              <a:rPr lang="zh-TW" alt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教學活動</a:t>
            </a:r>
            <a:r>
              <a:rPr lang="en-US" altLang="zh-TW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altLang="zh-TW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zh-TW" altLang="en-US" dirty="0">
                <a:solidFill>
                  <a:schemeClr val="accent6">
                    <a:lumMod val="20000"/>
                    <a:lumOff val="80000"/>
                  </a:schemeClr>
                </a:solidFill>
                <a:sym typeface="Wingdings"/>
              </a:rPr>
              <a:t></a:t>
            </a:r>
            <a:r>
              <a:rPr lang="zh-TW" alt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教學活動舉隅</a:t>
            </a:r>
            <a:r>
              <a:rPr lang="en-US" altLang="zh-TW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altLang="zh-TW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zh-TW" altLang="en-US" dirty="0">
                <a:solidFill>
                  <a:schemeClr val="accent6">
                    <a:lumMod val="20000"/>
                    <a:lumOff val="80000"/>
                  </a:schemeClr>
                </a:solidFill>
                <a:sym typeface="Wingdings"/>
              </a:rPr>
              <a:t></a:t>
            </a:r>
            <a:r>
              <a:rPr lang="zh-TW" alt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常見問題</a:t>
            </a:r>
            <a:r>
              <a:rPr lang="en-US" altLang="zh-TW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Q&amp;A</a:t>
            </a:r>
            <a:br>
              <a:rPr lang="en-US" altLang="zh-TW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zh-TW" altLang="en-US" dirty="0">
                <a:solidFill>
                  <a:schemeClr val="accent6">
                    <a:lumMod val="20000"/>
                    <a:lumOff val="80000"/>
                  </a:schemeClr>
                </a:solidFill>
                <a:sym typeface="Wingdings"/>
              </a:rPr>
              <a:t></a:t>
            </a:r>
            <a:r>
              <a:rPr lang="zh-TW" alt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結語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7544" y="980728"/>
            <a:ext cx="7772400" cy="1509712"/>
          </a:xfrm>
        </p:spPr>
        <p:txBody>
          <a:bodyPr/>
          <a:lstStyle/>
          <a:p>
            <a:r>
              <a:rPr lang="zh-TW" altLang="en-US" sz="6600" b="1" dirty="0" smtClean="0">
                <a:latin typeface="+mj-ea"/>
                <a:ea typeface="+mj-ea"/>
              </a:rPr>
              <a:t>研習大綱</a:t>
            </a:r>
            <a:endParaRPr lang="zh-TW" altLang="en-US" sz="6600" b="1" dirty="0">
              <a:latin typeface="+mj-ea"/>
              <a:ea typeface="+mj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1B7C7-FF56-43BC-9A6B-1E41FAAFBB79}" type="slidenum">
              <a:rPr lang="zh-TW" altLang="en-US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65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/>
              <a:t>誰來教數位閱讀素養？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2429941"/>
          </a:xfrm>
        </p:spPr>
        <p:txBody>
          <a:bodyPr/>
          <a:lstStyle/>
          <a:p>
            <a:r>
              <a:rPr lang="zh-TW" altLang="zh-TW" sz="2800" b="1" dirty="0"/>
              <a:t>指標適用於各學科的數位閱讀活動</a:t>
            </a:r>
            <a:r>
              <a:rPr lang="zh-TW" altLang="zh-TW" sz="2800" dirty="0"/>
              <a:t>，</a:t>
            </a:r>
            <a:r>
              <a:rPr lang="zh-TW" altLang="zh-TW" sz="2800" dirty="0" smtClean="0"/>
              <a:t>包</a:t>
            </a:r>
            <a:r>
              <a:rPr lang="zh-TW" altLang="en-US" sz="2800" dirty="0" smtClean="0"/>
              <a:t>含各</a:t>
            </a:r>
            <a:r>
              <a:rPr lang="zh-TW" altLang="zh-TW" sz="2800" dirty="0" smtClean="0"/>
              <a:t>學習</a:t>
            </a:r>
            <a:r>
              <a:rPr lang="zh-TW" altLang="zh-TW" sz="2800" dirty="0"/>
              <a:t>領域及重大</a:t>
            </a:r>
            <a:r>
              <a:rPr lang="zh-TW" altLang="zh-TW" sz="2800" dirty="0" smtClean="0"/>
              <a:t>議題，</a:t>
            </a:r>
            <a:r>
              <a:rPr lang="zh-TW" altLang="zh-TW" sz="2800" dirty="0"/>
              <a:t>建議以課文延伸閱讀的內容設計活動。</a:t>
            </a:r>
          </a:p>
          <a:p>
            <a:r>
              <a:rPr lang="zh-TW" altLang="en-US" sz="2800" b="1" dirty="0" smtClean="0"/>
              <a:t>各領域教師都可教導</a:t>
            </a:r>
            <a:r>
              <a:rPr lang="zh-TW" altLang="en-US" sz="2800" dirty="0" smtClean="0"/>
              <a:t>，若能</a:t>
            </a:r>
            <a:r>
              <a:rPr lang="zh-TW" altLang="zh-TW" sz="2800" dirty="0" smtClean="0"/>
              <a:t>跨</a:t>
            </a:r>
            <a:r>
              <a:rPr lang="zh-TW" altLang="zh-TW" sz="2800" dirty="0"/>
              <a:t>領域（或學科）共同</a:t>
            </a:r>
            <a:r>
              <a:rPr lang="zh-TW" altLang="zh-TW" sz="2800" dirty="0" smtClean="0"/>
              <a:t>設計</a:t>
            </a:r>
            <a:r>
              <a:rPr lang="zh-TW" altLang="en-US" sz="2800" dirty="0" smtClean="0"/>
              <a:t>更佳。</a:t>
            </a:r>
            <a:endParaRPr lang="zh-TW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827584" y="4532927"/>
            <a:ext cx="734481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2400" b="1" dirty="0" smtClean="0"/>
              <a:t>例</a:t>
            </a:r>
            <a:r>
              <a:rPr lang="zh-TW" altLang="en-US" sz="2400" b="1" dirty="0" smtClean="0"/>
              <a:t>如</a:t>
            </a:r>
            <a:r>
              <a:rPr lang="zh-TW" altLang="en-US" sz="2400" b="1" dirty="0" smtClean="0">
                <a:latin typeface="新細明體"/>
                <a:ea typeface="新細明體"/>
              </a:rPr>
              <a:t>：</a:t>
            </a:r>
            <a:endParaRPr lang="en-US" altLang="zh-TW" sz="2400" b="1" dirty="0" smtClean="0">
              <a:latin typeface="新細明體"/>
              <a:ea typeface="新細明體"/>
            </a:endParaRPr>
          </a:p>
          <a:p>
            <a:r>
              <a:rPr lang="zh-TW" altLang="en-US" sz="2400" dirty="0" smtClean="0"/>
              <a:t>資訊課指導</a:t>
            </a:r>
            <a:r>
              <a:rPr lang="zh-TW" altLang="en-US" sz="2400" dirty="0" smtClean="0">
                <a:latin typeface="新細明體"/>
                <a:ea typeface="新細明體"/>
              </a:rPr>
              <a:t>「</a:t>
            </a:r>
            <a:r>
              <a:rPr lang="zh-TW" altLang="en-US" sz="2400" dirty="0" smtClean="0"/>
              <a:t>網路</a:t>
            </a:r>
            <a:r>
              <a:rPr lang="zh-TW" altLang="en-US" sz="2400" dirty="0"/>
              <a:t>基本功能的</a:t>
            </a:r>
            <a:r>
              <a:rPr lang="zh-TW" altLang="en-US" sz="2400" dirty="0" smtClean="0"/>
              <a:t>操作</a:t>
            </a:r>
            <a:r>
              <a:rPr lang="zh-TW" altLang="en-US" sz="2400" dirty="0" smtClean="0">
                <a:latin typeface="新細明體"/>
              </a:rPr>
              <a:t>」時，使用國語課</a:t>
            </a:r>
            <a:r>
              <a:rPr lang="zh-TW" altLang="en-US" sz="2400" dirty="0" smtClean="0">
                <a:latin typeface="新細明體"/>
                <a:ea typeface="新細明體"/>
              </a:rPr>
              <a:t>「不可思議的金字塔」為素材進行</a:t>
            </a:r>
            <a:r>
              <a:rPr lang="zh-TW" altLang="zh-TW" sz="2400" dirty="0" smtClean="0"/>
              <a:t>教學</a:t>
            </a:r>
            <a:r>
              <a:rPr lang="zh-TW" altLang="en-US" sz="2400" dirty="0" smtClean="0"/>
              <a:t>。</a:t>
            </a:r>
            <a:endParaRPr lang="zh-TW" altLang="zh-TW" sz="24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225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何時</a:t>
            </a:r>
            <a:r>
              <a:rPr lang="zh-TW" altLang="zh-TW" b="1" dirty="0" smtClean="0"/>
              <a:t>教</a:t>
            </a:r>
            <a:r>
              <a:rPr lang="zh-TW" altLang="zh-TW" b="1" dirty="0"/>
              <a:t>數位閱讀素養</a:t>
            </a:r>
            <a:r>
              <a:rPr lang="zh-TW" altLang="zh-TW" b="1" dirty="0" smtClean="0"/>
              <a:t>？</a:t>
            </a:r>
            <a:r>
              <a:rPr lang="en-US" altLang="zh-TW" sz="2400" b="1" dirty="0" smtClean="0"/>
              <a:t>(1.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課前</a:t>
            </a:r>
            <a:r>
              <a:rPr lang="zh-TW" altLang="en-US" sz="2400" b="1" dirty="0" smtClean="0"/>
              <a:t>的例子</a:t>
            </a:r>
            <a:r>
              <a:rPr lang="en-US" altLang="zh-TW" sz="2400" b="1" dirty="0" smtClean="0"/>
              <a:t>)</a:t>
            </a:r>
            <a:endParaRPr lang="zh-TW" altLang="en-US" sz="2400" b="1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506338935"/>
              </p:ext>
            </p:extLst>
          </p:nvPr>
        </p:nvGraphicFramePr>
        <p:xfrm>
          <a:off x="395536" y="2029296"/>
          <a:ext cx="8208912" cy="3127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3923928" y="6474822"/>
            <a:ext cx="4824536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 smtClean="0"/>
              <a:t>以國語</a:t>
            </a:r>
            <a:r>
              <a:rPr lang="zh-TW" altLang="en-US" sz="1600" dirty="0" smtClean="0">
                <a:latin typeface="新細明體"/>
                <a:ea typeface="新細明體"/>
              </a:rPr>
              <a:t>「哥倫布的航海夢」為例。</a:t>
            </a:r>
            <a:r>
              <a:rPr lang="en-US" altLang="zh-TW" sz="1600" dirty="0" smtClean="0">
                <a:latin typeface="新細明體"/>
                <a:ea typeface="新細明體"/>
              </a:rPr>
              <a:t>(</a:t>
            </a:r>
            <a:r>
              <a:rPr lang="zh-TW" altLang="en-US" sz="1600" dirty="0" smtClean="0">
                <a:latin typeface="新細明體"/>
                <a:ea typeface="新細明體"/>
              </a:rPr>
              <a:t>參閱手冊活動五</a:t>
            </a:r>
            <a:r>
              <a:rPr lang="en-US" altLang="zh-TW" sz="1600" dirty="0" smtClean="0">
                <a:latin typeface="新細明體"/>
                <a:ea typeface="新細明體"/>
              </a:rPr>
              <a:t>)</a:t>
            </a:r>
            <a:endParaRPr lang="zh-TW" altLang="en-US" sz="1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611560" y="5229200"/>
            <a:ext cx="2160240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</a:rPr>
              <a:t>要求學生查詢</a:t>
            </a:r>
            <a:r>
              <a:rPr lang="zh-TW" altLang="zh-TW" sz="2400" dirty="0" smtClean="0">
                <a:solidFill>
                  <a:schemeClr val="bg1"/>
                </a:solidFill>
              </a:rPr>
              <a:t>有關</a:t>
            </a:r>
            <a:r>
              <a:rPr lang="zh-TW" altLang="zh-TW" sz="2400" dirty="0">
                <a:solidFill>
                  <a:schemeClr val="bg1"/>
                </a:solidFill>
              </a:rPr>
              <a:t>哥倫布發現美洲大陸的</a:t>
            </a:r>
            <a:r>
              <a:rPr lang="zh-TW" altLang="zh-TW" sz="2400" dirty="0" smtClean="0">
                <a:solidFill>
                  <a:schemeClr val="bg1"/>
                </a:solidFill>
              </a:rPr>
              <a:t>原因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向上箭號 9"/>
          <p:cNvSpPr/>
          <p:nvPr/>
        </p:nvSpPr>
        <p:spPr>
          <a:xfrm>
            <a:off x="1331842" y="4595841"/>
            <a:ext cx="648072" cy="6480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252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活動五設計說明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 smtClean="0"/>
              <a:t>許多老師會要求學生課前查閱與教材相關的資料，例如</a:t>
            </a:r>
            <a:r>
              <a:rPr lang="zh-TW" altLang="en-US" dirty="0">
                <a:latin typeface="新細明體"/>
                <a:ea typeface="新細明體"/>
              </a:rPr>
              <a:t>要上「哥倫布的航海夢」之前，要求</a:t>
            </a:r>
            <a:r>
              <a:rPr lang="zh-TW" altLang="en-US" dirty="0" smtClean="0">
                <a:latin typeface="新細明體"/>
                <a:ea typeface="新細明體"/>
              </a:rPr>
              <a:t>學生查詢</a:t>
            </a:r>
            <a:r>
              <a:rPr lang="zh-TW" altLang="zh-TW" dirty="0" smtClean="0">
                <a:latin typeface="新細明體"/>
                <a:ea typeface="新細明體"/>
              </a:rPr>
              <a:t>有關</a:t>
            </a:r>
            <a:r>
              <a:rPr lang="zh-TW" altLang="en-US" dirty="0" smtClean="0">
                <a:latin typeface="新細明體"/>
                <a:ea typeface="新細明體"/>
              </a:rPr>
              <a:t>「</a:t>
            </a:r>
            <a:r>
              <a:rPr lang="zh-TW" altLang="zh-TW" dirty="0" smtClean="0">
                <a:latin typeface="新細明體"/>
                <a:ea typeface="新細明體"/>
              </a:rPr>
              <a:t>哥倫布</a:t>
            </a:r>
            <a:r>
              <a:rPr lang="zh-TW" altLang="zh-TW" dirty="0">
                <a:latin typeface="新細明體"/>
                <a:ea typeface="新細明體"/>
              </a:rPr>
              <a:t>發現美洲</a:t>
            </a:r>
            <a:r>
              <a:rPr lang="zh-TW" altLang="zh-TW" dirty="0" smtClean="0">
                <a:latin typeface="新細明體"/>
                <a:ea typeface="新細明體"/>
              </a:rPr>
              <a:t>大陸</a:t>
            </a:r>
            <a:r>
              <a:rPr lang="zh-TW" altLang="en-US" dirty="0">
                <a:latin typeface="新細明體"/>
              </a:rPr>
              <a:t>」</a:t>
            </a:r>
            <a:r>
              <a:rPr lang="zh-TW" altLang="zh-TW" dirty="0" smtClean="0">
                <a:latin typeface="新細明體"/>
                <a:ea typeface="新細明體"/>
              </a:rPr>
              <a:t>的原因</a:t>
            </a:r>
            <a:r>
              <a:rPr lang="zh-TW" altLang="en-US" dirty="0" smtClean="0">
                <a:latin typeface="新細明體"/>
                <a:ea typeface="新細明體"/>
              </a:rPr>
              <a:t>！</a:t>
            </a:r>
            <a:endParaRPr lang="en-US" altLang="zh-TW" dirty="0" smtClean="0">
              <a:latin typeface="新細明體"/>
              <a:ea typeface="新細明體"/>
            </a:endParaRPr>
          </a:p>
          <a:p>
            <a:pPr>
              <a:spcBef>
                <a:spcPts val="1200"/>
              </a:spcBef>
            </a:pPr>
            <a:r>
              <a:rPr lang="zh-TW" altLang="en-US" dirty="0">
                <a:latin typeface="新細明體"/>
                <a:ea typeface="新細明體"/>
              </a:rPr>
              <a:t>學生</a:t>
            </a:r>
            <a:r>
              <a:rPr lang="zh-TW" altLang="en-US" dirty="0" smtClean="0">
                <a:latin typeface="新細明體"/>
                <a:ea typeface="新細明體"/>
              </a:rPr>
              <a:t>可以使用不同途徑完成老師的要求，包括到圖書館找資料、請教師長、上網查詢</a:t>
            </a:r>
            <a:r>
              <a:rPr lang="en-US" altLang="zh-TW" dirty="0" smtClean="0">
                <a:latin typeface="新細明體"/>
                <a:ea typeface="新細明體"/>
              </a:rPr>
              <a:t>……</a:t>
            </a:r>
            <a:r>
              <a:rPr lang="zh-TW" altLang="en-US" dirty="0" smtClean="0">
                <a:latin typeface="新細明體"/>
                <a:ea typeface="新細明體"/>
              </a:rPr>
              <a:t>，而後者，是當今世代學生最常使用的方法。</a:t>
            </a:r>
            <a:endParaRPr lang="en-US" altLang="zh-TW" dirty="0" smtClean="0">
              <a:latin typeface="新細明體"/>
              <a:ea typeface="新細明體"/>
            </a:endParaRPr>
          </a:p>
          <a:p>
            <a:pPr>
              <a:spcBef>
                <a:spcPts val="1200"/>
              </a:spcBef>
            </a:pPr>
            <a:r>
              <a:rPr lang="zh-TW" altLang="en-US" dirty="0" smtClean="0">
                <a:latin typeface="新細明體"/>
                <a:ea typeface="新細明體"/>
              </a:rPr>
              <a:t>本活動目的在指導學生</a:t>
            </a:r>
            <a:r>
              <a:rPr lang="en-US" altLang="zh-TW" dirty="0" smtClean="0">
                <a:solidFill>
                  <a:srgbClr val="FF0000"/>
                </a:solidFill>
                <a:latin typeface="新細明體"/>
                <a:ea typeface="新細明體"/>
              </a:rPr>
              <a:t>A1</a:t>
            </a:r>
            <a:r>
              <a:rPr lang="zh-TW" altLang="en-US" dirty="0" smtClean="0">
                <a:solidFill>
                  <a:srgbClr val="FF0000"/>
                </a:solidFill>
                <a:latin typeface="新細明體"/>
                <a:ea typeface="新細明體"/>
              </a:rPr>
              <a:t>、</a:t>
            </a:r>
            <a:r>
              <a:rPr lang="en-US" altLang="zh-TW" dirty="0" smtClean="0">
                <a:solidFill>
                  <a:srgbClr val="FF0000"/>
                </a:solidFill>
                <a:latin typeface="新細明體"/>
                <a:ea typeface="新細明體"/>
              </a:rPr>
              <a:t>A2</a:t>
            </a:r>
            <a:r>
              <a:rPr lang="zh-TW" altLang="en-US" dirty="0" smtClean="0">
                <a:solidFill>
                  <a:srgbClr val="FF0000"/>
                </a:solidFill>
                <a:latin typeface="新細明體"/>
                <a:ea typeface="新細明體"/>
              </a:rPr>
              <a:t>、</a:t>
            </a:r>
            <a:r>
              <a:rPr lang="en-US" altLang="zh-TW" dirty="0" smtClean="0">
                <a:solidFill>
                  <a:srgbClr val="FF0000"/>
                </a:solidFill>
                <a:latin typeface="新細明體"/>
                <a:ea typeface="新細明體"/>
              </a:rPr>
              <a:t>B1</a:t>
            </a:r>
            <a:r>
              <a:rPr lang="zh-TW" altLang="en-US" dirty="0" smtClean="0">
                <a:solidFill>
                  <a:srgbClr val="FF0000"/>
                </a:solidFill>
                <a:latin typeface="新細明體"/>
                <a:ea typeface="新細明體"/>
              </a:rPr>
              <a:t>的能力指標</a:t>
            </a:r>
            <a:r>
              <a:rPr lang="zh-TW" altLang="en-US" dirty="0" smtClean="0">
                <a:latin typeface="新細明體"/>
                <a:ea typeface="新細明體"/>
              </a:rPr>
              <a:t>，建議教師運用幾分鐘的時間指導學生</a:t>
            </a:r>
            <a:r>
              <a:rPr lang="zh-TW" altLang="en-US" dirty="0" smtClean="0">
                <a:solidFill>
                  <a:srgbClr val="FF0000"/>
                </a:solidFill>
                <a:latin typeface="新細明體"/>
                <a:ea typeface="新細明體"/>
              </a:rPr>
              <a:t>搜尋和瀏覽</a:t>
            </a:r>
            <a:r>
              <a:rPr lang="zh-TW" altLang="en-US" dirty="0" smtClean="0">
                <a:latin typeface="新細明體"/>
                <a:ea typeface="新細明體"/>
              </a:rPr>
              <a:t>的方法，幫助學生事半功倍。</a:t>
            </a:r>
            <a:endParaRPr lang="zh-TW" altLang="en-US" dirty="0">
              <a:latin typeface="新細明體"/>
              <a:ea typeface="新細明體"/>
            </a:endParaRPr>
          </a:p>
          <a:p>
            <a:pPr>
              <a:spcBef>
                <a:spcPts val="1200"/>
              </a:spcBef>
            </a:pPr>
            <a:endParaRPr lang="zh-TW" altLang="en-US" dirty="0">
              <a:latin typeface="新細明體"/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023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 smtClean="0"/>
              <a:t>複習</a:t>
            </a:r>
            <a:r>
              <a:rPr lang="en-US" altLang="zh-TW" sz="4400" b="1" dirty="0" smtClean="0"/>
              <a:t>A1</a:t>
            </a:r>
            <a:r>
              <a:rPr lang="zh-TW" altLang="en-US" sz="4400" b="1" dirty="0" smtClean="0"/>
              <a:t>、</a:t>
            </a:r>
            <a:r>
              <a:rPr lang="en-US" altLang="zh-TW" sz="4400" b="1" dirty="0" smtClean="0"/>
              <a:t>A2</a:t>
            </a:r>
            <a:r>
              <a:rPr lang="zh-TW" altLang="en-US" sz="4400" b="1" dirty="0" smtClean="0"/>
              <a:t>、</a:t>
            </a:r>
            <a:r>
              <a:rPr lang="en-US" altLang="zh-TW" sz="4400" b="1" dirty="0" smtClean="0"/>
              <a:t>B1</a:t>
            </a:r>
            <a:r>
              <a:rPr lang="zh-TW" altLang="en-US" sz="4400" b="1" dirty="0" smtClean="0"/>
              <a:t>能力指標</a:t>
            </a:r>
            <a:endParaRPr lang="zh-TW" altLang="en-US" sz="44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2585" indent="-362585">
              <a:spcAft>
                <a:spcPts val="0"/>
              </a:spcAft>
            </a:pPr>
            <a:r>
              <a:rPr lang="en-US" altLang="zh-TW" dirty="0" smtClean="0">
                <a:solidFill>
                  <a:srgbClr val="FF0000"/>
                </a:solidFill>
              </a:rPr>
              <a:t>A-1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zh-TW" altLang="zh-TW" dirty="0" smtClean="0"/>
              <a:t>找出</a:t>
            </a:r>
            <a:r>
              <a:rPr lang="zh-TW" altLang="zh-TW" dirty="0"/>
              <a:t>與閱讀目的有關且明顯的訊息</a:t>
            </a:r>
            <a:endParaRPr lang="en-US" altLang="zh-TW" dirty="0"/>
          </a:p>
          <a:p>
            <a:pPr marL="304800" indent="-304800">
              <a:spcAft>
                <a:spcPts val="0"/>
              </a:spcAft>
            </a:pPr>
            <a:r>
              <a:rPr lang="en-US" altLang="zh-TW" dirty="0" smtClean="0">
                <a:solidFill>
                  <a:srgbClr val="FF0000"/>
                </a:solidFill>
              </a:rPr>
              <a:t>A-2</a:t>
            </a:r>
            <a:r>
              <a:rPr lang="zh-TW" altLang="en-US" dirty="0" smtClean="0"/>
              <a:t> </a:t>
            </a:r>
            <a:r>
              <a:rPr lang="zh-TW" altLang="zh-TW" dirty="0" smtClean="0"/>
              <a:t>使用</a:t>
            </a:r>
            <a:r>
              <a:rPr lang="zh-TW" altLang="zh-TW" dirty="0"/>
              <a:t>關鍵詞搜尋相關的訊息</a:t>
            </a:r>
            <a:endParaRPr lang="en-US" altLang="zh-TW" dirty="0"/>
          </a:p>
          <a:p>
            <a:pPr>
              <a:spcAft>
                <a:spcPts val="0"/>
              </a:spcAft>
            </a:pP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B-1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zh-TW" altLang="zh-TW" dirty="0" smtClean="0"/>
              <a:t>確認</a:t>
            </a:r>
            <a:r>
              <a:rPr lang="zh-TW" altLang="zh-TW" dirty="0"/>
              <a:t>網頁有要找的訊息</a:t>
            </a:r>
          </a:p>
          <a:p>
            <a:pPr marL="0" indent="0">
              <a:spcAft>
                <a:spcPts val="0"/>
              </a:spcAft>
              <a:buNone/>
            </a:pPr>
            <a:r>
              <a:rPr lang="zh-TW" altLang="en-US" dirty="0"/>
              <a:t>    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橢圓 3">
            <a:hlinkClick r:id="rId2" action="ppaction://hlinkfile"/>
          </p:cNvPr>
          <p:cNvSpPr/>
          <p:nvPr/>
        </p:nvSpPr>
        <p:spPr>
          <a:xfrm>
            <a:off x="3024740" y="3861048"/>
            <a:ext cx="2555372" cy="158417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請老師試作活動五題目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871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何時</a:t>
            </a:r>
            <a:r>
              <a:rPr lang="zh-TW" altLang="zh-TW" b="1" dirty="0" smtClean="0"/>
              <a:t>教</a:t>
            </a:r>
            <a:r>
              <a:rPr lang="zh-TW" altLang="zh-TW" b="1" dirty="0"/>
              <a:t>數位閱讀素養</a:t>
            </a:r>
            <a:r>
              <a:rPr lang="zh-TW" altLang="zh-TW" b="1" dirty="0" smtClean="0"/>
              <a:t>？</a:t>
            </a:r>
            <a:r>
              <a:rPr lang="en-US" altLang="zh-TW" sz="2400" b="1" dirty="0" smtClean="0"/>
              <a:t>(2.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課後</a:t>
            </a:r>
            <a:r>
              <a:rPr lang="zh-TW" altLang="en-US" sz="2400" b="1" dirty="0" smtClean="0"/>
              <a:t>的例子</a:t>
            </a:r>
            <a:r>
              <a:rPr lang="en-US" altLang="zh-TW" sz="2400" b="1" dirty="0" smtClean="0"/>
              <a:t>)</a:t>
            </a:r>
            <a:endParaRPr lang="zh-TW" altLang="en-US" sz="2400" b="1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4145674046"/>
              </p:ext>
            </p:extLst>
          </p:nvPr>
        </p:nvGraphicFramePr>
        <p:xfrm>
          <a:off x="395536" y="2029296"/>
          <a:ext cx="8208912" cy="3127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4737990" y="6402814"/>
            <a:ext cx="4032448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 smtClean="0"/>
              <a:t>以國語</a:t>
            </a:r>
            <a:r>
              <a:rPr lang="zh-TW" altLang="en-US" sz="1600" dirty="0" smtClean="0">
                <a:latin typeface="新細明體"/>
                <a:ea typeface="新細明體"/>
              </a:rPr>
              <a:t>「哥倫布的航海夢」為例。</a:t>
            </a:r>
            <a:endParaRPr lang="zh-TW" altLang="en-US" sz="1600" dirty="0">
              <a:solidFill>
                <a:srgbClr val="62139E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588224" y="5385990"/>
            <a:ext cx="2160240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請學生閱讀另一篇</a:t>
            </a:r>
            <a:r>
              <a:rPr lang="zh-TW" altLang="zh-TW" dirty="0" smtClean="0">
                <a:solidFill>
                  <a:schemeClr val="bg1"/>
                </a:solidFill>
              </a:rPr>
              <a:t>從</a:t>
            </a:r>
            <a:r>
              <a:rPr lang="zh-TW" altLang="zh-TW" dirty="0">
                <a:solidFill>
                  <a:schemeClr val="bg1"/>
                </a:solidFill>
              </a:rPr>
              <a:t>網路上</a:t>
            </a:r>
            <a:r>
              <a:rPr lang="zh-TW" altLang="zh-TW" dirty="0" smtClean="0">
                <a:solidFill>
                  <a:schemeClr val="bg1"/>
                </a:solidFill>
              </a:rPr>
              <a:t>搜尋</a:t>
            </a:r>
            <a:r>
              <a:rPr lang="zh-TW" altLang="en-US" dirty="0" smtClean="0">
                <a:solidFill>
                  <a:schemeClr val="bg1"/>
                </a:solidFill>
              </a:rPr>
              <a:t>到的不同觀點的文章。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1" name="向上箭號 10"/>
          <p:cNvSpPr/>
          <p:nvPr/>
        </p:nvSpPr>
        <p:spPr>
          <a:xfrm>
            <a:off x="7344308" y="4725144"/>
            <a:ext cx="648072" cy="648072"/>
          </a:xfrm>
          <a:prstGeom prst="up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436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本活動設計說明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 smtClean="0">
                <a:latin typeface="新細明體"/>
                <a:ea typeface="新細明體"/>
              </a:rPr>
              <a:t>教師常常會在單元教學結束後，安排延伸閱讀。例如教完「回到鹿港」這一課，請學生閱讀鹿港的文史故事；同樣的，教完「哥倫布的航海夢」，請學生搜尋後人對哥倫布的評價。</a:t>
            </a:r>
            <a:endParaRPr lang="en-US" altLang="zh-TW" dirty="0" smtClean="0">
              <a:latin typeface="新細明體"/>
              <a:ea typeface="新細明體"/>
            </a:endParaRPr>
          </a:p>
          <a:p>
            <a:pPr>
              <a:spcBef>
                <a:spcPts val="1200"/>
              </a:spcBef>
            </a:pPr>
            <a:r>
              <a:rPr lang="zh-TW" altLang="en-US" dirty="0">
                <a:latin typeface="新細明體"/>
                <a:ea typeface="新細明體"/>
              </a:rPr>
              <a:t>本</a:t>
            </a:r>
            <a:r>
              <a:rPr lang="zh-TW" altLang="en-US" dirty="0" smtClean="0">
                <a:latin typeface="新細明體"/>
                <a:ea typeface="新細明體"/>
              </a:rPr>
              <a:t>活動提供一篇觀點與課文迥異的網路文章，幫助學生瞭解世人對哥倫布的不同觀點。</a:t>
            </a:r>
            <a:endParaRPr lang="en-US" altLang="zh-TW" dirty="0" smtClean="0">
              <a:latin typeface="新細明體"/>
              <a:ea typeface="新細明體"/>
            </a:endParaRPr>
          </a:p>
          <a:p>
            <a:pPr>
              <a:spcBef>
                <a:spcPts val="1200"/>
              </a:spcBef>
            </a:pPr>
            <a:r>
              <a:rPr lang="zh-TW" altLang="en-US" dirty="0" smtClean="0">
                <a:latin typeface="新細明體"/>
                <a:ea typeface="新細明體"/>
              </a:rPr>
              <a:t>此教學設計也可在教完</a:t>
            </a:r>
            <a:r>
              <a:rPr lang="zh-TW" altLang="en-US" dirty="0" smtClean="0">
                <a:latin typeface="新細明體"/>
              </a:rPr>
              <a:t>「秦始皇的地下護衛軍」以後，閱讀關於評論</a:t>
            </a:r>
            <a:r>
              <a:rPr lang="zh-TW" altLang="en-US" dirty="0" smtClean="0">
                <a:latin typeface="新細明體"/>
                <a:ea typeface="新細明體"/>
              </a:rPr>
              <a:t>秦始皇的文章。</a:t>
            </a:r>
            <a:endParaRPr lang="zh-TW" altLang="en-US" dirty="0">
              <a:latin typeface="新細明體"/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233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 smtClean="0"/>
              <a:t>網路文章用字遣詞可能比課文難，學生閱讀過程中，不見得需要逐字唸讀，釐清每個字詞的意思；而需要掌握全篇重點，找出文章的觀點或立場。</a:t>
            </a:r>
            <a:endParaRPr lang="en-US" altLang="zh-TW" sz="2800" dirty="0" smtClean="0"/>
          </a:p>
          <a:p>
            <a:r>
              <a:rPr lang="zh-TW" altLang="en-US" sz="2800" dirty="0" smtClean="0"/>
              <a:t>對應</a:t>
            </a:r>
            <a:r>
              <a:rPr lang="zh-TW" altLang="en-US" sz="2800" dirty="0"/>
              <a:t>的</a:t>
            </a:r>
            <a:r>
              <a:rPr lang="zh-TW" altLang="en-US" sz="2800" dirty="0">
                <a:solidFill>
                  <a:srgbClr val="FF0000"/>
                </a:solidFill>
              </a:rPr>
              <a:t>能力指標</a:t>
            </a:r>
            <a:r>
              <a:rPr lang="zh-TW" altLang="en-US" sz="2800" dirty="0" smtClean="0"/>
              <a:t>是</a:t>
            </a:r>
            <a:r>
              <a:rPr lang="zh-TW" altLang="en-US" sz="2800" dirty="0" smtClean="0">
                <a:latin typeface="新細明體"/>
                <a:ea typeface="新細明體"/>
              </a:rPr>
              <a:t>：</a:t>
            </a:r>
            <a:r>
              <a:rPr lang="en-US" altLang="zh-TW" sz="2800" dirty="0" smtClean="0">
                <a:solidFill>
                  <a:srgbClr val="FF0000"/>
                </a:solidFill>
              </a:rPr>
              <a:t>B-6 </a:t>
            </a:r>
            <a:r>
              <a:rPr lang="zh-TW" altLang="zh-TW" sz="2800" dirty="0" smtClean="0">
                <a:solidFill>
                  <a:srgbClr val="FF0000"/>
                </a:solidFill>
              </a:rPr>
              <a:t>找出</a:t>
            </a:r>
            <a:r>
              <a:rPr lang="zh-TW" altLang="zh-TW" sz="2800" dirty="0">
                <a:solidFill>
                  <a:srgbClr val="FF0000"/>
                </a:solidFill>
              </a:rPr>
              <a:t>網站的觀點或</a:t>
            </a:r>
            <a:r>
              <a:rPr lang="zh-TW" altLang="en-US" sz="2800" dirty="0">
                <a:solidFill>
                  <a:srgbClr val="FF0000"/>
                </a:solidFill>
              </a:rPr>
              <a:t>立場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zh-TW" altLang="en-US" sz="2800" dirty="0">
                <a:solidFill>
                  <a:srgbClr val="FF0000"/>
                </a:solidFill>
              </a:rPr>
              <a:t>包括看法、</a:t>
            </a:r>
            <a:r>
              <a:rPr lang="zh-TW" altLang="zh-TW" sz="2800" dirty="0">
                <a:solidFill>
                  <a:srgbClr val="FF0000"/>
                </a:solidFill>
              </a:rPr>
              <a:t>偏見</a:t>
            </a:r>
            <a:r>
              <a:rPr lang="en-US" altLang="zh-TW" sz="2800" dirty="0">
                <a:solidFill>
                  <a:srgbClr val="FF0000"/>
                </a:solidFill>
              </a:rPr>
              <a:t>)</a:t>
            </a:r>
            <a:endParaRPr lang="zh-TW" altLang="zh-TW" sz="2800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2987824" y="4437112"/>
            <a:ext cx="2815832" cy="1800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請老師閱讀下面的文章後回答問題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917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>請閱讀不同觀點的文章</a:t>
            </a:r>
            <a:endParaRPr lang="zh-TW" altLang="en-US" sz="4000" dirty="0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29242" r="37898" b="6106"/>
          <a:stretch/>
        </p:blipFill>
        <p:spPr bwMode="auto">
          <a:xfrm>
            <a:off x="5076056" y="2420888"/>
            <a:ext cx="386278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95536" y="2264388"/>
            <a:ext cx="46805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/>
              <a:t>    </a:t>
            </a:r>
            <a:r>
              <a:rPr lang="zh-TW" altLang="zh-TW" sz="2800" dirty="0" smtClean="0"/>
              <a:t>哥倫布</a:t>
            </a:r>
            <a:r>
              <a:rPr lang="zh-TW" altLang="zh-TW" sz="2800" dirty="0"/>
              <a:t>是個鍥而不捨努力追求夢想的航海家。然而，從網路上的其他資料中可以看到不同的觀點，對哥倫布有不一樣的評論</a:t>
            </a:r>
            <a:r>
              <a:rPr lang="zh-TW" altLang="zh-TW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/>
              <a:t> </a:t>
            </a:r>
            <a:r>
              <a:rPr lang="zh-TW" altLang="en-US" sz="2800" dirty="0" smtClean="0"/>
              <a:t>   </a:t>
            </a:r>
            <a:r>
              <a:rPr lang="zh-TW" altLang="zh-TW" sz="2800" dirty="0" smtClean="0"/>
              <a:t>以下</a:t>
            </a:r>
            <a:r>
              <a:rPr lang="zh-TW" altLang="zh-TW" sz="2800" dirty="0"/>
              <a:t>是一篇從網站上搜尋到的相關報導，讀一讀，然後回答問題。</a:t>
            </a:r>
            <a:endParaRPr lang="zh-TW" altLang="en-US" sz="2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661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zh-TW" b="1" dirty="0"/>
              <a:t>讀完「哥倫布日？原住民日！」之後，你認為美洲原住民對於哥倫布殖民美洲大陸有什麼樣的想法？</a:t>
            </a:r>
          </a:p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我認為美洲原住民覺得哥倫布是個：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__________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的人，因為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________________________________________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/>
              <a:t> </a:t>
            </a:r>
            <a:endParaRPr lang="zh-TW" altLang="zh-TW" dirty="0"/>
          </a:p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你認為這篇評論的作者比較支持「哥倫布日」還是「原住民日」？為什麼？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886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何時</a:t>
            </a:r>
            <a:r>
              <a:rPr lang="zh-TW" altLang="zh-TW" b="1" dirty="0" smtClean="0"/>
              <a:t>教</a:t>
            </a:r>
            <a:r>
              <a:rPr lang="zh-TW" altLang="zh-TW" b="1" dirty="0"/>
              <a:t>數位閱讀素養</a:t>
            </a:r>
            <a:r>
              <a:rPr lang="zh-TW" altLang="zh-TW" b="1" dirty="0" smtClean="0"/>
              <a:t>？</a:t>
            </a:r>
            <a:r>
              <a:rPr lang="en-US" altLang="zh-TW" sz="2400" b="1" dirty="0" smtClean="0"/>
              <a:t>(3.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課中</a:t>
            </a:r>
            <a:r>
              <a:rPr lang="zh-TW" altLang="en-US" sz="2400" b="1" dirty="0" smtClean="0"/>
              <a:t>的例子</a:t>
            </a:r>
            <a:r>
              <a:rPr lang="en-US" altLang="zh-TW" sz="2400" b="1" dirty="0" smtClean="0"/>
              <a:t>)</a:t>
            </a:r>
            <a:endParaRPr lang="zh-TW" altLang="en-US" sz="2400" b="1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072604745"/>
              </p:ext>
            </p:extLst>
          </p:nvPr>
        </p:nvGraphicFramePr>
        <p:xfrm>
          <a:off x="395536" y="2029296"/>
          <a:ext cx="8208912" cy="3127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3419872" y="6474822"/>
            <a:ext cx="5688632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 smtClean="0"/>
              <a:t>以社會</a:t>
            </a:r>
            <a:r>
              <a:rPr lang="zh-TW" altLang="en-US" sz="1600" dirty="0" smtClean="0">
                <a:latin typeface="新細明體"/>
                <a:ea typeface="新細明體"/>
              </a:rPr>
              <a:t>「多采多姿的原住民文化」為例。</a:t>
            </a:r>
            <a:r>
              <a:rPr lang="en-US" altLang="zh-TW" sz="1600" dirty="0" smtClean="0">
                <a:latin typeface="新細明體"/>
                <a:ea typeface="新細明體"/>
              </a:rPr>
              <a:t>(</a:t>
            </a:r>
            <a:r>
              <a:rPr lang="zh-TW" altLang="en-US" sz="1600" dirty="0" smtClean="0">
                <a:latin typeface="新細明體"/>
                <a:ea typeface="新細明體"/>
              </a:rPr>
              <a:t>參閱手冊活動八</a:t>
            </a:r>
            <a:r>
              <a:rPr lang="en-US" altLang="zh-TW" sz="1600" dirty="0" smtClean="0">
                <a:latin typeface="新細明體"/>
                <a:ea typeface="新細明體"/>
              </a:rPr>
              <a:t>)</a:t>
            </a:r>
            <a:endParaRPr lang="zh-TW" altLang="en-US" sz="1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3275856" y="5187933"/>
            <a:ext cx="298833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提供指定網站，要求學生查詢原住民特殊祭典，並回顧搜尋步驟。</a:t>
            </a:r>
            <a:endParaRPr lang="zh-TW" altLang="en-US" b="1" dirty="0"/>
          </a:p>
        </p:txBody>
      </p:sp>
      <p:sp>
        <p:nvSpPr>
          <p:cNvPr id="10" name="向上箭號 9"/>
          <p:cNvSpPr/>
          <p:nvPr/>
        </p:nvSpPr>
        <p:spPr>
          <a:xfrm>
            <a:off x="4391980" y="4725144"/>
            <a:ext cx="648072" cy="462789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022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概說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800" b="1" dirty="0" smtClean="0"/>
              <a:t>什麼是數位閱讀</a:t>
            </a:r>
            <a:r>
              <a:rPr lang="zh-TW" altLang="en-US" sz="2800" b="1" dirty="0" smtClean="0">
                <a:latin typeface="新細明體"/>
                <a:ea typeface="新細明體"/>
              </a:rPr>
              <a:t>？</a:t>
            </a:r>
            <a:endParaRPr lang="en-US" altLang="zh-TW" sz="2800" b="1" dirty="0" smtClean="0">
              <a:latin typeface="新細明體"/>
              <a:ea typeface="新細明體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800" b="1" dirty="0" smtClean="0">
                <a:latin typeface="新細明體"/>
                <a:ea typeface="新細明體"/>
              </a:rPr>
              <a:t>數位閱讀和</a:t>
            </a:r>
            <a:r>
              <a:rPr lang="zh-TW" altLang="en-US" sz="2800" b="1" dirty="0">
                <a:latin typeface="新細明體"/>
                <a:ea typeface="新細明體"/>
              </a:rPr>
              <a:t>紙本</a:t>
            </a:r>
            <a:r>
              <a:rPr lang="zh-TW" altLang="en-US" sz="2800" b="1" dirty="0" smtClean="0">
                <a:latin typeface="新細明體"/>
                <a:ea typeface="新細明體"/>
              </a:rPr>
              <a:t>閱讀的不同</a:t>
            </a:r>
            <a:endParaRPr lang="en-US" altLang="zh-TW" sz="2800" b="1" dirty="0" smtClean="0">
              <a:latin typeface="新細明體"/>
              <a:ea typeface="新細明體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800" b="1" dirty="0">
                <a:latin typeface="新細明體"/>
                <a:ea typeface="新細明體"/>
              </a:rPr>
              <a:t>數位</a:t>
            </a:r>
            <a:r>
              <a:rPr lang="zh-TW" altLang="en-US" sz="2800" b="1" dirty="0" smtClean="0">
                <a:latin typeface="新細明體"/>
                <a:ea typeface="新細明體"/>
              </a:rPr>
              <a:t>閱讀常見的問題</a:t>
            </a:r>
            <a:endParaRPr lang="en-US" altLang="zh-TW" sz="2800" b="1" dirty="0" smtClean="0">
              <a:latin typeface="新細明體"/>
              <a:ea typeface="新細明體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800" b="1" dirty="0"/>
              <a:t>數位閱讀的</a:t>
            </a:r>
            <a:r>
              <a:rPr lang="zh-TW" altLang="en-US" sz="2800" b="1" dirty="0" smtClean="0"/>
              <a:t>歷程</a:t>
            </a:r>
            <a:endParaRPr lang="en-US" altLang="zh-TW" sz="28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800" b="1" dirty="0" smtClean="0"/>
              <a:t>數位</a:t>
            </a:r>
            <a:r>
              <a:rPr lang="zh-TW" altLang="en-US" sz="2800" b="1" dirty="0"/>
              <a:t>閱讀需要怎樣的能力</a:t>
            </a:r>
            <a:r>
              <a:rPr lang="en-US" altLang="zh-TW" sz="2800" b="1" dirty="0" smtClean="0"/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TW" sz="2800" b="1" dirty="0" smtClean="0"/>
              <a:t> </a:t>
            </a:r>
            <a:r>
              <a:rPr lang="zh-TW" altLang="zh-TW" sz="2800" b="1" dirty="0" smtClean="0"/>
              <a:t>數位</a:t>
            </a:r>
            <a:r>
              <a:rPr lang="zh-TW" altLang="zh-TW" sz="2800" b="1" dirty="0"/>
              <a:t>閱讀素養核心</a:t>
            </a:r>
            <a:r>
              <a:rPr lang="zh-TW" altLang="zh-TW" sz="2800" b="1" dirty="0" smtClean="0"/>
              <a:t>能力</a:t>
            </a:r>
            <a:r>
              <a:rPr lang="zh-TW" altLang="en-US" sz="2800" b="1" dirty="0" smtClean="0"/>
              <a:t>與能力指標</a:t>
            </a:r>
            <a:endParaRPr lang="en-US" altLang="zh-TW" sz="2800" b="1" dirty="0" smtClean="0">
              <a:latin typeface="新細明體"/>
              <a:ea typeface="新細明體"/>
            </a:endParaRPr>
          </a:p>
          <a:p>
            <a:endParaRPr lang="en-US" altLang="zh-TW" sz="2800" dirty="0" smtClean="0">
              <a:latin typeface="新細明體"/>
              <a:ea typeface="新細明體"/>
            </a:endParaRPr>
          </a:p>
          <a:p>
            <a:endParaRPr lang="zh-TW" altLang="en-US" sz="28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1B7C7-FF56-43BC-9A6B-1E41FAAFBB79}" type="slidenum">
              <a:rPr lang="zh-TW" altLang="en-US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315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本活動設計說明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 smtClean="0">
                <a:latin typeface="新細明體"/>
                <a:ea typeface="新細明體"/>
              </a:rPr>
              <a:t>本活動結合社會領域。想要指導學生認識原住民文化，教師可以就教科書的內容教學，若能讓學生動手查資料，學習效果更好。</a:t>
            </a:r>
            <a:endParaRPr lang="en-US" altLang="zh-TW" dirty="0" smtClean="0">
              <a:latin typeface="新細明體"/>
              <a:ea typeface="新細明體"/>
            </a:endParaRPr>
          </a:p>
          <a:p>
            <a:pPr>
              <a:spcBef>
                <a:spcPts val="1200"/>
              </a:spcBef>
            </a:pPr>
            <a:r>
              <a:rPr lang="zh-TW" altLang="en-US" dirty="0" smtClean="0">
                <a:latin typeface="新細明體"/>
                <a:ea typeface="新細明體"/>
              </a:rPr>
              <a:t>關於原住民文化，已有不少建置完整且適合學生閱讀的網站，本活動提供 </a:t>
            </a:r>
            <a:r>
              <a:rPr lang="en-US" altLang="zh-TW" dirty="0" smtClean="0">
                <a:latin typeface="新細明體"/>
                <a:ea typeface="新細明體"/>
              </a:rPr>
              <a:t>3</a:t>
            </a:r>
            <a:r>
              <a:rPr lang="zh-TW" altLang="en-US" dirty="0" smtClean="0">
                <a:latin typeface="新細明體"/>
                <a:ea typeface="新細明體"/>
              </a:rPr>
              <a:t> 個指定網站，要求完成兩個任務： </a:t>
            </a:r>
            <a:r>
              <a:rPr lang="en-US" altLang="zh-TW" dirty="0" smtClean="0">
                <a:latin typeface="新細明體"/>
                <a:ea typeface="新細明體"/>
              </a:rPr>
              <a:t>(</a:t>
            </a:r>
            <a:r>
              <a:rPr lang="en-US" altLang="zh-TW" dirty="0" smtClean="0">
                <a:latin typeface="新細明體"/>
                <a:ea typeface="新細明體"/>
                <a:sym typeface="Wingdings" panose="05000000000000000000" pitchFamily="2" charset="2"/>
              </a:rPr>
              <a:t>1)</a:t>
            </a:r>
            <a:r>
              <a:rPr lang="zh-TW" altLang="en-US" dirty="0" smtClean="0">
                <a:latin typeface="新細明體"/>
                <a:ea typeface="新細明體"/>
                <a:sym typeface="Wingdings" panose="05000000000000000000" pitchFamily="2" charset="2"/>
              </a:rPr>
              <a:t>選一個族</a:t>
            </a:r>
            <a:r>
              <a:rPr lang="en-US" altLang="zh-TW" dirty="0" smtClean="0">
                <a:latin typeface="新細明體"/>
                <a:ea typeface="新細明體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latin typeface="新細明體"/>
                <a:ea typeface="新細明體"/>
                <a:sym typeface="Wingdings" panose="05000000000000000000" pitchFamily="2" charset="2"/>
              </a:rPr>
              <a:t>查神話傳說並寫大意；</a:t>
            </a:r>
            <a:r>
              <a:rPr lang="en-US" altLang="zh-TW" dirty="0" smtClean="0">
                <a:latin typeface="新細明體"/>
                <a:ea typeface="新細明體"/>
                <a:sym typeface="Wingdings" panose="05000000000000000000" pitchFamily="2" charset="2"/>
              </a:rPr>
              <a:t>(2)</a:t>
            </a:r>
            <a:r>
              <a:rPr lang="zh-TW" altLang="en-US" dirty="0" smtClean="0">
                <a:latin typeface="新細明體"/>
                <a:ea typeface="新細明體"/>
                <a:sym typeface="Wingdings" panose="05000000000000000000" pitchFamily="2" charset="2"/>
              </a:rPr>
              <a:t>選一個族</a:t>
            </a:r>
            <a:r>
              <a:rPr lang="en-US" altLang="zh-TW" dirty="0" smtClean="0">
                <a:latin typeface="新細明體"/>
                <a:ea typeface="新細明體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latin typeface="新細明體"/>
                <a:ea typeface="新細明體"/>
                <a:sym typeface="Wingdings" panose="05000000000000000000" pitchFamily="2" charset="2"/>
              </a:rPr>
              <a:t>查特殊祭典並介紹重點。</a:t>
            </a:r>
            <a:endParaRPr lang="en-US" altLang="zh-TW" dirty="0" smtClean="0">
              <a:latin typeface="新細明體"/>
              <a:ea typeface="新細明體"/>
              <a:sym typeface="Wingdings" panose="05000000000000000000" pitchFamily="2" charset="2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379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新細明體"/>
                <a:sym typeface="Wingdings" panose="05000000000000000000" pitchFamily="2" charset="2"/>
              </a:rPr>
              <a:t>搜尋過程中，可能很順利，也可能無法一次到位。例如想查閱「阿美族的神話傳說」，第一個網站就找不到；想查閱「泰雅族的特殊祭典」，第二個網站也找不到，</a:t>
            </a:r>
            <a:r>
              <a:rPr lang="zh-TW" altLang="en-US" dirty="0" smtClean="0">
                <a:latin typeface="新細明體"/>
                <a:sym typeface="Wingdings" panose="05000000000000000000" pitchFamily="2" charset="2"/>
              </a:rPr>
              <a:t>且第三個網站沒有</a:t>
            </a:r>
            <a:r>
              <a:rPr lang="zh-TW" altLang="en-US" dirty="0" smtClean="0">
                <a:latin typeface="新細明體"/>
                <a:ea typeface="新細明體"/>
                <a:sym typeface="Wingdings" panose="05000000000000000000" pitchFamily="2" charset="2"/>
              </a:rPr>
              <a:t>「祭典」</a:t>
            </a:r>
            <a:r>
              <a:rPr lang="zh-TW" altLang="en-US" dirty="0">
                <a:latin typeface="新細明體"/>
                <a:sym typeface="Wingdings" panose="05000000000000000000" pitchFamily="2" charset="2"/>
              </a:rPr>
              <a:t>的</a:t>
            </a:r>
            <a:r>
              <a:rPr lang="zh-TW" altLang="en-US" dirty="0" smtClean="0">
                <a:latin typeface="新細明體"/>
                <a:sym typeface="Wingdings" panose="05000000000000000000" pitchFamily="2" charset="2"/>
              </a:rPr>
              <a:t>選單，必須在</a:t>
            </a:r>
            <a:r>
              <a:rPr lang="zh-TW" altLang="en-US" dirty="0" smtClean="0">
                <a:latin typeface="新細明體"/>
                <a:ea typeface="新細明體"/>
                <a:sym typeface="Wingdings" panose="05000000000000000000" pitchFamily="2" charset="2"/>
              </a:rPr>
              <a:t>「文化篇」的選單中查詢。</a:t>
            </a:r>
            <a:endParaRPr lang="en-US" altLang="zh-TW" dirty="0" smtClean="0">
              <a:latin typeface="新細明體"/>
              <a:ea typeface="新細明體"/>
              <a:sym typeface="Wingdings" panose="05000000000000000000" pitchFamily="2" charset="2"/>
            </a:endParaRPr>
          </a:p>
          <a:p>
            <a:r>
              <a:rPr lang="zh-TW" altLang="en-US" dirty="0" smtClean="0">
                <a:latin typeface="新細明體"/>
                <a:ea typeface="新細明體"/>
                <a:sym typeface="Wingdings" panose="05000000000000000000" pitchFamily="2" charset="2"/>
              </a:rPr>
              <a:t>在</a:t>
            </a:r>
            <a:r>
              <a:rPr lang="zh-TW" altLang="en-US" dirty="0">
                <a:latin typeface="新細明體"/>
                <a:ea typeface="新細明體"/>
                <a:sym typeface="Wingdings" panose="05000000000000000000" pitchFamily="2" charset="2"/>
              </a:rPr>
              <a:t>找答案的過程中</a:t>
            </a:r>
            <a:r>
              <a:rPr lang="zh-TW" altLang="en-US" dirty="0" smtClean="0">
                <a:latin typeface="新細明體"/>
                <a:ea typeface="新細明體"/>
                <a:sym typeface="Wingdings" panose="05000000000000000000" pitchFamily="2" charset="2"/>
              </a:rPr>
              <a:t>，學生必須清楚知道自己的搜尋目的，才不會分心，在眾多訊息中找到自己要的。</a:t>
            </a:r>
            <a:endParaRPr lang="en-US" altLang="zh-TW" dirty="0" smtClean="0">
              <a:latin typeface="新細明體"/>
              <a:ea typeface="新細明體"/>
              <a:sym typeface="Wingdings" panose="05000000000000000000" pitchFamily="2" charset="2"/>
            </a:endParaRPr>
          </a:p>
          <a:p>
            <a:r>
              <a:rPr lang="zh-TW" altLang="en-US" dirty="0">
                <a:latin typeface="新細明體"/>
                <a:ea typeface="新細明體"/>
                <a:sym typeface="Wingdings" panose="05000000000000000000" pitchFamily="2" charset="2"/>
              </a:rPr>
              <a:t>本</a:t>
            </a:r>
            <a:r>
              <a:rPr lang="zh-TW" altLang="en-US" dirty="0" smtClean="0">
                <a:latin typeface="新細明體"/>
                <a:ea typeface="新細明體"/>
                <a:sym typeface="Wingdings" panose="05000000000000000000" pitchFamily="2" charset="2"/>
              </a:rPr>
              <a:t>活動最後要求學生能回顧自己的搜尋歷程，知道自己找到特定訊息的步驟。</a:t>
            </a:r>
            <a:r>
              <a:rPr lang="en-US" altLang="zh-TW" dirty="0" smtClean="0">
                <a:solidFill>
                  <a:srgbClr val="0070C0"/>
                </a:solidFill>
                <a:latin typeface="新細明體"/>
                <a:ea typeface="新細明體"/>
                <a:sym typeface="Wingdings" panose="05000000000000000000" pitchFamily="2" charset="2"/>
              </a:rPr>
              <a:t>(</a:t>
            </a:r>
            <a:r>
              <a:rPr lang="zh-TW" altLang="en-US" dirty="0" smtClean="0">
                <a:solidFill>
                  <a:srgbClr val="0070C0"/>
                </a:solidFill>
                <a:latin typeface="新細明體"/>
                <a:ea typeface="新細明體"/>
                <a:sym typeface="Wingdings" panose="05000000000000000000" pitchFamily="2" charset="2"/>
              </a:rPr>
              <a:t>這些步驟的回顧不一定要用「寫」的，學生口述亦可。</a:t>
            </a:r>
            <a:r>
              <a:rPr lang="en-US" altLang="zh-TW" dirty="0" smtClean="0">
                <a:solidFill>
                  <a:srgbClr val="0070C0"/>
                </a:solidFill>
                <a:latin typeface="新細明體"/>
                <a:ea typeface="新細明體"/>
                <a:sym typeface="Wingdings" panose="05000000000000000000" pitchFamily="2" charset="2"/>
              </a:rPr>
              <a:t>)</a:t>
            </a:r>
            <a:endParaRPr lang="zh-TW" altLang="en-US" dirty="0">
              <a:solidFill>
                <a:srgbClr val="0070C0"/>
              </a:solidFill>
              <a:latin typeface="新細明體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769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 smtClean="0"/>
              <a:t>複習</a:t>
            </a:r>
            <a:r>
              <a:rPr lang="en-US" altLang="zh-TW" sz="4400" b="1" dirty="0" smtClean="0"/>
              <a:t>A1</a:t>
            </a:r>
            <a:r>
              <a:rPr lang="zh-TW" altLang="en-US" sz="4400" b="1" dirty="0" smtClean="0"/>
              <a:t>、</a:t>
            </a:r>
            <a:r>
              <a:rPr lang="en-US" altLang="zh-TW" sz="4400" b="1" dirty="0" smtClean="0"/>
              <a:t>B8</a:t>
            </a:r>
            <a:r>
              <a:rPr lang="zh-TW" altLang="en-US" sz="4400" b="1" dirty="0" smtClean="0"/>
              <a:t>、</a:t>
            </a:r>
            <a:r>
              <a:rPr lang="en-US" altLang="zh-TW" sz="4400" b="1" dirty="0" smtClean="0"/>
              <a:t>B9</a:t>
            </a:r>
            <a:r>
              <a:rPr lang="zh-TW" altLang="en-US" sz="4400" b="1" dirty="0" smtClean="0"/>
              <a:t>能力指標</a:t>
            </a:r>
            <a:endParaRPr lang="zh-TW" altLang="en-US" sz="44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2585" indent="-362585">
              <a:spcAft>
                <a:spcPts val="0"/>
              </a:spcAft>
            </a:pPr>
            <a:r>
              <a:rPr lang="en-US" altLang="zh-TW" dirty="0" smtClean="0">
                <a:solidFill>
                  <a:srgbClr val="FF0000"/>
                </a:solidFill>
              </a:rPr>
              <a:t>A-1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zh-TW" altLang="zh-TW" dirty="0" smtClean="0"/>
              <a:t>找出</a:t>
            </a:r>
            <a:r>
              <a:rPr lang="zh-TW" altLang="zh-TW" dirty="0"/>
              <a:t>與閱讀目的有關且明顯的訊息</a:t>
            </a:r>
            <a:endParaRPr lang="en-US" altLang="zh-TW" dirty="0"/>
          </a:p>
          <a:p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B-8 </a:t>
            </a:r>
            <a:r>
              <a:rPr lang="zh-TW" altLang="zh-TW" dirty="0"/>
              <a:t>清楚知道從一頁網頁瀏覽到另一頁的決定</a:t>
            </a:r>
          </a:p>
          <a:p>
            <a:r>
              <a:rPr lang="zh-TW" altLang="en-US" dirty="0" smtClean="0"/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B-9</a:t>
            </a:r>
            <a:r>
              <a:rPr lang="en-US" altLang="zh-TW" dirty="0" smtClean="0"/>
              <a:t> </a:t>
            </a:r>
            <a:r>
              <a:rPr lang="zh-TW" altLang="zh-TW" dirty="0"/>
              <a:t>摘要出一個網頁的重點</a:t>
            </a:r>
          </a:p>
          <a:p>
            <a:pPr marL="0" indent="0">
              <a:spcAft>
                <a:spcPts val="0"/>
              </a:spcAft>
              <a:buNone/>
            </a:pPr>
            <a:r>
              <a:rPr lang="zh-TW" altLang="en-US" dirty="0" smtClean="0"/>
              <a:t>    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橢圓 3">
            <a:hlinkClick r:id="rId2" action="ppaction://hlinkfile"/>
          </p:cNvPr>
          <p:cNvSpPr/>
          <p:nvPr/>
        </p:nvSpPr>
        <p:spPr>
          <a:xfrm>
            <a:off x="3024740" y="3429000"/>
            <a:ext cx="2555372" cy="158417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請老師試作活動八題目</a:t>
            </a:r>
            <a:endParaRPr lang="zh-TW" altLang="en-US" sz="2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259632" y="5229200"/>
            <a:ext cx="6048672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/>
              <a:t>示範</a:t>
            </a:r>
            <a:r>
              <a:rPr lang="en-US" altLang="zh-TW" sz="2000" dirty="0" smtClean="0"/>
              <a:t>1.</a:t>
            </a:r>
            <a:r>
              <a:rPr lang="zh-TW" altLang="en-US" sz="2000" dirty="0" smtClean="0"/>
              <a:t>請老師先到第一個網站查詢阿美族的神話傳說</a:t>
            </a:r>
            <a:endParaRPr lang="en-US" altLang="zh-TW" sz="2000" dirty="0" smtClean="0"/>
          </a:p>
          <a:p>
            <a:r>
              <a:rPr lang="zh-TW" altLang="en-US" sz="2000" dirty="0" smtClean="0"/>
              <a:t>示範</a:t>
            </a:r>
            <a:r>
              <a:rPr lang="en-US" altLang="zh-TW" sz="2000" dirty="0" smtClean="0"/>
              <a:t>2.</a:t>
            </a:r>
            <a:r>
              <a:rPr lang="zh-TW" altLang="en-US" sz="2000" dirty="0" smtClean="0"/>
              <a:t>請老師先到第二個網站查詢泰雅族的特殊祭典</a:t>
            </a:r>
            <a:endParaRPr lang="zh-TW" altLang="en-US" sz="200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031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可行的教學方式</a:t>
            </a:r>
            <a:r>
              <a:rPr lang="en-US" altLang="zh-TW" b="1" dirty="0" smtClean="0"/>
              <a:t>(1)</a:t>
            </a:r>
            <a:endParaRPr lang="zh-TW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89268" y="5487615"/>
            <a:ext cx="3878027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 smtClean="0">
                <a:solidFill>
                  <a:schemeClr val="bg1"/>
                </a:solidFill>
              </a:rPr>
              <a:t>全</a:t>
            </a:r>
            <a:r>
              <a:rPr lang="zh-TW" altLang="zh-TW" sz="2400" dirty="0" smtClean="0">
                <a:solidFill>
                  <a:schemeClr val="bg1"/>
                </a:solidFill>
              </a:rPr>
              <a:t>班</a:t>
            </a:r>
            <a:r>
              <a:rPr lang="zh-TW" altLang="zh-TW" sz="2400" dirty="0">
                <a:solidFill>
                  <a:schemeClr val="bg1"/>
                </a:solidFill>
              </a:rPr>
              <a:t>一機</a:t>
            </a:r>
            <a:r>
              <a:rPr lang="en-US" altLang="zh-TW" sz="2400" dirty="0">
                <a:solidFill>
                  <a:schemeClr val="bg1"/>
                </a:solidFill>
              </a:rPr>
              <a:t>(</a:t>
            </a:r>
            <a:r>
              <a:rPr lang="zh-TW" altLang="zh-TW" sz="2400" dirty="0">
                <a:solidFill>
                  <a:schemeClr val="bg1"/>
                </a:solidFill>
              </a:rPr>
              <a:t>在普通教室上課</a:t>
            </a:r>
            <a:r>
              <a:rPr lang="en-US" altLang="zh-TW" sz="2400" dirty="0">
                <a:solidFill>
                  <a:schemeClr val="bg1"/>
                </a:solidFill>
              </a:rPr>
              <a:t>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67944" y="2704852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C00000"/>
                </a:solidFill>
              </a:rPr>
              <a:t>優點</a:t>
            </a:r>
            <a:r>
              <a:rPr lang="zh-TW" altLang="en-US" sz="2400" dirty="0" smtClean="0">
                <a:latin typeface="新細明體"/>
                <a:ea typeface="新細明體"/>
              </a:rPr>
              <a:t>：班班有電腦，易於實施。較易促進學生討論。</a:t>
            </a:r>
            <a:endParaRPr lang="en-US" altLang="zh-TW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C00000"/>
                </a:solidFill>
              </a:rPr>
              <a:t>缺點</a:t>
            </a:r>
            <a:r>
              <a:rPr lang="zh-TW" altLang="en-US" sz="2400" dirty="0" smtClean="0">
                <a:latin typeface="新細明體"/>
              </a:rPr>
              <a:t>：螢幕字體較小、教師操作位置可能不流暢。</a:t>
            </a:r>
            <a:endParaRPr lang="en-US" altLang="zh-TW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C00000"/>
                </a:solidFill>
              </a:rPr>
              <a:t>建議</a:t>
            </a:r>
            <a:r>
              <a:rPr lang="zh-TW" altLang="en-US" sz="2400" dirty="0" smtClean="0">
                <a:latin typeface="新細明體"/>
              </a:rPr>
              <a:t>：使用無線鍵盤、放大螢幕比例、輔以口頭說明。</a:t>
            </a:r>
            <a:endParaRPr lang="zh-TW" altLang="en-US" sz="2400" dirty="0"/>
          </a:p>
        </p:txBody>
      </p:sp>
      <p:pic>
        <p:nvPicPr>
          <p:cNvPr id="1028" name="Picture 4" descr="http://www.chues.ntpc.edu.tw/mediafile/524/editor_doc/200/pic/DSC01692(1)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9" y="2402094"/>
            <a:ext cx="3842666" cy="28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2057486" y="6165304"/>
            <a:ext cx="2154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圖片來源</a:t>
            </a:r>
            <a:r>
              <a:rPr lang="zh-TW" altLang="en-US" sz="1200" dirty="0" smtClean="0">
                <a:latin typeface="新細明體"/>
                <a:ea typeface="新細明體"/>
              </a:rPr>
              <a:t>：新北市中湖國小</a:t>
            </a:r>
            <a:endParaRPr lang="zh-TW" altLang="en-US" sz="1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021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可行的教學方式</a:t>
            </a:r>
            <a:r>
              <a:rPr lang="en-US" altLang="zh-TW" b="1" dirty="0" smtClean="0"/>
              <a:t>(2)</a:t>
            </a:r>
            <a:endParaRPr lang="zh-TW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89268" y="5229200"/>
            <a:ext cx="3936438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zh-TW" sz="2400" dirty="0">
                <a:solidFill>
                  <a:schemeClr val="bg1"/>
                </a:solidFill>
              </a:rPr>
              <a:t>一組一機</a:t>
            </a:r>
            <a:r>
              <a:rPr lang="en-US" altLang="zh-TW" sz="2400" dirty="0">
                <a:solidFill>
                  <a:schemeClr val="bg1"/>
                </a:solidFill>
              </a:rPr>
              <a:t>(</a:t>
            </a:r>
            <a:r>
              <a:rPr lang="zh-TW" altLang="zh-TW" sz="2400" dirty="0">
                <a:solidFill>
                  <a:schemeClr val="bg1"/>
                </a:solidFill>
              </a:rPr>
              <a:t>運用電子書包、平板電腦等</a:t>
            </a:r>
            <a:r>
              <a:rPr lang="en-US" altLang="zh-TW" sz="2400" dirty="0" smtClean="0">
                <a:solidFill>
                  <a:schemeClr val="bg1"/>
                </a:solidFill>
              </a:rPr>
              <a:t>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67944" y="2632844"/>
            <a:ext cx="4968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C00000"/>
                </a:solidFill>
              </a:rPr>
              <a:t>優點</a:t>
            </a:r>
            <a:r>
              <a:rPr lang="zh-TW" altLang="en-US" sz="2400" dirty="0" smtClean="0">
                <a:latin typeface="新細明體"/>
                <a:ea typeface="新細明體"/>
              </a:rPr>
              <a:t>：學生動手參與比例較高、較易促進學生討論。</a:t>
            </a:r>
            <a:endParaRPr lang="en-US" altLang="zh-TW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C00000"/>
                </a:solidFill>
              </a:rPr>
              <a:t>缺點</a:t>
            </a:r>
            <a:r>
              <a:rPr lang="zh-TW" altLang="en-US" sz="2400" dirty="0" smtClean="0">
                <a:latin typeface="新細明體"/>
              </a:rPr>
              <a:t>：受限設備經費、學生分心上其他網站。</a:t>
            </a:r>
            <a:r>
              <a:rPr lang="zh-TW" altLang="en-US" sz="2400" dirty="0" smtClean="0"/>
              <a:t>有些</a:t>
            </a:r>
            <a:r>
              <a:rPr lang="zh-TW" altLang="en-US" sz="2400" dirty="0"/>
              <a:t>功能選單不支援</a:t>
            </a:r>
            <a:r>
              <a:rPr lang="zh-TW" altLang="en-US" sz="2400" dirty="0" smtClean="0"/>
              <a:t>平板，孩子可能無法順利操作。</a:t>
            </a:r>
            <a:endParaRPr lang="en-US" altLang="zh-TW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C00000"/>
                </a:solidFill>
              </a:rPr>
              <a:t>建議</a:t>
            </a:r>
            <a:r>
              <a:rPr lang="zh-TW" altLang="en-US" sz="2400" dirty="0" smtClean="0">
                <a:latin typeface="新細明體"/>
              </a:rPr>
              <a:t>：注意課間巡視、注意教學節奏及學習任務。</a:t>
            </a:r>
            <a:endParaRPr lang="zh-TW" altLang="en-US" sz="2400" dirty="0"/>
          </a:p>
        </p:txBody>
      </p:sp>
      <p:pic>
        <p:nvPicPr>
          <p:cNvPr id="2050" name="Picture 2" descr="http://www.jcps.tp.edu.tw/mediafile/948/editor_doc/177/pic/IMG_165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9" y="2132856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057486" y="6165304"/>
            <a:ext cx="2154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圖片來源</a:t>
            </a:r>
            <a:r>
              <a:rPr lang="zh-TW" altLang="en-US" sz="1200" dirty="0" smtClean="0">
                <a:latin typeface="新細明體"/>
                <a:ea typeface="新細明體"/>
              </a:rPr>
              <a:t>：臺北市志清國小</a:t>
            </a:r>
            <a:endParaRPr lang="zh-TW" altLang="en-US" sz="12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305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可行的教學方式</a:t>
            </a:r>
            <a:r>
              <a:rPr lang="en-US" altLang="zh-TW" b="1" dirty="0" smtClean="0"/>
              <a:t>(3)</a:t>
            </a:r>
            <a:endParaRPr lang="zh-TW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83521" y="4797152"/>
            <a:ext cx="3936438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zh-TW" sz="2400" dirty="0" smtClean="0">
                <a:solidFill>
                  <a:schemeClr val="bg1"/>
                </a:solidFill>
              </a:rPr>
              <a:t>一</a:t>
            </a:r>
            <a:r>
              <a:rPr lang="zh-TW" altLang="zh-TW" sz="2400" dirty="0">
                <a:solidFill>
                  <a:schemeClr val="bg1"/>
                </a:solidFill>
              </a:rPr>
              <a:t>人一</a:t>
            </a:r>
            <a:r>
              <a:rPr lang="zh-TW" altLang="zh-TW" sz="2400" dirty="0" smtClean="0">
                <a:solidFill>
                  <a:schemeClr val="bg1"/>
                </a:solidFill>
              </a:rPr>
              <a:t>機</a:t>
            </a:r>
            <a:r>
              <a:rPr lang="en-US" altLang="zh-TW" sz="2400" dirty="0" smtClean="0">
                <a:solidFill>
                  <a:schemeClr val="bg1"/>
                </a:solidFill>
              </a:rPr>
              <a:t>(</a:t>
            </a:r>
            <a:r>
              <a:rPr lang="zh-TW" altLang="zh-TW" sz="2400" dirty="0">
                <a:solidFill>
                  <a:schemeClr val="bg1"/>
                </a:solidFill>
              </a:rPr>
              <a:t>在</a:t>
            </a:r>
            <a:r>
              <a:rPr lang="zh-TW" altLang="zh-TW" sz="2400" dirty="0" smtClean="0">
                <a:solidFill>
                  <a:schemeClr val="bg1"/>
                </a:solidFill>
              </a:rPr>
              <a:t>電腦教室</a:t>
            </a:r>
            <a:r>
              <a:rPr lang="zh-TW" altLang="en-US" sz="2400" dirty="0" smtClean="0">
                <a:solidFill>
                  <a:schemeClr val="bg1"/>
                </a:solidFill>
              </a:rPr>
              <a:t>或普通教室</a:t>
            </a:r>
            <a:r>
              <a:rPr lang="zh-TW" altLang="zh-TW" sz="2400" dirty="0" smtClean="0">
                <a:solidFill>
                  <a:schemeClr val="bg1"/>
                </a:solidFill>
              </a:rPr>
              <a:t>上課</a:t>
            </a:r>
            <a:r>
              <a:rPr lang="en-US" altLang="zh-TW" sz="2400" dirty="0" smtClean="0">
                <a:solidFill>
                  <a:schemeClr val="bg1"/>
                </a:solidFill>
              </a:rPr>
              <a:t> 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99655" y="4149080"/>
            <a:ext cx="47928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C00000"/>
                </a:solidFill>
              </a:rPr>
              <a:t>優點</a:t>
            </a:r>
            <a:r>
              <a:rPr lang="zh-TW" altLang="en-US" sz="2400" dirty="0" smtClean="0">
                <a:latin typeface="新細明體"/>
                <a:ea typeface="新細明體"/>
              </a:rPr>
              <a:t>：學生皆可動手參與。</a:t>
            </a:r>
            <a:endParaRPr lang="en-US" altLang="zh-TW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C00000"/>
                </a:solidFill>
              </a:rPr>
              <a:t>缺點</a:t>
            </a:r>
            <a:r>
              <a:rPr lang="zh-TW" altLang="en-US" sz="2400" dirty="0" smtClean="0">
                <a:latin typeface="新細明體"/>
              </a:rPr>
              <a:t>：受限設備經費、同時無線上網時承載問題、</a:t>
            </a:r>
            <a:r>
              <a:rPr lang="zh-TW" altLang="en-US" sz="2400" dirty="0"/>
              <a:t>有些功能選單不支援</a:t>
            </a:r>
            <a:r>
              <a:rPr lang="zh-TW" altLang="en-US" sz="2400" dirty="0" smtClean="0"/>
              <a:t>平板、</a:t>
            </a:r>
            <a:r>
              <a:rPr lang="zh-TW" altLang="en-US" sz="2400" dirty="0" smtClean="0">
                <a:latin typeface="新細明體"/>
              </a:rPr>
              <a:t>學生</a:t>
            </a:r>
            <a:r>
              <a:rPr lang="zh-TW" altLang="en-US" sz="2400" dirty="0">
                <a:latin typeface="新細明體"/>
              </a:rPr>
              <a:t>分心</a:t>
            </a:r>
            <a:r>
              <a:rPr lang="zh-TW" altLang="en-US" sz="2400" dirty="0" smtClean="0">
                <a:latin typeface="新細明體"/>
              </a:rPr>
              <a:t>上其他網站。</a:t>
            </a:r>
            <a:endParaRPr lang="en-US" altLang="zh-TW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C00000"/>
                </a:solidFill>
              </a:rPr>
              <a:t>建議</a:t>
            </a:r>
            <a:r>
              <a:rPr lang="zh-TW" altLang="en-US" sz="2400" dirty="0" smtClean="0">
                <a:latin typeface="新細明體"/>
              </a:rPr>
              <a:t>：注意課間巡視、注意教學節奏及學習任務。</a:t>
            </a:r>
            <a:endParaRPr lang="zh-TW" altLang="en-US" sz="2400" dirty="0"/>
          </a:p>
        </p:txBody>
      </p:sp>
      <p:pic>
        <p:nvPicPr>
          <p:cNvPr id="3074" name="Picture 2" descr="http://www.trps.cyc.edu.tw/local_edu/radio_museum/1012flash1/gt_0d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8" y="1916832"/>
            <a:ext cx="298074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885701" y="5733256"/>
            <a:ext cx="215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圖片來源</a:t>
            </a:r>
            <a:r>
              <a:rPr lang="zh-TW" altLang="en-US" sz="1200" dirty="0" smtClean="0">
                <a:latin typeface="新細明體"/>
                <a:ea typeface="新細明體"/>
              </a:rPr>
              <a:t>：嘉義縣東榮國小</a:t>
            </a:r>
            <a:endParaRPr lang="en-US" altLang="zh-TW" sz="1200" dirty="0" smtClean="0">
              <a:latin typeface="新細明體"/>
              <a:ea typeface="新細明體"/>
            </a:endParaRPr>
          </a:p>
          <a:p>
            <a:r>
              <a:rPr lang="zh-TW" altLang="en-US" sz="1200" dirty="0">
                <a:latin typeface="新細明體"/>
                <a:ea typeface="新細明體"/>
              </a:rPr>
              <a:t> </a:t>
            </a:r>
            <a:r>
              <a:rPr lang="zh-TW" altLang="en-US" sz="1200" dirty="0" smtClean="0">
                <a:latin typeface="新細明體"/>
                <a:ea typeface="新細明體"/>
              </a:rPr>
              <a:t>                  臺北市忠義國小</a:t>
            </a:r>
            <a:endParaRPr lang="zh-TW" altLang="en-US" sz="1200" dirty="0"/>
          </a:p>
        </p:txBody>
      </p:sp>
      <p:pic>
        <p:nvPicPr>
          <p:cNvPr id="3076" name="Picture 4" descr="http://ite.ceag.kh.edu.tw/gallery/photos/20100618_台北忠義國小電子書包發表/m_IMG_47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71385"/>
            <a:ext cx="3036927" cy="227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544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可行的教學方式</a:t>
            </a:r>
            <a:r>
              <a:rPr lang="en-US" altLang="zh-TW" b="1" dirty="0" smtClean="0"/>
              <a:t>(4)</a:t>
            </a:r>
            <a:endParaRPr lang="zh-TW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83521" y="4797152"/>
            <a:ext cx="3936438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zh-TW" sz="2400" dirty="0">
                <a:solidFill>
                  <a:schemeClr val="bg1"/>
                </a:solidFill>
              </a:rPr>
              <a:t>自主學習</a:t>
            </a:r>
            <a:r>
              <a:rPr lang="en-US" altLang="zh-TW" sz="2400" dirty="0">
                <a:solidFill>
                  <a:schemeClr val="bg1"/>
                </a:solidFill>
              </a:rPr>
              <a:t>(</a:t>
            </a:r>
            <a:r>
              <a:rPr lang="zh-TW" altLang="zh-TW" sz="2400" dirty="0">
                <a:solidFill>
                  <a:schemeClr val="bg1"/>
                </a:solidFill>
              </a:rPr>
              <a:t>學生回家以學習單方式</a:t>
            </a:r>
            <a:r>
              <a:rPr lang="zh-TW" altLang="zh-TW" sz="2400" dirty="0" smtClean="0">
                <a:solidFill>
                  <a:schemeClr val="bg1"/>
                </a:solidFill>
              </a:rPr>
              <a:t>練習</a:t>
            </a:r>
            <a:r>
              <a:rPr lang="en-US" altLang="zh-TW" sz="2400" dirty="0" smtClean="0">
                <a:solidFill>
                  <a:schemeClr val="bg1"/>
                </a:solidFill>
              </a:rPr>
              <a:t>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213515" y="2254220"/>
            <a:ext cx="47928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C00000"/>
                </a:solidFill>
              </a:rPr>
              <a:t>優點</a:t>
            </a:r>
            <a:r>
              <a:rPr lang="zh-TW" altLang="en-US" sz="2400" dirty="0" smtClean="0">
                <a:latin typeface="新細明體"/>
                <a:ea typeface="新細明體"/>
              </a:rPr>
              <a:t>：節省教學時間、家長參與指導。</a:t>
            </a:r>
            <a:endParaRPr lang="en-US" altLang="zh-TW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C00000"/>
                </a:solidFill>
              </a:rPr>
              <a:t>缺點</a:t>
            </a:r>
            <a:r>
              <a:rPr lang="zh-TW" altLang="en-US" sz="2400" dirty="0" smtClean="0">
                <a:latin typeface="新細明體"/>
              </a:rPr>
              <a:t>：部分學生家庭無上網設備、學生</a:t>
            </a:r>
            <a:r>
              <a:rPr lang="zh-TW" altLang="en-US" sz="2400" dirty="0">
                <a:latin typeface="新細明體"/>
              </a:rPr>
              <a:t>分心</a:t>
            </a:r>
            <a:r>
              <a:rPr lang="zh-TW" altLang="en-US" sz="2400" dirty="0" smtClean="0">
                <a:latin typeface="新細明體"/>
              </a:rPr>
              <a:t>上其他網站、家長可能無法指導。</a:t>
            </a:r>
            <a:endParaRPr lang="en-US" altLang="zh-TW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C00000"/>
                </a:solidFill>
              </a:rPr>
              <a:t>建議</a:t>
            </a:r>
            <a:r>
              <a:rPr lang="zh-TW" altLang="en-US" sz="2400" dirty="0" smtClean="0">
                <a:latin typeface="新細明體"/>
              </a:rPr>
              <a:t>：指定作業前加以提示引導、針對家中無相關設備學生另外補救。</a:t>
            </a:r>
            <a:endParaRPr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691680" y="5733256"/>
            <a:ext cx="2348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圖片來源</a:t>
            </a:r>
            <a:r>
              <a:rPr lang="zh-TW" altLang="en-US" sz="1200" dirty="0" smtClean="0">
                <a:latin typeface="新細明體"/>
                <a:ea typeface="新細明體"/>
              </a:rPr>
              <a:t>：燕趙都市報第</a:t>
            </a:r>
            <a:r>
              <a:rPr lang="en-US" altLang="zh-TW" sz="1200" dirty="0" smtClean="0">
                <a:latin typeface="新細明體"/>
                <a:ea typeface="新細明體"/>
              </a:rPr>
              <a:t>17</a:t>
            </a:r>
            <a:r>
              <a:rPr lang="zh-TW" altLang="en-US" sz="1200" dirty="0" smtClean="0">
                <a:latin typeface="新細明體"/>
                <a:ea typeface="新細明體"/>
              </a:rPr>
              <a:t>版</a:t>
            </a:r>
            <a:endParaRPr lang="zh-TW" altLang="en-US" sz="1200" dirty="0"/>
          </a:p>
        </p:txBody>
      </p:sp>
      <p:pic>
        <p:nvPicPr>
          <p:cNvPr id="4098" name="Picture 2" descr="http://epaper.yzdsb.com.cn/201102/14/yz1714_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" y="1988840"/>
            <a:ext cx="3952101" cy="269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612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/>
              <a:t>教學流程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734197"/>
          </a:xfrm>
        </p:spPr>
        <p:txBody>
          <a:bodyPr/>
          <a:lstStyle/>
          <a:p>
            <a:pPr lvl="0"/>
            <a:r>
              <a:rPr lang="zh-TW" altLang="zh-TW" sz="2800" dirty="0" smtClean="0"/>
              <a:t>依</a:t>
            </a:r>
            <a:r>
              <a:rPr lang="zh-TW" altLang="zh-TW" sz="2800" dirty="0"/>
              <a:t>核心能力</a:t>
            </a:r>
            <a:r>
              <a:rPr lang="zh-TW" altLang="zh-TW" sz="2800" dirty="0" smtClean="0"/>
              <a:t>順序</a:t>
            </a:r>
            <a:r>
              <a:rPr lang="zh-TW" altLang="en-US" sz="2800" dirty="0" smtClean="0"/>
              <a:t>教學</a:t>
            </a:r>
            <a:r>
              <a:rPr lang="zh-TW" altLang="en-US" sz="2800" dirty="0" smtClean="0">
                <a:latin typeface="新細明體"/>
                <a:ea typeface="新細明體"/>
              </a:rPr>
              <a:t>：</a:t>
            </a:r>
            <a:endParaRPr lang="en-US" altLang="zh-TW" sz="2800" dirty="0" smtClean="0">
              <a:latin typeface="新細明體"/>
              <a:ea typeface="新細明體"/>
            </a:endParaRPr>
          </a:p>
          <a:p>
            <a:pPr lvl="0"/>
            <a:endParaRPr lang="en-US" altLang="zh-TW" dirty="0">
              <a:latin typeface="新細明體"/>
              <a:ea typeface="新細明體"/>
            </a:endParaRPr>
          </a:p>
          <a:p>
            <a:pPr lvl="0"/>
            <a:endParaRPr lang="en-US" altLang="zh-TW" dirty="0" smtClean="0">
              <a:latin typeface="新細明體"/>
              <a:ea typeface="新細明體"/>
            </a:endParaRPr>
          </a:p>
          <a:p>
            <a:pPr lvl="0"/>
            <a:endParaRPr lang="en-US" altLang="zh-TW" dirty="0" smtClean="0"/>
          </a:p>
          <a:p>
            <a:r>
              <a:rPr lang="zh-TW" altLang="en-US" sz="2800" dirty="0" smtClean="0">
                <a:latin typeface="新細明體"/>
              </a:rPr>
              <a:t>剛</a:t>
            </a:r>
            <a:r>
              <a:rPr lang="zh-TW" altLang="en-US" sz="2800" dirty="0">
                <a:latin typeface="新細明體"/>
              </a:rPr>
              <a:t>開始</a:t>
            </a:r>
            <a:r>
              <a:rPr lang="zh-TW" altLang="zh-TW" sz="2800" dirty="0" smtClean="0"/>
              <a:t>教學由</a:t>
            </a:r>
            <a:r>
              <a:rPr lang="zh-TW" altLang="zh-TW" sz="2800" dirty="0">
                <a:solidFill>
                  <a:srgbClr val="C00000"/>
                </a:solidFill>
              </a:rPr>
              <a:t>搜尋</a:t>
            </a:r>
            <a:r>
              <a:rPr lang="zh-TW" altLang="zh-TW" sz="2800" dirty="0"/>
              <a:t>能力開始</a:t>
            </a:r>
            <a:r>
              <a:rPr lang="zh-TW" altLang="zh-TW" sz="2800" dirty="0" smtClean="0"/>
              <a:t>，幾</a:t>
            </a:r>
            <a:r>
              <a:rPr lang="zh-TW" altLang="zh-TW" sz="2800" dirty="0"/>
              <a:t>次活動後，待學生</a:t>
            </a:r>
            <a:r>
              <a:rPr lang="zh-TW" altLang="zh-TW" sz="2800" dirty="0" smtClean="0"/>
              <a:t>具有</a:t>
            </a:r>
            <a:r>
              <a:rPr lang="zh-TW" altLang="en-US" sz="2800" dirty="0" smtClean="0"/>
              <a:t>此項</a:t>
            </a:r>
            <a:r>
              <a:rPr lang="zh-TW" altLang="zh-TW" sz="2800" dirty="0" smtClean="0"/>
              <a:t>能力</a:t>
            </a:r>
            <a:r>
              <a:rPr lang="zh-TW" altLang="zh-TW" sz="2800" dirty="0"/>
              <a:t>，再接續進行</a:t>
            </a:r>
            <a:r>
              <a:rPr lang="zh-TW" altLang="zh-TW" sz="2800" dirty="0">
                <a:solidFill>
                  <a:srgbClr val="C00000"/>
                </a:solidFill>
              </a:rPr>
              <a:t>瀏覽</a:t>
            </a:r>
            <a:r>
              <a:rPr lang="zh-TW" altLang="zh-TW" sz="2800" dirty="0"/>
              <a:t>能力的教學活動，接續</a:t>
            </a:r>
            <a:r>
              <a:rPr lang="zh-TW" altLang="zh-TW" sz="2800" dirty="0">
                <a:solidFill>
                  <a:srgbClr val="C00000"/>
                </a:solidFill>
              </a:rPr>
              <a:t>整合</a:t>
            </a:r>
            <a:r>
              <a:rPr lang="zh-TW" altLang="zh-TW" sz="2800" dirty="0"/>
              <a:t>能力，最後再進行</a:t>
            </a:r>
            <a:r>
              <a:rPr lang="zh-TW" altLang="zh-TW" sz="2800" dirty="0">
                <a:solidFill>
                  <a:srgbClr val="C00000"/>
                </a:solidFill>
              </a:rPr>
              <a:t>統整三個能力</a:t>
            </a:r>
            <a:r>
              <a:rPr lang="zh-TW" altLang="zh-TW" sz="2800" dirty="0"/>
              <a:t>的活動。</a:t>
            </a:r>
            <a:endParaRPr lang="zh-TW" altLang="en-US" sz="2800" dirty="0"/>
          </a:p>
          <a:p>
            <a:r>
              <a:rPr lang="zh-TW" altLang="zh-TW" sz="2800" dirty="0" smtClean="0"/>
              <a:t>不是每</a:t>
            </a:r>
            <a:r>
              <a:rPr lang="zh-TW" altLang="en-US" sz="2800" dirty="0" smtClean="0"/>
              <a:t>次</a:t>
            </a:r>
            <a:r>
              <a:rPr lang="zh-TW" altLang="zh-TW" sz="2800" dirty="0" smtClean="0"/>
              <a:t>教學</a:t>
            </a:r>
            <a:r>
              <a:rPr lang="zh-TW" altLang="zh-TW" sz="2800" dirty="0"/>
              <a:t>活動都要從</a:t>
            </a:r>
            <a:r>
              <a:rPr lang="zh-TW" altLang="en-US" sz="2800" dirty="0"/>
              <a:t>「</a:t>
            </a:r>
            <a:r>
              <a:rPr lang="zh-TW" altLang="zh-TW" sz="2800" dirty="0"/>
              <a:t>搜尋</a:t>
            </a:r>
            <a:r>
              <a:rPr lang="zh-TW" altLang="en-US" sz="2800" dirty="0"/>
              <a:t>」</a:t>
            </a:r>
            <a:r>
              <a:rPr lang="zh-TW" altLang="zh-TW" sz="2800" dirty="0"/>
              <a:t>開始教，要視學生先備能力而</a:t>
            </a:r>
            <a:r>
              <a:rPr lang="zh-TW" altLang="zh-TW" sz="2800" dirty="0" smtClean="0"/>
              <a:t>定</a:t>
            </a:r>
            <a:r>
              <a:rPr lang="zh-TW" altLang="en-US" sz="2800" dirty="0" smtClean="0">
                <a:latin typeface="新細明體"/>
                <a:ea typeface="新細明體"/>
              </a:rPr>
              <a:t>！</a:t>
            </a:r>
            <a:endParaRPr lang="en-US" altLang="zh-TW" sz="2800" dirty="0" smtClean="0">
              <a:latin typeface="新細明體"/>
              <a:ea typeface="新細明體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160930154"/>
              </p:ext>
            </p:extLst>
          </p:nvPr>
        </p:nvGraphicFramePr>
        <p:xfrm>
          <a:off x="467544" y="2420888"/>
          <a:ext cx="8064896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499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本</a:t>
            </a:r>
            <a:r>
              <a:rPr lang="zh-TW" altLang="zh-TW" b="1" dirty="0" smtClean="0"/>
              <a:t>教材</a:t>
            </a:r>
            <a:r>
              <a:rPr lang="zh-TW" altLang="zh-TW" b="1" dirty="0"/>
              <a:t>特色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zh-TW" sz="2800" dirty="0" smtClean="0"/>
              <a:t>涵蓋</a:t>
            </a:r>
            <a:r>
              <a:rPr lang="zh-TW" altLang="zh-TW" sz="2800" dirty="0"/>
              <a:t>各領域</a:t>
            </a:r>
            <a:r>
              <a:rPr lang="zh-TW" altLang="zh-TW" sz="2800" dirty="0" smtClean="0"/>
              <a:t>學科</a:t>
            </a:r>
            <a:endParaRPr lang="en-US" altLang="zh-TW" sz="2800" dirty="0" smtClean="0"/>
          </a:p>
          <a:p>
            <a:r>
              <a:rPr lang="zh-TW" altLang="zh-TW" sz="2800" dirty="0"/>
              <a:t>教師依核心能力順序排列</a:t>
            </a:r>
            <a:r>
              <a:rPr lang="en-US" altLang="zh-TW" sz="2800" dirty="0"/>
              <a:t>(</a:t>
            </a:r>
            <a:r>
              <a:rPr lang="zh-TW" altLang="zh-TW" sz="2800" dirty="0"/>
              <a:t>一個教學活動</a:t>
            </a:r>
            <a:r>
              <a:rPr lang="zh-TW" altLang="en-US" sz="2800" dirty="0"/>
              <a:t>儘量</a:t>
            </a:r>
            <a:r>
              <a:rPr lang="zh-TW" altLang="zh-TW" sz="2800" dirty="0"/>
              <a:t>不超過</a:t>
            </a:r>
            <a:r>
              <a:rPr lang="en-US" altLang="zh-TW" sz="2800" dirty="0"/>
              <a:t>3</a:t>
            </a:r>
            <a:r>
              <a:rPr lang="zh-TW" altLang="zh-TW" sz="2800" dirty="0"/>
              <a:t>個能力指標</a:t>
            </a:r>
            <a:r>
              <a:rPr lang="en-US" altLang="zh-TW" sz="2800" dirty="0"/>
              <a:t>)</a:t>
            </a:r>
            <a:endParaRPr lang="zh-TW" altLang="zh-TW" sz="2800" dirty="0"/>
          </a:p>
          <a:p>
            <a:pPr lvl="0"/>
            <a:r>
              <a:rPr lang="zh-TW" altLang="en-US" sz="2800" dirty="0" smtClean="0"/>
              <a:t>兼具</a:t>
            </a:r>
            <a:r>
              <a:rPr lang="zh-TW" altLang="zh-TW" sz="2800" b="1" dirty="0" smtClean="0">
                <a:solidFill>
                  <a:srgbClr val="C00000"/>
                </a:solidFill>
              </a:rPr>
              <a:t>事實性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知識</a:t>
            </a:r>
            <a:r>
              <a:rPr lang="zh-TW" altLang="zh-TW" sz="2800" dirty="0" smtClean="0"/>
              <a:t>及</a:t>
            </a:r>
            <a:r>
              <a:rPr lang="zh-TW" altLang="zh-TW" sz="2800" b="1" dirty="0">
                <a:solidFill>
                  <a:srgbClr val="C00000"/>
                </a:solidFill>
              </a:rPr>
              <a:t>價值</a:t>
            </a:r>
            <a:r>
              <a:rPr lang="zh-TW" altLang="zh-TW" sz="2800" b="1" dirty="0" smtClean="0">
                <a:solidFill>
                  <a:srgbClr val="C00000"/>
                </a:solidFill>
              </a:rPr>
              <a:t>性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議題</a:t>
            </a:r>
            <a:endParaRPr lang="en-US" altLang="zh-TW" sz="2800" b="1" dirty="0" smtClean="0"/>
          </a:p>
          <a:p>
            <a:pPr lvl="0"/>
            <a:endParaRPr lang="en-US" altLang="zh-TW" sz="2800" dirty="0" smtClean="0"/>
          </a:p>
          <a:p>
            <a:pPr lvl="0"/>
            <a:endParaRPr lang="en-US" altLang="zh-TW" sz="2800" dirty="0"/>
          </a:p>
          <a:p>
            <a:pPr lvl="0"/>
            <a:endParaRPr lang="en-US" altLang="zh-TW" sz="2800" dirty="0" smtClean="0"/>
          </a:p>
          <a:p>
            <a:pPr lvl="0"/>
            <a:endParaRPr lang="en-US" altLang="zh-TW" sz="2800" dirty="0" smtClean="0"/>
          </a:p>
          <a:p>
            <a:pPr lvl="0"/>
            <a:endParaRPr lang="en-US" altLang="zh-TW" sz="2800" dirty="0"/>
          </a:p>
          <a:p>
            <a:endParaRPr lang="zh-TW" altLang="en-US" sz="2800" dirty="0"/>
          </a:p>
        </p:txBody>
      </p:sp>
      <p:sp>
        <p:nvSpPr>
          <p:cNvPr id="4" name="圓角矩形圖說文字 3"/>
          <p:cNvSpPr/>
          <p:nvPr/>
        </p:nvSpPr>
        <p:spPr>
          <a:xfrm>
            <a:off x="611560" y="4293096"/>
            <a:ext cx="2088232" cy="1080120"/>
          </a:xfrm>
          <a:prstGeom prst="wedgeRoundRectCallout">
            <a:avLst>
              <a:gd name="adj1" fmla="val 20349"/>
              <a:gd name="adj2" fmla="val -7557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800" dirty="0"/>
              <a:t>重視資訊的真偽</a:t>
            </a:r>
            <a:endParaRPr lang="zh-TW" altLang="en-US" sz="2800" dirty="0"/>
          </a:p>
        </p:txBody>
      </p:sp>
      <p:sp>
        <p:nvSpPr>
          <p:cNvPr id="5" name="圓角矩形圖說文字 4"/>
          <p:cNvSpPr/>
          <p:nvPr/>
        </p:nvSpPr>
        <p:spPr>
          <a:xfrm>
            <a:off x="3275856" y="4293096"/>
            <a:ext cx="2088232" cy="1080120"/>
          </a:xfrm>
          <a:prstGeom prst="wedgeRoundRectCallout">
            <a:avLst>
              <a:gd name="adj1" fmla="val -22918"/>
              <a:gd name="adj2" fmla="val -73556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800" dirty="0"/>
              <a:t>強調立場的理解</a:t>
            </a:r>
            <a:endParaRPr lang="zh-TW" altLang="en-US" sz="2800" dirty="0"/>
          </a:p>
        </p:txBody>
      </p:sp>
      <p:sp>
        <p:nvSpPr>
          <p:cNvPr id="7" name="圓角矩形圖說文字 6"/>
          <p:cNvSpPr/>
          <p:nvPr/>
        </p:nvSpPr>
        <p:spPr>
          <a:xfrm>
            <a:off x="611560" y="5589240"/>
            <a:ext cx="2088232" cy="1080120"/>
          </a:xfrm>
          <a:prstGeom prst="wedgeRoundRectCallout">
            <a:avLst>
              <a:gd name="adj1" fmla="val 20349"/>
              <a:gd name="adj2" fmla="val -7557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/>
              <a:t>例如</a:t>
            </a:r>
            <a:r>
              <a:rPr lang="zh-TW" altLang="en-US" sz="2000" dirty="0" smtClean="0">
                <a:latin typeface="新細明體"/>
                <a:ea typeface="新細明體"/>
              </a:rPr>
              <a:t>：放天燈的由來、天燈的製作等</a:t>
            </a:r>
            <a:endParaRPr lang="zh-TW" altLang="en-US" sz="2000" dirty="0"/>
          </a:p>
        </p:txBody>
      </p:sp>
      <p:sp>
        <p:nvSpPr>
          <p:cNvPr id="8" name="圓角矩形圖說文字 7"/>
          <p:cNvSpPr/>
          <p:nvPr/>
        </p:nvSpPr>
        <p:spPr>
          <a:xfrm>
            <a:off x="3252462" y="5589240"/>
            <a:ext cx="2088232" cy="1080120"/>
          </a:xfrm>
          <a:prstGeom prst="wedgeRoundRectCallout">
            <a:avLst>
              <a:gd name="adj1" fmla="val -22918"/>
              <a:gd name="adj2" fmla="val -7355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/>
              <a:t>例如</a:t>
            </a:r>
            <a:r>
              <a:rPr lang="zh-TW" altLang="en-US" sz="2000" dirty="0" smtClean="0">
                <a:latin typeface="新細明體"/>
                <a:ea typeface="新細明體"/>
              </a:rPr>
              <a:t>：發展觀光</a:t>
            </a:r>
            <a:r>
              <a:rPr lang="zh-TW" altLang="en-US" sz="2000" dirty="0" smtClean="0"/>
              <a:t>和保護動物的不同立場</a:t>
            </a:r>
            <a:endParaRPr lang="zh-TW" altLang="en-US" sz="2000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069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教學注意事項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數位閱讀具有</a:t>
            </a:r>
            <a:r>
              <a:rPr lang="zh-TW" altLang="zh-TW" dirty="0">
                <a:solidFill>
                  <a:srgbClr val="C00000"/>
                </a:solidFill>
              </a:rPr>
              <a:t>非線性</a:t>
            </a:r>
            <a:r>
              <a:rPr lang="zh-TW" altLang="zh-TW" dirty="0"/>
              <a:t>的特性，沒有單一或全體一致的閱讀路徑，也沒有唯一標準答案。</a:t>
            </a:r>
            <a:r>
              <a:rPr lang="zh-TW" altLang="zh-TW" dirty="0">
                <a:solidFill>
                  <a:srgbClr val="62139E"/>
                </a:solidFill>
              </a:rPr>
              <a:t>例如：在提出搜尋的關鍵詞時，學生具有不同的知識，因此會使用不同的關鍵詞</a:t>
            </a:r>
            <a:r>
              <a:rPr lang="zh-TW" altLang="zh-TW" dirty="0" smtClean="0">
                <a:solidFill>
                  <a:srgbClr val="62139E"/>
                </a:solidFill>
              </a:rPr>
              <a:t>。</a:t>
            </a:r>
            <a:endParaRPr lang="en-US" altLang="zh-TW" dirty="0" smtClean="0">
              <a:solidFill>
                <a:srgbClr val="62139E"/>
              </a:solidFill>
            </a:endParaRPr>
          </a:p>
          <a:p>
            <a:r>
              <a:rPr lang="zh-TW" altLang="en-US" dirty="0" smtClean="0"/>
              <a:t>網路資料日新月異，本教材至教師實際教學時</a:t>
            </a:r>
            <a:r>
              <a:rPr lang="zh-TW" altLang="en-US" dirty="0" smtClean="0">
                <a:solidFill>
                  <a:srgbClr val="FF0000"/>
                </a:solidFill>
              </a:rPr>
              <a:t>可能有出入</a:t>
            </a:r>
            <a:r>
              <a:rPr lang="zh-TW" altLang="en-US" dirty="0" smtClean="0"/>
              <a:t>，</a:t>
            </a:r>
            <a:r>
              <a:rPr lang="zh-TW" altLang="en-US" dirty="0" smtClean="0">
                <a:solidFill>
                  <a:srgbClr val="62139E"/>
                </a:solidFill>
              </a:rPr>
              <a:t>請教師依據教學原則調整。</a:t>
            </a:r>
            <a:endParaRPr lang="en-US" altLang="zh-TW" dirty="0" smtClean="0">
              <a:solidFill>
                <a:srgbClr val="62139E"/>
              </a:solidFill>
            </a:endParaRPr>
          </a:p>
          <a:p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500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 smtClean="0"/>
              <a:t>閱讀不只是</a:t>
            </a:r>
            <a:r>
              <a:rPr lang="zh-TW" altLang="en-US" sz="4400" b="1" dirty="0"/>
              <a:t>讀</a:t>
            </a:r>
            <a:r>
              <a:rPr lang="zh-TW" altLang="zh-TW" sz="4400" b="1" dirty="0"/>
              <a:t>「書」</a:t>
            </a:r>
            <a:r>
              <a:rPr lang="en-US" altLang="zh-TW" sz="3200" dirty="0" smtClean="0"/>
              <a:t>~</a:t>
            </a:r>
            <a:r>
              <a:rPr lang="zh-TW" altLang="en-US" sz="3200" dirty="0" smtClean="0"/>
              <a:t>什麼是數位閱讀</a:t>
            </a:r>
            <a:r>
              <a:rPr lang="zh-TW" altLang="en-US" sz="3200" dirty="0" smtClean="0">
                <a:latin typeface="新細明體" charset="-120"/>
                <a:ea typeface="新細明體" charset="-120"/>
              </a:rPr>
              <a:t>？</a:t>
            </a:r>
            <a:endParaRPr lang="zh-TW" altLang="en-US" sz="3200" dirty="0" smtClean="0"/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廣義來說，閱讀各種</a:t>
            </a:r>
            <a:r>
              <a:rPr lang="zh-TW" altLang="en-US" dirty="0" smtClean="0">
                <a:solidFill>
                  <a:srgbClr val="FF0000"/>
                </a:solidFill>
              </a:rPr>
              <a:t>透過數位化處理的內容</a:t>
            </a:r>
            <a:r>
              <a:rPr lang="zh-TW" altLang="en-US" dirty="0" smtClean="0"/>
              <a:t>都可以稱為</a:t>
            </a:r>
            <a:r>
              <a:rPr lang="zh-TW" altLang="en-US" b="1" dirty="0" smtClean="0"/>
              <a:t>數位閱讀。</a:t>
            </a:r>
            <a:endParaRPr lang="en-US" altLang="zh-TW" b="1" dirty="0" smtClean="0"/>
          </a:p>
          <a:p>
            <a:r>
              <a:rPr lang="zh-TW" altLang="en-US" dirty="0" smtClean="0"/>
              <a:t>通常會利用</a:t>
            </a:r>
            <a:r>
              <a:rPr lang="zh-TW" altLang="en-US" dirty="0"/>
              <a:t>各種閱讀</a:t>
            </a:r>
            <a:r>
              <a:rPr lang="zh-TW" altLang="en-US" dirty="0" smtClean="0"/>
              <a:t>裝置閱讀，如電腦</a:t>
            </a:r>
            <a:r>
              <a:rPr lang="zh-TW" altLang="en-US" dirty="0"/>
              <a:t>、平板電腦、智慧型手機、電子書閱讀器</a:t>
            </a:r>
            <a:r>
              <a:rPr lang="zh-TW" altLang="en-US" dirty="0" smtClean="0"/>
              <a:t>等。</a:t>
            </a:r>
            <a:endParaRPr lang="en-US" altLang="zh-TW" dirty="0" smtClean="0"/>
          </a:p>
          <a:p>
            <a:r>
              <a:rPr lang="zh-TW" altLang="en-US" dirty="0" smtClean="0"/>
              <a:t>例如</a:t>
            </a:r>
            <a:r>
              <a:rPr lang="zh-TW" altLang="en-US" dirty="0"/>
              <a:t>瀏覽網頁、部落格</a:t>
            </a:r>
            <a:r>
              <a:rPr lang="zh-TW" altLang="en-US" dirty="0" smtClean="0"/>
              <a:t>、</a:t>
            </a:r>
            <a:r>
              <a:rPr lang="zh-TW" altLang="en-US" dirty="0"/>
              <a:t>看電腦檔案型式的文件、</a:t>
            </a:r>
            <a:r>
              <a:rPr lang="zh-TW" altLang="en-US" dirty="0" smtClean="0"/>
              <a:t>上網</a:t>
            </a:r>
            <a:r>
              <a:rPr lang="zh-TW" altLang="en-US" dirty="0"/>
              <a:t>搜尋</a:t>
            </a:r>
            <a:r>
              <a:rPr lang="zh-TW" altLang="en-US" dirty="0" smtClean="0"/>
              <a:t>資料</a:t>
            </a:r>
            <a:r>
              <a:rPr lang="zh-TW" altLang="en-US" dirty="0"/>
              <a:t>、看新聞</a:t>
            </a:r>
            <a:r>
              <a:rPr lang="zh-TW" altLang="en-US" dirty="0" smtClean="0"/>
              <a:t>、</a:t>
            </a:r>
            <a:r>
              <a:rPr lang="zh-TW" altLang="en-US" dirty="0"/>
              <a:t>收發電子報、閱讀電子</a:t>
            </a:r>
            <a:r>
              <a:rPr lang="zh-TW" altLang="en-US" dirty="0" smtClean="0"/>
              <a:t>書</a:t>
            </a:r>
            <a:r>
              <a:rPr lang="zh-TW" altLang="en-US" dirty="0"/>
              <a:t>、電子雜誌</a:t>
            </a:r>
            <a:r>
              <a:rPr lang="zh-TW" altLang="en-US" dirty="0" smtClean="0"/>
              <a:t>都</a:t>
            </a:r>
            <a:r>
              <a:rPr lang="zh-TW" altLang="en-US" dirty="0"/>
              <a:t>可稱為數位閱讀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pPr marL="0" indent="0" algn="r">
              <a:buNone/>
            </a:pPr>
            <a:endParaRPr lang="en-US" altLang="zh-TW" dirty="0" smtClean="0"/>
          </a:p>
          <a:p>
            <a:pPr marL="0" indent="0" algn="ctr">
              <a:buNone/>
            </a:pP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510224" y="5301208"/>
            <a:ext cx="8064896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62139E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b="1" dirty="0" smtClean="0"/>
              <a:t>數位閱讀的定義</a:t>
            </a:r>
            <a:r>
              <a:rPr lang="zh-TW" altLang="en-US" sz="2800" b="1" dirty="0" smtClean="0">
                <a:latin typeface="新細明體"/>
              </a:rPr>
              <a:t>：凡</a:t>
            </a:r>
            <a:r>
              <a:rPr lang="zh-TW" altLang="en-US" sz="2800" b="1" dirty="0" smtClean="0"/>
              <a:t>透過數位媒介形式進行閱讀活動均屬之，不單指電子書閱讀器。</a:t>
            </a:r>
            <a:endParaRPr lang="zh-TW" altLang="en-US" sz="2800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4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教學活動舉隅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295658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en-US" altLang="zh-TW" b="1" dirty="0" smtClean="0"/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1B7C7-FF56-43BC-9A6B-1E41FAAFBB79}" type="slidenum">
              <a:rPr lang="zh-TW" altLang="en-US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901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教學影片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能力指標</a:t>
            </a:r>
            <a:r>
              <a:rPr lang="en-US" altLang="zh-TW" b="1" dirty="0" smtClean="0"/>
              <a:t>A1)</a:t>
            </a:r>
            <a:endParaRPr lang="zh-TW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389384" y="2132856"/>
            <a:ext cx="4038600" cy="4434840"/>
          </a:xfrm>
        </p:spPr>
        <p:txBody>
          <a:bodyPr/>
          <a:lstStyle/>
          <a:p>
            <a:r>
              <a:rPr lang="zh-TW" altLang="en-US" dirty="0">
                <a:latin typeface="新細明體"/>
              </a:rPr>
              <a:t>初次指導學生下關鍵詞，學生提出數個關鍵</a:t>
            </a:r>
            <a:r>
              <a:rPr lang="zh-TW" altLang="en-US" dirty="0" smtClean="0">
                <a:latin typeface="新細明體"/>
              </a:rPr>
              <a:t>詞後，</a:t>
            </a:r>
            <a:r>
              <a:rPr lang="zh-TW" altLang="en-US" dirty="0">
                <a:latin typeface="新細明體"/>
              </a:rPr>
              <a:t>教師再以反例，幫助學生澄清自己要找的訊息。</a:t>
            </a:r>
            <a:endParaRPr lang="zh-TW" altLang="en-US" dirty="0"/>
          </a:p>
        </p:txBody>
      </p:sp>
      <p:sp>
        <p:nvSpPr>
          <p:cNvPr id="3" name="圓角矩形圖說文字 2">
            <a:hlinkClick r:id="rId3" action="ppaction://hlinkfile"/>
          </p:cNvPr>
          <p:cNvSpPr/>
          <p:nvPr/>
        </p:nvSpPr>
        <p:spPr>
          <a:xfrm>
            <a:off x="1043608" y="4081760"/>
            <a:ext cx="2520280" cy="1368152"/>
          </a:xfrm>
          <a:prstGeom prst="wedgeRoundRectCallout">
            <a:avLst>
              <a:gd name="adj1" fmla="val -67865"/>
              <a:gd name="adj2" fmla="val 2554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請先閱讀活動</a:t>
            </a:r>
            <a:r>
              <a:rPr lang="en-US" altLang="zh-TW" sz="2400" dirty="0" smtClean="0"/>
              <a:t>3</a:t>
            </a:r>
            <a:r>
              <a:rPr lang="zh-TW" altLang="en-US" sz="2400" dirty="0" smtClean="0"/>
              <a:t>教學示例</a:t>
            </a:r>
            <a:endParaRPr lang="zh-TW" altLang="en-US" sz="2400" dirty="0"/>
          </a:p>
        </p:txBody>
      </p:sp>
      <p:pic>
        <p:nvPicPr>
          <p:cNvPr id="1026" name="Picture 2">
            <a:hlinkClick r:id="rId4" action="ppaction://hlinkfile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51" y="2132856"/>
            <a:ext cx="4038600" cy="227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83568" y="5724545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 smtClean="0">
                <a:solidFill>
                  <a:srgbClr val="C00000"/>
                </a:solidFill>
              </a:rPr>
              <a:t>A1</a:t>
            </a:r>
            <a:r>
              <a:rPr lang="zh-TW" altLang="en-US" sz="3200" b="1" dirty="0">
                <a:solidFill>
                  <a:srgbClr val="C00000"/>
                </a:solidFill>
              </a:rPr>
              <a:t>：</a:t>
            </a:r>
            <a:r>
              <a:rPr lang="zh-TW" altLang="zh-TW" sz="3200" b="1" dirty="0">
                <a:solidFill>
                  <a:srgbClr val="C00000"/>
                </a:solidFill>
              </a:rPr>
              <a:t>找出與閱讀目的有關且明顯的</a:t>
            </a:r>
            <a:r>
              <a:rPr lang="zh-TW" altLang="zh-TW" sz="3200" b="1" dirty="0" smtClean="0">
                <a:solidFill>
                  <a:srgbClr val="C00000"/>
                </a:solidFill>
              </a:rPr>
              <a:t>訊息</a:t>
            </a:r>
            <a:endParaRPr lang="en-US" altLang="zh-TW" sz="3200" b="1" dirty="0" smtClean="0">
              <a:solidFill>
                <a:srgbClr val="C0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27984" y="47268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教學方式</a:t>
            </a:r>
            <a:r>
              <a:rPr lang="zh-TW" altLang="en-US" dirty="0">
                <a:latin typeface="新細明體"/>
              </a:rPr>
              <a:t>：全班一機</a:t>
            </a:r>
            <a:r>
              <a:rPr lang="en-US" altLang="zh-TW" dirty="0">
                <a:latin typeface="新細明體"/>
              </a:rPr>
              <a:t>(</a:t>
            </a:r>
            <a:r>
              <a:rPr lang="zh-TW" altLang="en-US" dirty="0">
                <a:latin typeface="新細明體"/>
              </a:rPr>
              <a:t>在普通教室上課</a:t>
            </a:r>
            <a:r>
              <a:rPr lang="en-US" altLang="zh-TW" dirty="0">
                <a:latin typeface="新細明體"/>
              </a:rPr>
              <a:t>)</a:t>
            </a:r>
          </a:p>
          <a:p>
            <a:r>
              <a:rPr lang="zh-TW" altLang="en-US" dirty="0" smtClean="0"/>
              <a:t>教  </a:t>
            </a:r>
            <a:r>
              <a:rPr lang="zh-TW" altLang="en-US" dirty="0"/>
              <a:t>學  者</a:t>
            </a:r>
            <a:r>
              <a:rPr lang="zh-TW" altLang="en-US" dirty="0">
                <a:latin typeface="新細明體"/>
              </a:rPr>
              <a:t>：臺北市士東國小張燕禎老師</a:t>
            </a:r>
            <a:endParaRPr lang="en-US" altLang="zh-TW" dirty="0">
              <a:latin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90480-0C48-4A3B-811D-94215E798DE8}" type="slidenum">
              <a:rPr lang="zh-TW" altLang="en-US" smtClean="0"/>
              <a:pPr>
                <a:defRPr/>
              </a:pPr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279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3"/>
          </a:xfrm>
        </p:spPr>
        <p:txBody>
          <a:bodyPr/>
          <a:lstStyle/>
          <a:p>
            <a:pPr marL="0" lvl="0" indent="0" algn="ctr">
              <a:buNone/>
            </a:pPr>
            <a:r>
              <a:rPr kumimoji="1" lang="zh-TW" altLang="en-US" b="1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教學</a:t>
            </a:r>
            <a:r>
              <a:rPr kumimoji="1" lang="zh-TW" altLang="en-US" b="1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記要</a:t>
            </a:r>
            <a:endParaRPr kumimoji="1" lang="en-US" altLang="zh-TW" b="1" dirty="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微軟正黑體" pitchFamily="34" charset="-120"/>
            </a:endParaRPr>
          </a:p>
          <a:p>
            <a:r>
              <a:rPr lang="zh-TW" altLang="zh-TW" dirty="0" smtClean="0"/>
              <a:t>教師</a:t>
            </a:r>
            <a:r>
              <a:rPr lang="zh-TW" altLang="zh-TW" dirty="0"/>
              <a:t>：請你寫下兩個你會下的關鍵詞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TW" altLang="zh-TW" dirty="0" smtClean="0"/>
              <a:t>教師</a:t>
            </a:r>
            <a:r>
              <a:rPr lang="zh-TW" altLang="zh-TW" dirty="0"/>
              <a:t>開啟</a:t>
            </a:r>
            <a:r>
              <a:rPr lang="en-US" altLang="zh-TW" dirty="0"/>
              <a:t>google</a:t>
            </a:r>
            <a:r>
              <a:rPr lang="zh-TW" altLang="zh-TW" dirty="0"/>
              <a:t>，</a:t>
            </a:r>
            <a:r>
              <a:rPr lang="zh-TW" altLang="zh-TW" dirty="0" smtClean="0"/>
              <a:t>將關鍵詞鍵入。</a:t>
            </a:r>
            <a:endParaRPr lang="zh-TW" altLang="zh-TW" dirty="0"/>
          </a:p>
          <a:p>
            <a:r>
              <a:rPr lang="zh-TW" altLang="zh-TW" dirty="0"/>
              <a:t>教師：第一個「平溪的天燈」可以讓你找到「為什麼要放天燈」的訊息嗎？</a:t>
            </a:r>
          </a:p>
          <a:p>
            <a:r>
              <a:rPr lang="zh-TW" altLang="zh-TW" dirty="0" smtClean="0"/>
              <a:t>學生：</a:t>
            </a:r>
            <a:r>
              <a:rPr lang="zh-TW" altLang="zh-TW" dirty="0"/>
              <a:t>可以。</a:t>
            </a:r>
          </a:p>
          <a:p>
            <a:r>
              <a:rPr lang="zh-TW" altLang="zh-TW" dirty="0"/>
              <a:t>教師：如果第一頁沒找到，要點進第二頁嗎？</a:t>
            </a:r>
          </a:p>
          <a:p>
            <a:r>
              <a:rPr lang="zh-TW" altLang="zh-TW" dirty="0"/>
              <a:t>學生：換另一個關鍵詞。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180269"/>
              </p:ext>
            </p:extLst>
          </p:nvPr>
        </p:nvGraphicFramePr>
        <p:xfrm>
          <a:off x="827584" y="1988840"/>
          <a:ext cx="7848876" cy="122872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84371"/>
                <a:gridCol w="785232"/>
                <a:gridCol w="784371"/>
                <a:gridCol w="785232"/>
                <a:gridCol w="785232"/>
                <a:gridCol w="784371"/>
                <a:gridCol w="785232"/>
                <a:gridCol w="784371"/>
                <a:gridCol w="785232"/>
                <a:gridCol w="785232"/>
              </a:tblGrid>
              <a:tr h="4095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學生</a:t>
                      </a:r>
                      <a:r>
                        <a:rPr lang="en-US" sz="1600" kern="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學生</a:t>
                      </a:r>
                      <a:r>
                        <a:rPr lang="en-US" sz="1600" kern="0">
                          <a:effectLst/>
                        </a:rPr>
                        <a:t>2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學生</a:t>
                      </a:r>
                      <a:r>
                        <a:rPr lang="en-US" sz="1600" kern="0">
                          <a:effectLst/>
                        </a:rPr>
                        <a:t>3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學生</a:t>
                      </a:r>
                      <a:r>
                        <a:rPr lang="en-US" sz="1600" kern="0">
                          <a:effectLst/>
                        </a:rPr>
                        <a:t>4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學生</a:t>
                      </a:r>
                      <a:r>
                        <a:rPr lang="en-US" sz="1600" kern="0">
                          <a:effectLst/>
                        </a:rPr>
                        <a:t>5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學生</a:t>
                      </a:r>
                      <a:r>
                        <a:rPr lang="en-US" sz="1600" kern="0">
                          <a:effectLst/>
                        </a:rPr>
                        <a:t>6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學生</a:t>
                      </a:r>
                      <a:r>
                        <a:rPr lang="en-US" sz="1600" kern="0">
                          <a:effectLst/>
                        </a:rPr>
                        <a:t>7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學生</a:t>
                      </a:r>
                      <a:r>
                        <a:rPr lang="en-US" sz="1600" kern="0">
                          <a:effectLst/>
                        </a:rPr>
                        <a:t>8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學生</a:t>
                      </a:r>
                      <a:r>
                        <a:rPr lang="en-US" sz="1600" kern="0">
                          <a:effectLst/>
                        </a:rPr>
                        <a:t>9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學生</a:t>
                      </a:r>
                      <a:r>
                        <a:rPr lang="en-US" sz="1600" kern="0">
                          <a:effectLst/>
                        </a:rPr>
                        <a:t>10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4095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kern="0" dirty="0">
                          <a:effectLst/>
                        </a:rPr>
                        <a:t>天燈</a:t>
                      </a:r>
                      <a:endParaRPr lang="zh-TW" sz="1600" b="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放天燈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天燈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天燈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天燈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孔明燈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天燈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天燈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天燈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平溪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4095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kern="0" dirty="0">
                          <a:effectLst/>
                        </a:rPr>
                        <a:t>孔明燈</a:t>
                      </a:r>
                      <a:endParaRPr lang="zh-TW" sz="1600" b="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天燈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平溪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平溪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平溪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天燈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平溪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孔明燈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平溪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天燈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4899248" y="4797152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err="1" smtClean="0">
                <a:solidFill>
                  <a:srgbClr val="C00000"/>
                </a:solidFill>
              </a:rPr>
              <a:t>A2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：</a:t>
            </a:r>
            <a:r>
              <a:rPr lang="zh-TW" altLang="en-US" sz="2400" b="1" dirty="0">
                <a:solidFill>
                  <a:srgbClr val="C00000"/>
                </a:solidFill>
              </a:rPr>
              <a:t>使用關鍵詞搜尋相關的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訊息</a:t>
            </a:r>
            <a:endParaRPr lang="en-US" altLang="zh-TW" sz="2400" b="1" dirty="0" smtClean="0">
              <a:solidFill>
                <a:srgbClr val="C0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552" y="3645024"/>
            <a:ext cx="8064896" cy="2880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531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教學影片</a:t>
            </a:r>
            <a:r>
              <a:rPr lang="en-US" altLang="zh-TW" sz="4400" b="1" dirty="0" smtClean="0"/>
              <a:t>(</a:t>
            </a:r>
            <a:r>
              <a:rPr lang="zh-TW" altLang="en-US" sz="4400" b="1" dirty="0" smtClean="0"/>
              <a:t>能力指標</a:t>
            </a:r>
            <a:r>
              <a:rPr lang="en-US" altLang="zh-TW" sz="4400" b="1" dirty="0" smtClean="0"/>
              <a:t>A1</a:t>
            </a:r>
            <a:r>
              <a:rPr lang="zh-TW" altLang="en-US" sz="4400" b="1" dirty="0" smtClean="0"/>
              <a:t>、</a:t>
            </a:r>
            <a:r>
              <a:rPr lang="en-US" altLang="zh-TW" sz="4400" b="1" dirty="0" smtClean="0"/>
              <a:t>A2</a:t>
            </a:r>
            <a:r>
              <a:rPr lang="zh-TW" altLang="en-US" sz="4400" b="1" dirty="0" smtClean="0"/>
              <a:t>、</a:t>
            </a:r>
            <a:r>
              <a:rPr lang="en-US" altLang="zh-TW" sz="4400" b="1" dirty="0" smtClean="0"/>
              <a:t>B1)</a:t>
            </a:r>
            <a:endParaRPr lang="zh-TW" altLang="en-US" sz="4400" b="1" dirty="0">
              <a:solidFill>
                <a:srgbClr val="C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389384" y="2132856"/>
            <a:ext cx="4038600" cy="4434840"/>
          </a:xfrm>
        </p:spPr>
        <p:txBody>
          <a:bodyPr/>
          <a:lstStyle/>
          <a:p>
            <a:r>
              <a:rPr lang="zh-TW" altLang="en-US" dirty="0" smtClean="0"/>
              <a:t>學生決定</a:t>
            </a:r>
            <a:r>
              <a:rPr lang="zh-TW" altLang="en-US" dirty="0" smtClean="0">
                <a:latin typeface="新細明體"/>
              </a:rPr>
              <a:t>「祕密花園想種的植物</a:t>
            </a:r>
            <a:r>
              <a:rPr lang="zh-TW" altLang="en-US" dirty="0" smtClean="0">
                <a:latin typeface="新細明體"/>
                <a:ea typeface="新細明體"/>
              </a:rPr>
              <a:t>」後</a:t>
            </a:r>
            <a:r>
              <a:rPr lang="zh-TW" altLang="en-US" dirty="0" smtClean="0"/>
              <a:t>，為了瞭解該植物的特色，需知道如何上網查詢資料。</a:t>
            </a:r>
            <a:endParaRPr lang="zh-TW" altLang="en-US" dirty="0"/>
          </a:p>
        </p:txBody>
      </p:sp>
      <p:sp>
        <p:nvSpPr>
          <p:cNvPr id="3" name="圓角矩形圖說文字 2">
            <a:hlinkClick r:id="rId3" action="ppaction://hlinkfile"/>
          </p:cNvPr>
          <p:cNvSpPr/>
          <p:nvPr/>
        </p:nvSpPr>
        <p:spPr>
          <a:xfrm>
            <a:off x="1043608" y="3861048"/>
            <a:ext cx="2520280" cy="1368152"/>
          </a:xfrm>
          <a:prstGeom prst="wedgeRoundRectCallout">
            <a:avLst>
              <a:gd name="adj1" fmla="val -67865"/>
              <a:gd name="adj2" fmla="val 2554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請先閱讀活動</a:t>
            </a:r>
            <a:r>
              <a:rPr lang="en-US" altLang="zh-TW" sz="2400" dirty="0" smtClean="0"/>
              <a:t>6</a:t>
            </a:r>
            <a:r>
              <a:rPr lang="zh-TW" altLang="en-US" sz="2400" dirty="0" smtClean="0"/>
              <a:t>教學示例</a:t>
            </a:r>
            <a:endParaRPr lang="zh-TW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683568" y="5229200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</a:rPr>
              <a:t>A1</a:t>
            </a:r>
            <a:r>
              <a:rPr lang="zh-TW" altLang="en-US" sz="3200" b="1" dirty="0">
                <a:solidFill>
                  <a:srgbClr val="C00000"/>
                </a:solidFill>
              </a:rPr>
              <a:t>：</a:t>
            </a:r>
            <a:r>
              <a:rPr lang="zh-TW" altLang="zh-TW" sz="3200" b="1" dirty="0">
                <a:solidFill>
                  <a:srgbClr val="C00000"/>
                </a:solidFill>
              </a:rPr>
              <a:t>找出與閱讀目的有關且明顯的</a:t>
            </a:r>
            <a:r>
              <a:rPr lang="zh-TW" altLang="zh-TW" sz="3200" b="1" dirty="0" smtClean="0">
                <a:solidFill>
                  <a:srgbClr val="C00000"/>
                </a:solidFill>
              </a:rPr>
              <a:t>訊息</a:t>
            </a:r>
            <a:endParaRPr lang="en-US" altLang="zh-TW" sz="3200" b="1" dirty="0" smtClean="0">
              <a:solidFill>
                <a:srgbClr val="C00000"/>
              </a:solidFill>
            </a:endParaRPr>
          </a:p>
          <a:p>
            <a:r>
              <a:rPr lang="en-US" altLang="zh-TW" sz="3200" b="1" dirty="0">
                <a:solidFill>
                  <a:srgbClr val="C00000"/>
                </a:solidFill>
              </a:rPr>
              <a:t>A2</a:t>
            </a:r>
            <a:r>
              <a:rPr lang="zh-TW" altLang="en-US" sz="3200" b="1" dirty="0">
                <a:solidFill>
                  <a:srgbClr val="C00000"/>
                </a:solidFill>
              </a:rPr>
              <a:t>：使用關鍵詞搜尋相關的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訊息</a:t>
            </a:r>
            <a:endParaRPr lang="en-US" altLang="zh-TW" sz="3200" b="1" dirty="0">
              <a:solidFill>
                <a:srgbClr val="C00000"/>
              </a:solidFill>
            </a:endParaRPr>
          </a:p>
          <a:p>
            <a:r>
              <a:rPr lang="en-US" altLang="zh-TW" sz="3200" b="1" dirty="0" smtClean="0">
                <a:solidFill>
                  <a:srgbClr val="C00000"/>
                </a:solidFill>
              </a:rPr>
              <a:t>B1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：確認網站有想要的訊息</a:t>
            </a:r>
            <a:endParaRPr lang="en-US" altLang="zh-TW" sz="3200" b="1" dirty="0" smtClean="0">
              <a:solidFill>
                <a:srgbClr val="C0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27984" y="45811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教學方式</a:t>
            </a:r>
            <a:r>
              <a:rPr lang="zh-TW" altLang="en-US" dirty="0" smtClean="0">
                <a:latin typeface="新細明體"/>
              </a:rPr>
              <a:t>：全班一</a:t>
            </a:r>
            <a:r>
              <a:rPr lang="zh-TW" altLang="en-US" dirty="0">
                <a:latin typeface="新細明體"/>
              </a:rPr>
              <a:t>機</a:t>
            </a:r>
            <a:r>
              <a:rPr lang="en-US" altLang="zh-TW" dirty="0">
                <a:latin typeface="新細明體"/>
              </a:rPr>
              <a:t>(</a:t>
            </a:r>
            <a:r>
              <a:rPr lang="zh-TW" altLang="en-US" dirty="0">
                <a:latin typeface="新細明體"/>
              </a:rPr>
              <a:t>在普通教室上課</a:t>
            </a:r>
            <a:r>
              <a:rPr lang="en-US" altLang="zh-TW" dirty="0">
                <a:latin typeface="新細明體"/>
              </a:rPr>
              <a:t>)</a:t>
            </a:r>
          </a:p>
          <a:p>
            <a:r>
              <a:rPr lang="zh-TW" altLang="en-US" dirty="0" smtClean="0"/>
              <a:t>教  </a:t>
            </a:r>
            <a:r>
              <a:rPr lang="zh-TW" altLang="en-US" dirty="0"/>
              <a:t>學  者</a:t>
            </a:r>
            <a:r>
              <a:rPr lang="zh-TW" altLang="en-US" dirty="0">
                <a:latin typeface="新細明體"/>
              </a:rPr>
              <a:t>：</a:t>
            </a:r>
            <a:r>
              <a:rPr lang="zh-TW" altLang="en-US" dirty="0" smtClean="0">
                <a:latin typeface="新細明體"/>
              </a:rPr>
              <a:t>臺北市士東國小高碧芳主任</a:t>
            </a:r>
            <a:endParaRPr lang="en-US" altLang="zh-TW" dirty="0">
              <a:latin typeface="新細明體"/>
            </a:endParaRPr>
          </a:p>
        </p:txBody>
      </p:sp>
      <p:pic>
        <p:nvPicPr>
          <p:cNvPr id="3074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4" t="20794" r="30357" b="39206"/>
          <a:stretch/>
        </p:blipFill>
        <p:spPr bwMode="auto">
          <a:xfrm>
            <a:off x="4644008" y="2204864"/>
            <a:ext cx="3342793" cy="230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90480-0C48-4A3B-811D-94215E798DE8}" type="slidenum">
              <a:rPr lang="zh-TW" altLang="en-US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05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472608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r>
              <a:rPr kumimoji="1" lang="zh-TW" altLang="en-US" b="1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教學記要</a:t>
            </a:r>
            <a:endParaRPr kumimoji="1" lang="en-US" altLang="zh-TW" b="1" dirty="0" smtClean="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微軟正黑體" pitchFamily="34" charset="-120"/>
            </a:endParaRPr>
          </a:p>
          <a:p>
            <a:pPr marL="0" lvl="0" indent="0">
              <a:spcBef>
                <a:spcPct val="0"/>
              </a:spcBef>
              <a:buClrTx/>
              <a:buSzTx/>
              <a:buNone/>
            </a:pPr>
            <a:r>
              <a:rPr kumimoji="1" lang="zh-TW" altLang="en-US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    </a:t>
            </a:r>
            <a:r>
              <a:rPr kumimoji="1" lang="zh-TW" altLang="en-US" sz="2400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學生表示，想知道心目中祕密花園主角</a:t>
            </a:r>
            <a:r>
              <a:rPr kumimoji="1" lang="en-US" altLang="zh-TW" sz="2400" dirty="0" smtClean="0">
                <a:solidFill>
                  <a:srgbClr val="7030A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(</a:t>
            </a:r>
            <a:r>
              <a:rPr kumimoji="1" lang="zh-TW" altLang="en-US" sz="2400" dirty="0" smtClean="0">
                <a:solidFill>
                  <a:srgbClr val="7030A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如玫瑰</a:t>
            </a:r>
            <a:r>
              <a:rPr kumimoji="1" lang="en-US" altLang="zh-TW" sz="2400" dirty="0" smtClean="0">
                <a:solidFill>
                  <a:srgbClr val="7030A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)</a:t>
            </a:r>
            <a:r>
              <a:rPr kumimoji="1" lang="zh-TW" altLang="en-US" sz="2400" dirty="0" smtClean="0">
                <a:solidFill>
                  <a:srgbClr val="7030A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的顏色、粗細、香味、高矮、特徵、葉子</a:t>
            </a:r>
            <a:r>
              <a:rPr kumimoji="1" lang="en-US" altLang="zh-TW" sz="2400" dirty="0" smtClean="0">
                <a:solidFill>
                  <a:srgbClr val="7030A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……</a:t>
            </a:r>
            <a:r>
              <a:rPr kumimoji="1" lang="zh-TW" altLang="en-US" sz="2400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，並想透過網站查詢。</a:t>
            </a:r>
            <a:endParaRPr kumimoji="1" lang="en-US" altLang="zh-TW" sz="2400" dirty="0" smtClean="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微軟正黑體" pitchFamily="34" charset="-120"/>
            </a:endParaRPr>
          </a:p>
          <a:p>
            <a:pPr marL="0" lvl="0" indent="0">
              <a:spcBef>
                <a:spcPct val="0"/>
              </a:spcBef>
              <a:buClrTx/>
              <a:buSzTx/>
              <a:buNone/>
            </a:pPr>
            <a:r>
              <a:rPr kumimoji="1" lang="zh-TW" altLang="en-US" sz="2400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    老師以</a:t>
            </a:r>
            <a:r>
              <a:rPr kumimoji="1" lang="zh-TW" altLang="en-US" sz="2400" dirty="0" smtClean="0">
                <a:solidFill>
                  <a:srgbClr val="000000"/>
                </a:solidFill>
                <a:latin typeface="新細明體"/>
                <a:ea typeface="新細明體"/>
              </a:rPr>
              <a:t>「</a:t>
            </a:r>
            <a:r>
              <a:rPr kumimoji="1" lang="zh-TW" altLang="en-US" sz="2400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玫瑰花</a:t>
            </a:r>
            <a:r>
              <a:rPr kumimoji="1" lang="zh-TW" altLang="en-US" sz="2400" dirty="0">
                <a:solidFill>
                  <a:srgbClr val="000000"/>
                </a:solidFill>
                <a:latin typeface="新細明體"/>
              </a:rPr>
              <a:t>」</a:t>
            </a:r>
            <a:r>
              <a:rPr kumimoji="1" lang="zh-TW" altLang="en-US" sz="2400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為例查閱資料，學生發表，可以鍵入關鍵字</a:t>
            </a:r>
            <a:r>
              <a:rPr kumimoji="1" lang="zh-TW" altLang="en-US" sz="2400" dirty="0" smtClean="0">
                <a:solidFill>
                  <a:srgbClr val="000000"/>
                </a:solidFill>
                <a:latin typeface="新細明體"/>
                <a:ea typeface="新細明體"/>
              </a:rPr>
              <a:t>「花」。老師輸入後呈現搜尋結果，學生回答：</a:t>
            </a:r>
            <a:endParaRPr kumimoji="1" lang="en-US" altLang="zh-TW" sz="2400" dirty="0" smtClean="0">
              <a:solidFill>
                <a:srgbClr val="000000"/>
              </a:solidFill>
              <a:latin typeface="新細明體"/>
              <a:ea typeface="新細明體"/>
            </a:endParaRPr>
          </a:p>
          <a:p>
            <a:pPr lvl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kumimoji="1" lang="zh-TW" altLang="en-US" dirty="0">
                <a:solidFill>
                  <a:srgbClr val="0070C0"/>
                </a:solidFill>
                <a:latin typeface="新細明體"/>
                <a:ea typeface="新細明體"/>
              </a:rPr>
              <a:t>沒有要找的</a:t>
            </a:r>
            <a:r>
              <a:rPr kumimoji="1"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資料</a:t>
            </a:r>
            <a:endParaRPr kumimoji="1" lang="en-US" altLang="zh-TW" dirty="0" smtClean="0">
              <a:solidFill>
                <a:srgbClr val="0070C0"/>
              </a:solidFill>
              <a:latin typeface="新細明體"/>
              <a:ea typeface="新細明體"/>
            </a:endParaRPr>
          </a:p>
          <a:p>
            <a:pPr lvl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kumimoji="1" lang="zh-TW" altLang="en-US" dirty="0">
                <a:solidFill>
                  <a:srgbClr val="0070C0"/>
                </a:solidFill>
                <a:latin typeface="新細明體"/>
                <a:ea typeface="新細明體"/>
              </a:rPr>
              <a:t>不一定找</a:t>
            </a:r>
            <a:r>
              <a:rPr kumimoji="1"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得到</a:t>
            </a:r>
            <a:endParaRPr kumimoji="1" lang="en-US" altLang="zh-TW" dirty="0" smtClean="0">
              <a:solidFill>
                <a:srgbClr val="0070C0"/>
              </a:solidFill>
              <a:latin typeface="新細明體"/>
              <a:ea typeface="新細明體"/>
            </a:endParaRPr>
          </a:p>
          <a:p>
            <a:pPr lvl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kumimoji="1" lang="zh-TW" altLang="en-US" dirty="0">
                <a:solidFill>
                  <a:srgbClr val="0070C0"/>
                </a:solidFill>
                <a:latin typeface="新細明體"/>
                <a:ea typeface="新細明體"/>
              </a:rPr>
              <a:t>要找很</a:t>
            </a:r>
            <a:r>
              <a:rPr kumimoji="1"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久</a:t>
            </a:r>
            <a:endParaRPr kumimoji="1" lang="en-US" altLang="zh-TW" dirty="0" smtClean="0">
              <a:solidFill>
                <a:srgbClr val="0070C0"/>
              </a:solidFill>
              <a:latin typeface="新細明體"/>
              <a:ea typeface="新細明體"/>
            </a:endParaRPr>
          </a:p>
          <a:p>
            <a:pPr lvl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kumimoji="1" lang="zh-TW" altLang="en-US" dirty="0">
                <a:solidFill>
                  <a:srgbClr val="0070C0"/>
                </a:solidFill>
                <a:latin typeface="新細明體"/>
                <a:ea typeface="新細明體"/>
              </a:rPr>
              <a:t>點進第一個</a:t>
            </a:r>
            <a:r>
              <a:rPr kumimoji="1"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網站</a:t>
            </a:r>
            <a:r>
              <a:rPr kumimoji="1" lang="en-US" altLang="zh-TW" dirty="0" smtClean="0">
                <a:solidFill>
                  <a:srgbClr val="0070C0"/>
                </a:solidFill>
                <a:latin typeface="新細明體"/>
                <a:ea typeface="新細明體"/>
              </a:rPr>
              <a:t>(</a:t>
            </a:r>
            <a:r>
              <a:rPr kumimoji="1"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維基百科</a:t>
            </a:r>
            <a:r>
              <a:rPr kumimoji="1" lang="en-US" altLang="zh-TW" dirty="0" smtClean="0">
                <a:solidFill>
                  <a:srgbClr val="0070C0"/>
                </a:solidFill>
                <a:latin typeface="新細明體"/>
                <a:ea typeface="新細明體"/>
              </a:rPr>
              <a:t>)</a:t>
            </a:r>
            <a:r>
              <a:rPr kumimoji="1"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，再按搜尋</a:t>
            </a:r>
            <a:endParaRPr kumimoji="1" lang="en-US" altLang="zh-TW" dirty="0">
              <a:solidFill>
                <a:srgbClr val="0070C0"/>
              </a:solidFill>
              <a:latin typeface="新細明體"/>
              <a:ea typeface="新細明體"/>
            </a:endParaRPr>
          </a:p>
          <a:p>
            <a:pPr marL="0" lvl="1" indent="0">
              <a:spcBef>
                <a:spcPct val="0"/>
              </a:spcBef>
              <a:buClrTx/>
              <a:buSzTx/>
              <a:buNone/>
            </a:pPr>
            <a:r>
              <a:rPr kumimoji="1" lang="zh-TW" altLang="en-US" sz="2600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    </a:t>
            </a:r>
            <a:r>
              <a:rPr kumimoji="1" lang="zh-TW" altLang="en-US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不是每個</a:t>
            </a:r>
            <a:r>
              <a:rPr kumimoji="1" lang="zh-TW" altLang="en-US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網站</a:t>
            </a:r>
            <a:r>
              <a:rPr kumimoji="1" lang="zh-TW" altLang="en-US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都可以找到資料，怎樣才可以增加猜對網站的機率</a:t>
            </a:r>
            <a:r>
              <a:rPr kumimoji="1" lang="zh-TW" altLang="en-US" dirty="0" smtClean="0">
                <a:solidFill>
                  <a:srgbClr val="000000"/>
                </a:solidFill>
                <a:latin typeface="新細明體"/>
                <a:ea typeface="新細明體"/>
              </a:rPr>
              <a:t>？</a:t>
            </a:r>
            <a:endParaRPr kumimoji="1" lang="en-US" altLang="zh-TW" dirty="0" smtClean="0">
              <a:solidFill>
                <a:srgbClr val="000000"/>
              </a:solidFill>
              <a:latin typeface="新細明體"/>
              <a:ea typeface="新細明體"/>
            </a:endParaRPr>
          </a:p>
          <a:p>
            <a:pPr lvl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kumimoji="1" lang="zh-TW" altLang="en-US" sz="2600" dirty="0" smtClean="0">
                <a:solidFill>
                  <a:srgbClr val="0070C0"/>
                </a:solidFill>
                <a:latin typeface="Arial" pitchFamily="34" charset="0"/>
                <a:ea typeface="新細明體" pitchFamily="18" charset="-120"/>
              </a:rPr>
              <a:t>有</a:t>
            </a:r>
            <a:r>
              <a:rPr kumimoji="1" lang="zh-TW" altLang="en-US" dirty="0">
                <a:solidFill>
                  <a:srgbClr val="0070C0"/>
                </a:solidFill>
                <a:latin typeface="新細明體"/>
                <a:ea typeface="新細明體"/>
              </a:rPr>
              <a:t>百科全書的</a:t>
            </a:r>
            <a:endParaRPr kumimoji="1" lang="en-US" altLang="zh-TW" dirty="0">
              <a:solidFill>
                <a:srgbClr val="0070C0"/>
              </a:solidFill>
              <a:latin typeface="新細明體"/>
              <a:ea typeface="新細明體"/>
            </a:endParaRPr>
          </a:p>
          <a:p>
            <a:pPr lvl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kumimoji="1" lang="zh-TW" altLang="en-US" dirty="0">
                <a:solidFill>
                  <a:srgbClr val="0070C0"/>
                </a:solidFill>
                <a:latin typeface="新細明體"/>
                <a:ea typeface="新細明體"/>
              </a:rPr>
              <a:t>看網站名稱</a:t>
            </a:r>
            <a:endParaRPr kumimoji="1" lang="en-US" altLang="zh-TW" dirty="0">
              <a:solidFill>
                <a:srgbClr val="0070C0"/>
              </a:solidFill>
              <a:latin typeface="新細明體"/>
              <a:ea typeface="新細明體"/>
            </a:endParaRPr>
          </a:p>
          <a:p>
            <a:pPr lvl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kumimoji="1" lang="zh-TW" altLang="en-US" dirty="0">
                <a:solidFill>
                  <a:srgbClr val="0070C0"/>
                </a:solidFill>
                <a:latin typeface="Arial" pitchFamily="34" charset="0"/>
                <a:ea typeface="新細明體" pitchFamily="18" charset="-120"/>
              </a:rPr>
              <a:t>看網站名稱下面的介紹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95536" y="1484784"/>
            <a:ext cx="8208912" cy="79208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395536" y="2996952"/>
            <a:ext cx="8208912" cy="345638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99992" y="5343599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C00000"/>
                </a:solidFill>
              </a:rPr>
              <a:t>B1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：確認網站有想要的訊息</a:t>
            </a:r>
            <a:endParaRPr lang="en-US" altLang="zh-TW" sz="2400" b="1" dirty="0" smtClean="0">
              <a:solidFill>
                <a:srgbClr val="C0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64088" y="509771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C00000"/>
                </a:solidFill>
              </a:rPr>
              <a:t>A1</a:t>
            </a:r>
            <a:r>
              <a:rPr lang="zh-TW" altLang="en-US" sz="2400" b="1" dirty="0">
                <a:solidFill>
                  <a:srgbClr val="C00000"/>
                </a:solidFill>
              </a:rPr>
              <a:t>：</a:t>
            </a:r>
            <a:r>
              <a:rPr lang="zh-TW" altLang="zh-TW" sz="2400" b="1" dirty="0">
                <a:solidFill>
                  <a:srgbClr val="C00000"/>
                </a:solidFill>
              </a:rPr>
              <a:t>找出與閱讀目的有關且明顯的訊息</a:t>
            </a:r>
            <a:endParaRPr lang="en-US" altLang="zh-TW" sz="2400" b="1" dirty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99992" y="3212976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C00000"/>
                </a:solidFill>
              </a:rPr>
              <a:t>A2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：</a:t>
            </a:r>
            <a:r>
              <a:rPr lang="zh-TW" altLang="en-US" sz="2400" b="1" dirty="0">
                <a:solidFill>
                  <a:srgbClr val="C00000"/>
                </a:solidFill>
              </a:rPr>
              <a:t>使用關鍵詞搜尋相關的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訊息</a:t>
            </a:r>
            <a:endParaRPr lang="en-US" altLang="zh-TW" sz="2400" b="1" dirty="0" smtClean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757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教學影片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能力指標</a:t>
            </a:r>
            <a:r>
              <a:rPr lang="en-US" altLang="zh-TW" b="1" dirty="0" smtClean="0"/>
              <a:t>A1</a:t>
            </a:r>
            <a:r>
              <a:rPr lang="zh-TW" altLang="en-US" b="1" dirty="0" smtClean="0"/>
              <a:t>、</a:t>
            </a:r>
            <a:r>
              <a:rPr lang="en-US" altLang="zh-TW" b="1" dirty="0" smtClean="0"/>
              <a:t>B1)</a:t>
            </a:r>
            <a:endParaRPr lang="zh-TW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389384" y="1844824"/>
            <a:ext cx="8215064" cy="936104"/>
          </a:xfrm>
        </p:spPr>
        <p:txBody>
          <a:bodyPr/>
          <a:lstStyle/>
          <a:p>
            <a:r>
              <a:rPr lang="zh-TW" altLang="en-US" dirty="0" smtClean="0"/>
              <a:t>教師以</a:t>
            </a:r>
            <a:r>
              <a:rPr lang="zh-TW" altLang="en-US" dirty="0" smtClean="0">
                <a:latin typeface="新細明體"/>
              </a:rPr>
              <a:t>「火鍋</a:t>
            </a:r>
            <a:r>
              <a:rPr lang="zh-TW" altLang="en-US" dirty="0" smtClean="0">
                <a:latin typeface="新細明體"/>
                <a:ea typeface="新細明體"/>
              </a:rPr>
              <a:t>」為主題</a:t>
            </a:r>
            <a:r>
              <a:rPr lang="zh-TW" altLang="en-US" dirty="0" smtClean="0"/>
              <a:t>，引發學生想進一步聚焦探討</a:t>
            </a:r>
            <a:r>
              <a:rPr lang="zh-TW" altLang="en-US" dirty="0" smtClean="0">
                <a:latin typeface="新細明體"/>
                <a:ea typeface="新細明體"/>
              </a:rPr>
              <a:t>「火鍋的〇〇」</a:t>
            </a:r>
            <a:r>
              <a:rPr lang="zh-TW" altLang="en-US" dirty="0" smtClean="0"/>
              <a:t>的動機，進而學習如何上網查詢資料。    </a:t>
            </a:r>
            <a:endParaRPr lang="zh-TW" altLang="en-US" dirty="0"/>
          </a:p>
        </p:txBody>
      </p:sp>
      <p:sp>
        <p:nvSpPr>
          <p:cNvPr id="3" name="圓角矩形圖說文字 2">
            <a:hlinkClick r:id="rId3" action="ppaction://hlinkfile"/>
          </p:cNvPr>
          <p:cNvSpPr/>
          <p:nvPr/>
        </p:nvSpPr>
        <p:spPr>
          <a:xfrm>
            <a:off x="1259632" y="2780928"/>
            <a:ext cx="2376264" cy="1224136"/>
          </a:xfrm>
          <a:prstGeom prst="wedgeRoundRectCallout">
            <a:avLst>
              <a:gd name="adj1" fmla="val -67865"/>
              <a:gd name="adj2" fmla="val 2554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請先閱讀活動</a:t>
            </a:r>
            <a:r>
              <a:rPr lang="en-US" altLang="zh-TW" sz="2400" dirty="0" smtClean="0"/>
              <a:t>7</a:t>
            </a:r>
            <a:r>
              <a:rPr lang="zh-TW" altLang="en-US" sz="2400" dirty="0" smtClean="0"/>
              <a:t>教學示例</a:t>
            </a:r>
            <a:endParaRPr lang="zh-TW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3275856" y="6084585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 smtClean="0">
                <a:solidFill>
                  <a:srgbClr val="C00000"/>
                </a:solidFill>
              </a:rPr>
              <a:t>B1</a:t>
            </a:r>
            <a:r>
              <a:rPr lang="zh-TW" altLang="en-US" sz="2800" b="1" dirty="0">
                <a:solidFill>
                  <a:srgbClr val="C00000"/>
                </a:solidFill>
              </a:rPr>
              <a:t>：確認網站有想要的訊息</a:t>
            </a:r>
            <a:endParaRPr lang="en-US" altLang="zh-TW" sz="2800" b="1" dirty="0">
              <a:solidFill>
                <a:srgbClr val="C0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552" y="40050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教學方式</a:t>
            </a:r>
            <a:r>
              <a:rPr lang="zh-TW" altLang="en-US" dirty="0" smtClean="0">
                <a:latin typeface="新細明體"/>
              </a:rPr>
              <a:t>：每組一</a:t>
            </a:r>
            <a:r>
              <a:rPr lang="zh-TW" altLang="en-US" dirty="0">
                <a:latin typeface="新細明體"/>
              </a:rPr>
              <a:t>機</a:t>
            </a:r>
            <a:r>
              <a:rPr lang="en-US" altLang="zh-TW" dirty="0">
                <a:latin typeface="新細明體"/>
              </a:rPr>
              <a:t>(</a:t>
            </a:r>
            <a:r>
              <a:rPr lang="zh-TW" altLang="en-US" dirty="0">
                <a:latin typeface="新細明體"/>
              </a:rPr>
              <a:t>在普通教室上課</a:t>
            </a:r>
            <a:r>
              <a:rPr lang="en-US" altLang="zh-TW" dirty="0">
                <a:latin typeface="新細明體"/>
              </a:rPr>
              <a:t>)</a:t>
            </a:r>
          </a:p>
          <a:p>
            <a:r>
              <a:rPr lang="zh-TW" altLang="en-US" dirty="0" smtClean="0"/>
              <a:t>教  </a:t>
            </a:r>
            <a:r>
              <a:rPr lang="zh-TW" altLang="en-US" dirty="0"/>
              <a:t>學  者</a:t>
            </a:r>
            <a:r>
              <a:rPr lang="zh-TW" altLang="en-US" dirty="0">
                <a:latin typeface="新細明體"/>
              </a:rPr>
              <a:t>：</a:t>
            </a:r>
            <a:r>
              <a:rPr lang="zh-TW" altLang="en-US" dirty="0" smtClean="0">
                <a:latin typeface="新細明體"/>
              </a:rPr>
              <a:t>臺北市石牌國小高禎禧主任</a:t>
            </a:r>
            <a:endParaRPr lang="en-US" altLang="zh-TW" dirty="0">
              <a:latin typeface="新細明體"/>
            </a:endParaRPr>
          </a:p>
        </p:txBody>
      </p:sp>
      <p:pic>
        <p:nvPicPr>
          <p:cNvPr id="2050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t="4761" r="66607" b="55714"/>
          <a:stretch/>
        </p:blipFill>
        <p:spPr bwMode="auto">
          <a:xfrm>
            <a:off x="5031162" y="2708920"/>
            <a:ext cx="2709190" cy="185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2123728" y="4572417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2800" b="1" dirty="0">
                <a:solidFill>
                  <a:srgbClr val="C00000"/>
                </a:solidFill>
              </a:rPr>
              <a:t>A1</a:t>
            </a:r>
            <a:r>
              <a:rPr lang="zh-TW" altLang="en-US" sz="2800" b="1" dirty="0">
                <a:solidFill>
                  <a:srgbClr val="C00000"/>
                </a:solidFill>
              </a:rPr>
              <a:t>：</a:t>
            </a:r>
            <a:r>
              <a:rPr lang="zh-TW" altLang="zh-TW" sz="2800" b="1" dirty="0">
                <a:solidFill>
                  <a:srgbClr val="C00000"/>
                </a:solidFill>
              </a:rPr>
              <a:t>找出與閱讀目的有關且明顯的</a:t>
            </a:r>
            <a:r>
              <a:rPr lang="zh-TW" altLang="zh-TW" sz="2800" b="1" dirty="0" smtClean="0">
                <a:solidFill>
                  <a:srgbClr val="C00000"/>
                </a:solidFill>
              </a:rPr>
              <a:t>訊息</a:t>
            </a:r>
            <a:endParaRPr lang="en-US" altLang="zh-TW" sz="2800" b="1" dirty="0">
              <a:solidFill>
                <a:srgbClr val="C00000"/>
              </a:solidFill>
            </a:endParaRPr>
          </a:p>
        </p:txBody>
      </p:sp>
      <p:pic>
        <p:nvPicPr>
          <p:cNvPr id="2051" name="Picture 3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t="4127" r="15446" b="9841"/>
          <a:stretch/>
        </p:blipFill>
        <p:spPr bwMode="auto">
          <a:xfrm>
            <a:off x="795807" y="5135795"/>
            <a:ext cx="2408041" cy="167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90480-0C48-4A3B-811D-94215E798DE8}" type="slidenum">
              <a:rPr lang="zh-TW" altLang="en-US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370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教學影片</a:t>
            </a:r>
            <a:r>
              <a:rPr lang="en-US" altLang="zh-TW" b="1" dirty="0"/>
              <a:t>(</a:t>
            </a:r>
            <a:r>
              <a:rPr lang="zh-TW" altLang="en-US" b="1" dirty="0"/>
              <a:t>能力</a:t>
            </a:r>
            <a:r>
              <a:rPr lang="zh-TW" altLang="en-US" b="1" dirty="0" smtClean="0"/>
              <a:t>指標</a:t>
            </a:r>
            <a:r>
              <a:rPr lang="en-US" altLang="zh-TW" b="1" dirty="0" smtClean="0"/>
              <a:t>B2)</a:t>
            </a:r>
            <a:endParaRPr lang="zh-TW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107504" y="1920085"/>
            <a:ext cx="4680520" cy="4434840"/>
          </a:xfrm>
        </p:spPr>
        <p:txBody>
          <a:bodyPr/>
          <a:lstStyle/>
          <a:p>
            <a:r>
              <a:rPr lang="zh-TW" altLang="en-US" dirty="0" smtClean="0">
                <a:latin typeface="新細明體"/>
              </a:rPr>
              <a:t>學生選定一種植物，透過老師指定的植物資料庫相關網站，觀察它的根、莖、葉、花、果實等特徵，並畫下來。</a:t>
            </a:r>
            <a:endParaRPr lang="en-US" altLang="zh-TW" dirty="0" smtClean="0">
              <a:latin typeface="新細明體"/>
            </a:endParaRPr>
          </a:p>
          <a:p>
            <a:endParaRPr lang="zh-TW" altLang="en-US" dirty="0"/>
          </a:p>
        </p:txBody>
      </p:sp>
      <p:sp>
        <p:nvSpPr>
          <p:cNvPr id="7" name="圓角矩形圖說文字 6">
            <a:hlinkClick r:id="rId3" action="ppaction://hlinkfile"/>
          </p:cNvPr>
          <p:cNvSpPr/>
          <p:nvPr/>
        </p:nvSpPr>
        <p:spPr>
          <a:xfrm>
            <a:off x="935596" y="4077072"/>
            <a:ext cx="2520280" cy="1010940"/>
          </a:xfrm>
          <a:prstGeom prst="wedgeRoundRectCallout">
            <a:avLst>
              <a:gd name="adj1" fmla="val -67865"/>
              <a:gd name="adj2" fmla="val 2554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請先閱讀活動</a:t>
            </a:r>
            <a:r>
              <a:rPr lang="en-US" altLang="zh-TW" sz="2400" dirty="0" smtClean="0"/>
              <a:t>17</a:t>
            </a:r>
            <a:r>
              <a:rPr lang="zh-TW" altLang="en-US" sz="2400" dirty="0" smtClean="0"/>
              <a:t>教學示例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4824536" y="4797152"/>
            <a:ext cx="4067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教學方式</a:t>
            </a:r>
            <a:r>
              <a:rPr lang="zh-TW" altLang="en-US" dirty="0" smtClean="0">
                <a:latin typeface="新細明體"/>
              </a:rPr>
              <a:t>：一人一</a:t>
            </a:r>
            <a:r>
              <a:rPr lang="zh-TW" altLang="en-US" dirty="0">
                <a:latin typeface="新細明體"/>
              </a:rPr>
              <a:t>機</a:t>
            </a:r>
            <a:r>
              <a:rPr lang="en-US" altLang="zh-TW" dirty="0">
                <a:latin typeface="新細明體"/>
              </a:rPr>
              <a:t>(</a:t>
            </a:r>
            <a:r>
              <a:rPr lang="zh-TW" altLang="en-US" dirty="0" smtClean="0">
                <a:latin typeface="新細明體"/>
              </a:rPr>
              <a:t>在電腦教室</a:t>
            </a:r>
            <a:r>
              <a:rPr lang="zh-TW" altLang="en-US" dirty="0">
                <a:latin typeface="新細明體"/>
              </a:rPr>
              <a:t>上課</a:t>
            </a:r>
            <a:r>
              <a:rPr lang="en-US" altLang="zh-TW" dirty="0">
                <a:latin typeface="新細明體"/>
              </a:rPr>
              <a:t>)</a:t>
            </a:r>
          </a:p>
          <a:p>
            <a:r>
              <a:rPr lang="zh-TW" altLang="en-US" dirty="0" smtClean="0"/>
              <a:t>教  </a:t>
            </a:r>
            <a:r>
              <a:rPr lang="zh-TW" altLang="en-US" dirty="0"/>
              <a:t>學  者</a:t>
            </a:r>
            <a:r>
              <a:rPr lang="zh-TW" altLang="en-US" dirty="0">
                <a:latin typeface="新細明體"/>
              </a:rPr>
              <a:t>：</a:t>
            </a:r>
            <a:r>
              <a:rPr lang="zh-TW" altLang="en-US" dirty="0" smtClean="0">
                <a:latin typeface="新細明體"/>
              </a:rPr>
              <a:t>臺北市教育局國教輔導團</a:t>
            </a:r>
            <a:endParaRPr lang="en-US" altLang="zh-TW" dirty="0" smtClean="0">
              <a:latin typeface="新細明體"/>
            </a:endParaRPr>
          </a:p>
          <a:p>
            <a:r>
              <a:rPr lang="zh-TW" altLang="en-US" dirty="0">
                <a:latin typeface="新細明體"/>
              </a:rPr>
              <a:t> </a:t>
            </a:r>
            <a:r>
              <a:rPr lang="zh-TW" altLang="en-US" dirty="0" smtClean="0">
                <a:latin typeface="新細明體"/>
              </a:rPr>
              <a:t>                   楊世昌老師</a:t>
            </a:r>
            <a:endParaRPr lang="en-US" altLang="zh-TW" dirty="0">
              <a:latin typeface="新細明體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3568" y="5805264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 smtClean="0">
                <a:solidFill>
                  <a:srgbClr val="C00000"/>
                </a:solidFill>
              </a:rPr>
              <a:t>B2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：找出圖像中的特定訊息</a:t>
            </a:r>
            <a:endParaRPr lang="en-US" altLang="zh-TW" sz="3200" b="1" dirty="0" smtClean="0">
              <a:solidFill>
                <a:srgbClr val="C00000"/>
              </a:solidFill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 r="33214" b="30050"/>
          <a:stretch/>
        </p:blipFill>
        <p:spPr bwMode="auto">
          <a:xfrm>
            <a:off x="4644008" y="1916832"/>
            <a:ext cx="406794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90480-0C48-4A3B-811D-94215E798DE8}" type="slidenum">
              <a:rPr lang="zh-TW" altLang="en-US" smtClean="0"/>
              <a:pPr>
                <a:defRPr/>
              </a:pPr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460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389437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r>
              <a:rPr kumimoji="1" lang="zh-TW" altLang="en-US" b="1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教學記要</a:t>
            </a:r>
            <a:endParaRPr kumimoji="1" lang="en-US" altLang="zh-TW" b="1" dirty="0" smtClean="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微軟正黑體" pitchFamily="34" charset="-120"/>
            </a:endParaRPr>
          </a:p>
          <a:p>
            <a:pPr marL="0" lvl="0" indent="0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r>
              <a:rPr kumimoji="1" lang="zh-TW" altLang="en-US" sz="2400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學生透過網站上的圖片訊息，畫出植物特徵。</a:t>
            </a:r>
            <a:endParaRPr kumimoji="1" lang="en-US" altLang="zh-TW" sz="2400" dirty="0" smtClean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  <a:p>
            <a:pPr marL="0" lvl="0" indent="0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endParaRPr kumimoji="1" lang="en-US" altLang="zh-TW" sz="240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  <a:p>
            <a:pPr marL="0" lvl="0" indent="0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endParaRPr kumimoji="1" lang="en-US" altLang="zh-TW" sz="2400" dirty="0" smtClean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  <a:p>
            <a:pPr marL="0" lvl="0" indent="0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endParaRPr kumimoji="1" lang="en-US" altLang="zh-TW" sz="240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  <a:p>
            <a:pPr marL="0" lvl="0" indent="0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r>
              <a:rPr kumimoji="1" lang="zh-TW" altLang="en-US" sz="2400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網站中呈現植物照片，對認識該植物有何幫助</a:t>
            </a:r>
            <a:r>
              <a:rPr kumimoji="1" lang="zh-TW" altLang="en-US" sz="2400" dirty="0" smtClean="0">
                <a:solidFill>
                  <a:srgbClr val="000000"/>
                </a:solidFill>
                <a:latin typeface="新細明體"/>
                <a:ea typeface="新細明體"/>
              </a:rPr>
              <a:t>？</a:t>
            </a:r>
            <a:endParaRPr kumimoji="1" lang="en-US" altLang="zh-TW" sz="2400" dirty="0" smtClean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  <a:p>
            <a:pPr marL="0" lvl="0" indent="0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endParaRPr kumimoji="1" lang="en-US" altLang="zh-TW" sz="240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  <a:p>
            <a:pPr marL="0" lvl="0" indent="0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endParaRPr kumimoji="1" lang="en-US" altLang="zh-TW" sz="2400" dirty="0" smtClean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  <a:p>
            <a:pPr marL="0" lvl="0" indent="0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endParaRPr kumimoji="1" lang="en-US" altLang="zh-TW" sz="2400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  <a:p>
            <a:pPr marL="0" lvl="0" indent="0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endParaRPr kumimoji="1" lang="en-US" altLang="zh-TW" sz="2400" dirty="0" smtClean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  <a:p>
            <a:pPr marL="0" lvl="0" indent="0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endParaRPr lang="zh-TW" alt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r="83036" b="28889"/>
          <a:stretch/>
        </p:blipFill>
        <p:spPr bwMode="auto">
          <a:xfrm>
            <a:off x="792088" y="1484784"/>
            <a:ext cx="1259632" cy="148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 t="75079" r="3570" b="6826"/>
          <a:stretch/>
        </p:blipFill>
        <p:spPr bwMode="auto">
          <a:xfrm>
            <a:off x="31441" y="3763828"/>
            <a:ext cx="6452658" cy="74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9" t="17143" r="23035" b="42540"/>
          <a:stretch/>
        </p:blipFill>
        <p:spPr bwMode="auto">
          <a:xfrm>
            <a:off x="2383430" y="1844824"/>
            <a:ext cx="964434" cy="106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76825" r="8126" b="6826"/>
          <a:stretch/>
        </p:blipFill>
        <p:spPr bwMode="auto">
          <a:xfrm>
            <a:off x="691110" y="4509120"/>
            <a:ext cx="8362462" cy="95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7" t="17619" r="41697" b="41270"/>
          <a:stretch/>
        </p:blipFill>
        <p:spPr bwMode="auto">
          <a:xfrm>
            <a:off x="3779913" y="1700808"/>
            <a:ext cx="1008111" cy="129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7" t="69138" r="6606" b="4922"/>
          <a:stretch/>
        </p:blipFill>
        <p:spPr bwMode="auto">
          <a:xfrm>
            <a:off x="1619672" y="5518419"/>
            <a:ext cx="7361108" cy="129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3651" r="18482" b="46667"/>
          <a:stretch/>
        </p:blipFill>
        <p:spPr bwMode="auto">
          <a:xfrm>
            <a:off x="5076056" y="1577640"/>
            <a:ext cx="3473460" cy="14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4932" y="3068960"/>
            <a:ext cx="9053572" cy="374441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588224" y="3501008"/>
            <a:ext cx="2392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C00000"/>
                </a:solidFill>
              </a:rPr>
              <a:t>C8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說明網站中圖像元素的效果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30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</a:t>
            </a:r>
            <a:r>
              <a:rPr lang="zh-TW" altLang="en-US" b="1" dirty="0" smtClean="0"/>
              <a:t>影片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能力指標</a:t>
            </a:r>
            <a:r>
              <a:rPr lang="en-US" altLang="zh-TW" b="1" dirty="0" err="1" smtClean="0"/>
              <a:t>B3</a:t>
            </a:r>
            <a:r>
              <a:rPr lang="en-US" altLang="zh-TW" b="1" dirty="0" smtClean="0"/>
              <a:t>)</a:t>
            </a:r>
            <a:endParaRPr lang="zh-TW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>
                <a:latin typeface="新細明體"/>
              </a:rPr>
              <a:t>教師提供四個指定網站，學生瀏覽後</a:t>
            </a:r>
            <a:r>
              <a:rPr lang="zh-TW" altLang="en-US" dirty="0" smtClean="0">
                <a:latin typeface="新細明體"/>
              </a:rPr>
              <a:t>，依據</a:t>
            </a:r>
            <a:r>
              <a:rPr lang="zh-TW" altLang="en-US" dirty="0">
                <a:latin typeface="新細明體"/>
              </a:rPr>
              <a:t>提供表格判斷網站的完整性。</a:t>
            </a:r>
            <a:endParaRPr lang="zh-TW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962582"/>
              </p:ext>
            </p:extLst>
          </p:nvPr>
        </p:nvGraphicFramePr>
        <p:xfrm>
          <a:off x="107506" y="3284984"/>
          <a:ext cx="4320482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4"/>
                <a:gridCol w="774087"/>
                <a:gridCol w="774087"/>
                <a:gridCol w="774087"/>
                <a:gridCol w="774087"/>
              </a:tblGrid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網站</a:t>
                      </a:r>
                      <a:r>
                        <a:rPr lang="en-US" sz="2000" kern="100" dirty="0">
                          <a:effectLst/>
                        </a:rPr>
                        <a:t>(1)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網站</a:t>
                      </a:r>
                      <a:r>
                        <a:rPr lang="en-US" sz="2000" kern="100" dirty="0">
                          <a:effectLst/>
                        </a:rPr>
                        <a:t>(2)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網站</a:t>
                      </a:r>
                      <a:r>
                        <a:rPr lang="en-US" sz="2000" kern="100" dirty="0">
                          <a:effectLst/>
                        </a:rPr>
                        <a:t>(3)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網站</a:t>
                      </a:r>
                      <a:r>
                        <a:rPr lang="en-US" sz="2000" kern="100" dirty="0">
                          <a:effectLst/>
                        </a:rPr>
                        <a:t>(4)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行程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</a:rPr>
                        <a:t>活動</a:t>
                      </a:r>
                      <a:r>
                        <a:rPr lang="zh-TW" sz="2000" kern="100" dirty="0" smtClean="0">
                          <a:effectLst/>
                        </a:rPr>
                        <a:t>日</a:t>
                      </a:r>
                      <a:r>
                        <a:rPr lang="zh-TW" altLang="en-US" sz="2000" kern="100" dirty="0" smtClean="0">
                          <a:effectLst/>
                        </a:rPr>
                        <a:t>期</a:t>
                      </a: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費用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報名及聯絡方式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圓角矩形圖說文字 5">
            <a:hlinkClick r:id="rId3" action="ppaction://hlinkfile"/>
          </p:cNvPr>
          <p:cNvSpPr/>
          <p:nvPr/>
        </p:nvSpPr>
        <p:spPr>
          <a:xfrm>
            <a:off x="1619672" y="4725144"/>
            <a:ext cx="2520280" cy="1152128"/>
          </a:xfrm>
          <a:prstGeom prst="wedgeRoundRectCallout">
            <a:avLst>
              <a:gd name="adj1" fmla="val -67865"/>
              <a:gd name="adj2" fmla="val 2554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請先閱讀活動</a:t>
            </a:r>
            <a:r>
              <a:rPr lang="en-US" altLang="zh-TW" sz="2400" dirty="0" smtClean="0"/>
              <a:t>10</a:t>
            </a:r>
            <a:r>
              <a:rPr lang="zh-TW" altLang="en-US" sz="2400" dirty="0" smtClean="0"/>
              <a:t>教學示例之二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4608512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教學方式</a:t>
            </a:r>
            <a:r>
              <a:rPr lang="zh-TW" altLang="en-US" dirty="0">
                <a:latin typeface="新細明體"/>
              </a:rPr>
              <a:t>：全班一機</a:t>
            </a:r>
            <a:r>
              <a:rPr lang="en-US" altLang="zh-TW" dirty="0">
                <a:latin typeface="新細明體"/>
              </a:rPr>
              <a:t>(</a:t>
            </a:r>
            <a:r>
              <a:rPr lang="zh-TW" altLang="en-US" dirty="0">
                <a:latin typeface="新細明體"/>
              </a:rPr>
              <a:t>在普通教室上課</a:t>
            </a:r>
            <a:r>
              <a:rPr lang="en-US" altLang="zh-TW" dirty="0">
                <a:latin typeface="新細明體"/>
              </a:rPr>
              <a:t>)</a:t>
            </a:r>
          </a:p>
          <a:p>
            <a:r>
              <a:rPr lang="zh-TW" altLang="en-US" dirty="0" smtClean="0"/>
              <a:t>教  </a:t>
            </a:r>
            <a:r>
              <a:rPr lang="zh-TW" altLang="en-US" dirty="0"/>
              <a:t>學  者</a:t>
            </a:r>
            <a:r>
              <a:rPr lang="zh-TW" altLang="en-US" dirty="0">
                <a:latin typeface="新細明體"/>
              </a:rPr>
              <a:t>：臺北市士東國小張燕禎老師</a:t>
            </a:r>
            <a:endParaRPr lang="en-US" altLang="zh-TW" dirty="0">
              <a:latin typeface="新細明體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9512" y="6104909"/>
            <a:ext cx="85689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b="1" dirty="0" err="1" smtClean="0">
                <a:solidFill>
                  <a:srgbClr val="C00000"/>
                </a:solidFill>
              </a:rPr>
              <a:t>B3</a:t>
            </a:r>
            <a:r>
              <a:rPr lang="zh-TW" altLang="en-US" sz="2600" b="1" dirty="0" smtClean="0">
                <a:solidFill>
                  <a:srgbClr val="C00000"/>
                </a:solidFill>
              </a:rPr>
              <a:t>：在多個可能的網站中選擇一個最適當、可行和有用的</a:t>
            </a:r>
            <a:endParaRPr lang="en-US" altLang="zh-TW" sz="2600" b="1" dirty="0" smtClean="0">
              <a:solidFill>
                <a:srgbClr val="C00000"/>
              </a:solidFill>
            </a:endParaRPr>
          </a:p>
        </p:txBody>
      </p:sp>
      <p:pic>
        <p:nvPicPr>
          <p:cNvPr id="9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56" y="2276872"/>
            <a:ext cx="4038600" cy="227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90480-0C48-4A3B-811D-94215E798DE8}" type="slidenum">
              <a:rPr lang="zh-TW" altLang="en-US" smtClean="0"/>
              <a:pPr>
                <a:defRPr/>
              </a:pPr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81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389437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spcAft>
                <a:spcPts val="1200"/>
              </a:spcAft>
              <a:buClrTx/>
              <a:buSzTx/>
              <a:buNone/>
            </a:pPr>
            <a:r>
              <a:rPr kumimoji="1" lang="zh-TW" altLang="en-US" b="1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教學記要</a:t>
            </a:r>
            <a:endParaRPr kumimoji="1" lang="en-US" altLang="zh-TW" b="1" dirty="0" smtClean="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微軟正黑體" pitchFamily="34" charset="-120"/>
            </a:endParaRPr>
          </a:p>
          <a:p>
            <a:pPr marL="0" lvl="0" indent="0">
              <a:spcBef>
                <a:spcPct val="0"/>
              </a:spcBef>
              <a:buClrTx/>
              <a:buSzTx/>
              <a:buNone/>
            </a:pPr>
            <a:r>
              <a:rPr kumimoji="1" lang="zh-TW" altLang="en-US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    </a:t>
            </a:r>
            <a:r>
              <a:rPr kumimoji="1" lang="zh-TW" altLang="zh-TW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依</a:t>
            </a:r>
            <a:r>
              <a:rPr kumimoji="1" lang="zh-TW" altLang="en-US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據</a:t>
            </a:r>
            <a:r>
              <a:rPr kumimoji="1" lang="zh-TW" altLang="zh-TW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教師</a:t>
            </a:r>
            <a:r>
              <a:rPr kumimoji="1" lang="zh-TW" altLang="zh-TW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的提問全班逐一討論，學生也可辨認出四個網站分屬販售天燈業者、民宿業者、新聞報導及旅行社的訊息</a:t>
            </a:r>
            <a:r>
              <a:rPr kumimoji="1" lang="zh-TW" altLang="zh-TW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。</a:t>
            </a:r>
            <a:endParaRPr kumimoji="1" lang="en-US" altLang="zh-TW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buNone/>
            </a:pPr>
            <a:r>
              <a:rPr kumimoji="1" lang="zh-TW" altLang="en-US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   </a:t>
            </a:r>
            <a:r>
              <a:rPr kumimoji="1" lang="zh-TW" altLang="zh-TW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學生</a:t>
            </a:r>
            <a:r>
              <a:rPr kumimoji="1" lang="zh-TW" altLang="zh-TW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依據表格勾選網站內容，結果大家同意第四個網站包含了全部訊息。</a:t>
            </a:r>
            <a:endParaRPr kumimoji="1" lang="zh-TW" altLang="zh-TW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buNone/>
            </a:pPr>
            <a:endParaRPr kumimoji="1" lang="en-US" altLang="zh-TW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buNone/>
            </a:pPr>
            <a:r>
              <a:rPr kumimoji="1" lang="zh-TW" altLang="zh-TW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教師</a:t>
            </a:r>
            <a:r>
              <a:rPr kumimoji="1" lang="zh-TW" altLang="zh-TW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：寫這個表格是在做什麼？</a:t>
            </a:r>
            <a:endParaRPr kumimoji="1" lang="zh-TW" altLang="en-US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buNone/>
            </a:pPr>
            <a:r>
              <a:rPr kumimoji="1" lang="zh-TW" altLang="en-US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學生：在檢查哪個網站比較詳細。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1115616" y="5099700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zh-TW" altLang="en-US" sz="2400" dirty="0">
                <a:solidFill>
                  <a:srgbClr val="C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網站是不是詳細完整，與閱讀目的有關，這次搜尋</a:t>
            </a:r>
            <a:r>
              <a:rPr kumimoji="1" lang="zh-TW" altLang="en-US" sz="2400" dirty="0" smtClean="0">
                <a:solidFill>
                  <a:srgbClr val="C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網站的</a:t>
            </a:r>
            <a:r>
              <a:rPr kumimoji="1" lang="zh-TW" altLang="en-US" sz="2400" dirty="0">
                <a:solidFill>
                  <a:srgbClr val="C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目的是「想要去平溪遊玩、放天燈」</a:t>
            </a:r>
            <a:r>
              <a:rPr kumimoji="1" lang="zh-TW" altLang="en-US" sz="2400" dirty="0" smtClean="0">
                <a:solidFill>
                  <a:srgbClr val="C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。</a:t>
            </a:r>
            <a:endParaRPr kumimoji="1" lang="en-US" altLang="zh-TW" sz="2400" dirty="0" smtClean="0">
              <a:solidFill>
                <a:srgbClr val="C00000"/>
              </a:solidFill>
              <a:latin typeface="Arial" pitchFamily="34" charset="0"/>
              <a:ea typeface="新細明體" pitchFamily="18" charset="-120"/>
              <a:cs typeface="微軟正黑體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zh-TW" altLang="en-US" sz="2400" dirty="0" smtClean="0">
                <a:solidFill>
                  <a:srgbClr val="C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活動</a:t>
            </a:r>
            <a:r>
              <a:rPr kumimoji="1" lang="zh-TW" altLang="en-US" sz="2400" dirty="0">
                <a:solidFill>
                  <a:srgbClr val="C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設計的表格是為了幫助學生檢核，但當閱讀目的改變時，表格的向度也會跟著改變。</a:t>
            </a:r>
          </a:p>
        </p:txBody>
      </p:sp>
      <p:sp>
        <p:nvSpPr>
          <p:cNvPr id="3" name="矩形 2"/>
          <p:cNvSpPr/>
          <p:nvPr/>
        </p:nvSpPr>
        <p:spPr>
          <a:xfrm>
            <a:off x="539552" y="3861048"/>
            <a:ext cx="5112568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022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HBhIUExAWFhQUFRQYFBUTGRgWFRseGBYdFxgZFhoZHi0gGhooGxQUITIkJSksMC4uFyEzODMsNygtLisBCgoKDg0OGxAQGzIlICQ4NCw0LCwsLzcyLCwvLDcsNDAsLDcsLCwsLCwsNzQsLCwsLCwsLCwsLCwsLCwsLCwsLP/AABEIALcBEwMBIgACEQEDEQH/xAAcAAEAAgMBAQEAAAAAAAAAAAAABgcDBAUBAgj/xABGEAABAwIEAgYGBgYIBwAAAAABAAIDBBEFBhIhBzETQVFhcZEUIjJygbI2QnOhsbM0NYKSwtIWIyVSU1ST0RUXJDNEovD/xAAZAQEAAwEBAAAAAAAAAAAAAAAAAQIEAwX/xAApEQEBAQACAgECBQQDAAAAAAAAAQIDERIxIQRBEyJRofAyM2GRI3GB/9oADAMBAAIRAxEAPwCNoiL3XniIiAiIgIiICIiAiIgIiICIiAiIgIiICIiAiIgIiICIiAiIgIiICIiAiIgIiICIiAiIgIiICIiAiIgIiICIiAiIgIiICIiAiIgIiICIiAiIgIiICIiAiIgIiICIiAiIgIiICIiAiIgIiICIiAiIgIiICIiAiIgIiICIiAiIgIiICIiAiIgIiICIt3DsInxQnoYHyW5lo9UeLuQ81FsnsaSLv/0Jr/8AKO/ej/mXAUTUvqpss9iIisgREQEREBERAREQEXl97dayzU74ANbHNvy1NLb+F+aDGiIgIiICIiAiIgIiICLy+6yzU74ANTHNvy1NLb+F+aDGiIgIiICIiAiIg2cMpDX4jFEDbpJGMv2anAE/C91+haKjZQUjY42hrGCzQP8A7mqdyZlqqmxOlqGwXh6RrteuPk11idJdq6j1K6V531m+7JK08M6nbiVmbKOlmcx9UwOaSHDc2I2INhzVCnmpViGSK+WulcKUlrpHuB6SHkXEg7v7FyMIy9U41G50EOsNNnHUxtja9vXcL7di0cOePjls1+7nu61fmOYikRyLiAH6If8AUhP4PXOxHAKnC2Xmp3sb/eIu34ubcDzXabzfVn+3Pxs+znIi28OwybFJdMMTpCOekbDxPIfEq1sntDURSmPh7Xvjv0LR3GRl/uJH3rRr8o1uHwudJTODWgkuaWPAA3JOlxICpOXF+8W8Nfo4iL1rS9wAFydgBuT3BSGjyPXVbARTFoP+I5rD+6TqHkra1nPuokt9I6ikdXkSupWk+j6gP8NzHHyvqPwCjsjDG8hwIINiCLEHsIPIpnedeqWWe13cO4GsynTuDGhxa67gBc+u4bnrUR4xfrKm+zf8wUy4ffQ6m9135jlHuJeBVGNYnT9BCXhsbw43a0C7hzLiAvO47Jz23/LTqf8AH8KtRSl3D2vay/QtPcJGX+82+9cDEcNlwuo0TROjd2OHPvB5EeC9DO869VmubPcaqL1rS9wABJOwA3J8ApBR5HrqtgIpi0Hrkc1h/dJ1fcp1rOfdJLfSPIpHVZFrqZl/RtQH9xzHHyvc/AKPSMMUha4EEGxBFiD2EHkmdZ16pZZ7fKL1rS9wABJJsANye4BSCjyPXVbARTFoPXI5rD+6TqHkmtZz7pJb6R5FI6rItdTNv6NqA/w3McfK9z8Ao9JGYpC1wIcDYhwsQewg8kzvOvVLLPa7eHkDWZTp3BjQ4tddwAufXcNz1qIcYv1nTfZv+YKZ8PvodTe6753KGcYv1nTfZv8AmC8/i/v3/wBad/21fouhhGB1GNOcIITJoALt2tAvy3eQOo+S3qvJtbR0zpJKbSxgJc4yQ2AH7a9C7zL1azeN99OCiIrIEREBERBbmQcyU0OBU1OZgJt26LOvd0jiBe1usdanKoDKP0opPto/mV/ry/qeOY18ff5a+LVsRfEc7UcdPK0VA1hrwG6X+0ARb2bc1F+G2YKXBMEe2aYMe6UutpcTbQ0DcDuKgeJ/rOb7WT5ypJgHD+oxelbI5zYmOF2l9y4g8iGjq8SFovDx4x1b7cvPWtfEWPHnahkdYVTR7wc0eZFl3yBLH1FpHiCD+IVZf8qX2/TG/wCkf51Y2G0xosOijLtRjYxmrlfS0C9vgsnLnjn9F7d8XV/qil8x5e6DOppohZsj2dH2NElj5NOr4NVyYThkeEUDYom6WtHxJ63OPWT2qD4sL8Xqb7MfJKrEPJX5925zL+ivHmS1G63PVFRVLmOnJc0kO0Me4AjmLgWPwWljOcaLEcAqWMqBqdDIGtcHMJJYQANQG6psG4Xq1T6TE+9cvxtLP4TYG30R1U9oLy4siv8AVA9ojvJJHg3vKmGYsww5dpWvmLvWNmtYLuNtza5AsO8rmcMvoZB7035rl0sey5BmDR07XHo9WnS4t9q1+XP2QsfJqXlvn6dsyzHw+ct5lhzHC4w6gWEa2PADhe9jsSCDY8j1KM8V8DZLhoqmtAkjLWvI+s1x0i/aQSPgSpNgOWafAJHmBrgXhodqc53s3I58vaK1eIf0NqfdZ+Y1Mak5Z4ejUtx+Z7w++h1N7rvzHLo4xjkGCsBnmazVfSDcuNudmgEnmFzuH30Opvdd+Y5Q/jJ+m0vuS/i1TMTfNc39aXXjjtP8Fx+nxxrjBKH6bahZzXC/K4cAbbHfuXK4j4c2uyrK4gaogJGHrFiNXm248lDeD/69m+x/jarAzn9E6v7GT5U1j8Plkn+ES+WO6i3CjAmMoDVPaC95c2Mn6rWmxI7CSCL9g7yppjGMwYLAHzyhgJsOZJPcACSuXw7Fsm03g/8AMcojxk/TaT3JvxZ/sFbx/F5rL/Ojvw4+4n+DY7BjkbjBKH6bahYtcL8rtcAeo+Si/FLAWVWEGpa0CWLTqI5uYTYg9trg37AVwOD5/tyf7H+MKwM5N1ZUq/sJD5NJUXP4XNJk788fKLcKcBYygNU9oL3uc2O/1Wt9Ukd5OrfsA71MsYxmHBYA+eQMBNhzJJ7gASVzeHwtk6m913zuUP4yH/rqX3JfmYnj+LzWX+dHfhjuLAwbHYMcjcYJQ/TbULFrhfldrgCOR8lF+KWAsqcJNS1oEsWnUR9ZhNrHtsSCD4qP8Hz/AG7P9j/G3/cqwM6C+U6v7GT8EufwuaTJ354+Wvw++h1N7rvncohxbhdUY1SMY0uc5jmtA5kl4AAUv4ffQ6m913zuW/PhLKjHo6hxu+KNzWN7NR3f42BA8Som/Dluv+03PliRhyngTcv4O2IWLz60jh9Zx5/Ach3BQXipmPp5/RIz6rCDMR1u5tZ4DYnvt2KeZrxN2D4BNKxhc5rfV6wCTbU7uF7nwVBPeZHkuJJJJJPMk7knvuuv02PPV5NfyqcuvGeMeIiL0GYREQEREHWyj9KKT7aP5lf6/PeW6htJmCne92ljJWOcT1AHc7K4/wCm9B/m2+T/AOVYPq86up1GjhskvampmCXMDmu9l1QQ7wMtj9y/QrRpbYcgvzlXvElfK4HYyPII7C4kFWtlfiDBVULW1L+jlaAHFwOh1vrAjkT2FW+q49aks+yOHUlvbQzDm/EKPH5YYaZpa11o/wCqke5wts64dY37lYFC90lFGZBZ5Y0vHKzi0ah53XErM70NKy/pLXd0d3k/ui33rBh+f6OrptTpeiNyNEgOqwOxOm43G/NZtZ1rM6x06yyX5qO5iqRScV6VzuWmJpPv62D73BWUdwqR4iYjFimY+khkD2dEwahcbguuN/EKU5X4kM9GbHV6g5oA6YAuDu94G4d3gEHuXXk4dXGbJ9lMbk1ZUQrslVtJUuaKZ7wCQ1zLOBHUdjt8V8PydWxUj5H05YxjXOcXOYNmi521X5DsVuszdRPbf0yL4uAPkd1xszZzo5cFnjZPrfJFI1oY1xF3NIFzawHxV88/Lb14/tVbx4n3ZOFdSJsptaDvHJI13xdrH3PC94h4fV1cET6R8gLC8PZE8sJDrWPMaraT5qtcpZlfluuLmjVG+wkZe17ciD1OFz5q06DPdDWRg9P0Z62ygtI+Ps+RVOXj3jk85O1sazrPjVdtocXcf/L+Mjh+LlhxrD8So8LL6l8oiJa0tfNruSbi7Q49Y61ar820TB+mRfBwP4KHcQ81UuLYJ0UMut/SMds1wbYXvuQB1q+OXetSeP7K6zmT2lXD76HU3uu/Mco7xTwefE6umMML5A1sgcWC9rltr+RX3kvOVJQZfhhllLHsDgbseRu4nmARyIUmjzdRSDasi+LtP4rjfPHLdSfq6fl1jrtGOGOW58KqpZZ4+j1MDGNJBcd9RJA5DYDfvUkz3MIMo1RJ5x6R4vIaPvcFjqs70NM0k1TXd0Yc8/8AqLKuM75yOYrRxtLIGm9ne089RdbYAdQ37fC2ccnLyeWp0i6zjPUqweGk4myfCAd2GRru46yfwc0/Fczidl2fGOgkgZrMYe1zAQHWdpIIud/ZPfuFCMm5rdlqpddpfC+2tgNiCPrNvte3V17KzqPPVDVMB9IDD2SAsI8xbyKneN8fJ55naM6zrPjXB4Y5bnwmrllnj6MOYGNaSC473JIB2Gw5qR58qBTZRqST7UZYPF5DP4l8VeeKGmYT6S13dGC8nyFlWmdc3uzHIGNaWQMN2tPtOPLU62w2JsO/yjON8vJ5anSbrOM9RY3DaoE+T4QObC9rvEPJ/Ag/Fcridl2fGOgkgZrMYe1zAQHWdYgi539k+YUJyZmt+WqlwLS+F5Gtg2II21M6r22t12HYrOo89UNVHf0gMPZICwjzFvIqd43x8nnmdozrOs9VweGWWp8Jq5ZZ4+j1MDGtJBcfW1EkA7DYeZUiz7UCmyjUk/WZoHi8ho/FcHGcVhzHmqlpBO400kcztVNLJG50sek9G90bhdnRuLrdoG+yguacw1NXUyUdRJq9GqJhewBfd5dE5wAA2je0AAdapnvl5vzfC16xj4Wtw++h1N7rvncuNnTHTl/NtJJvoMb2ygdbS8b27RzHhbrTJmaqTD8swRyVDWva1wc0h1x65PUOwhRfibjEOMV8DoJQ8NY4OIBFiXAjmFfHHbzXufHyrrUmJ1VvEMrKXqcx7fFrmuH3ggqh82YGcv40+LfQfWicetp5b9o3B8O9TDh5nKKiw0wVMmgR/wDacQTdp5t2HUeXce5Z8+YrQ4/g/qVLOmju6LZ2/wDeZe3WB5gKeKb4uTx6+Ddm89/dWIaSDYGw593ivF3MIxSOkotLgL3HVc7F5Jbta51Mab22YFwybnlbuW6W91nsERFZAiIgIiICIiAiIgIiICIiAiIgIiICIiAiIgIiICIiAiL1gBcLmwuLns70G3h9d/w2WOe/6NPBOfc1dDMNu1k1/wBhWFiWXaao4rXqIGyNqqTpIi69hJA4MfYXsT0bozc39lRPLuS3Y5hdSG1rBVA1EBp3tAYGh/RueQDrN2kFp2ALhzVkZElZjuVaCokja6eGIx63tBex7f6qWxO7STHvZePz7zvfllt483OeqrV2VIqfh3VyiN/pdJPIyeTW/W9kM3rabmwBgIOw5hYc34E3L9ZAY5C+GpbI+MuG7dOktZe/req+9+ZsVeUo23UD4v0HpeVRIB61PNG8AcyHXieP3ZNX7CcXJrGpe06zNRV6LHC7VGFkXsMIiIgIiICIiAiIgIiICIiAiIgIiICIiAiIgIiICIiAiIgIiICIiDPT1LmVgfrLZGlhjkGzrtljdpldcF0RbGQQbgbEDZXDkjHIa3D3RsijhqGukdU07L+o50rmlxuBfUWk37x2qllv4RVy0VQ2SAlskLWWawhpljFQ18kUhcbWs6Qjl13JHLF9Twdzyjvxcn2q+iblQLjKWf0ZiDrh5qGGI221Na4uBI5Xj6UDvty5rjYlxLqHmzG00A35udVy/ARaYgfF5UOxzHpMZYBNUTzWOpoeY4og7qcIYm7kAkbuPNZMcerfTvdSNejH9Ss6w0otCFmXr59MVERFKBERAREQEREBERAREQEREBERAREQEREBERAREQEREBERAREQF4RcL1EGqKMX3Kysga3qWVFWZie685L1EVkCIiAiIgIiICIiAiIgIiICIiAiIgIiICIiAiIgIiICIiAiIgIiICIiAiIgIiICIiAiIgIiICIiAiIgIiICIiAiIgIiICIiAiIgIiICIiAiIgIiICIiAiIgIiICIiAiIg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data:image/jpeg;base64,/9j/4AAQSkZJRgABAQAAAQABAAD/2wCEAAkGBxQHBhIUExAWFhQUFRQYFBUTGRgWFRseGBYdFxgZFhoZHi0gGhooGxQUITIkJSksMC4uFyEzODMsNygtLisBCgoKDg0OGxAQGzIlICQ4NCw0LCwsLzcyLCwvLDcsNDAsLDcsLCwsLCwsNzQsLCwsLCwsLCwsLCwsLCwsLCwsLP/AABEIALcBEwMBIgACEQEDEQH/xAAcAAEAAgMBAQEAAAAAAAAAAAAABgcDBAUBAgj/xABGEAABAwIEAgYGBgYIBwAAAAABAAIDBBEFBhIhBzETQVFhcZEUIjJygbI2QnOhsbM0NYKSwtIWIyVSU1ST0RUXJDNEovD/xAAZAQEAAwEBAAAAAAAAAAAAAAAAAQIEAwX/xAApEQEBAQACAgECBQQDAAAAAAAAAQIDERIxIQRBEyJRofAyM2GRI3GB/9oADAMBAAIRAxEAPwCNoiL3XniIiAiIgIiICIiAiIgIiICIiAiIgIiICIiAiIgIiICIiAiIgIiICIiAiIgIiICIiAiIgIiICIiAiIgIiICIiAiIgIiICIiAiIgIiICIiAiIgIiICIiAiIgIiICIiAiIgIiICIiAiIgIiICIiAiIgIiICIiAiIgIiICIiAiIgIiICIiAiIgIiICIt3DsInxQnoYHyW5lo9UeLuQ81FsnsaSLv/0Jr/8AKO/ej/mXAUTUvqpss9iIisgREQEREBERAREQEXl97dayzU74ANbHNvy1NLb+F+aDGiIgIiICIiAiIgIiICLy+6yzU74ANTHNvy1NLb+F+aDGiIgIiICIiAiIg2cMpDX4jFEDbpJGMv2anAE/C91+haKjZQUjY42hrGCzQP8A7mqdyZlqqmxOlqGwXh6RrteuPk11idJdq6j1K6V531m+7JK08M6nbiVmbKOlmcx9UwOaSHDc2I2INhzVCnmpViGSK+WulcKUlrpHuB6SHkXEg7v7FyMIy9U41G50EOsNNnHUxtja9vXcL7di0cOePjls1+7nu61fmOYikRyLiAH6If8AUhP4PXOxHAKnC2Xmp3sb/eIu34ubcDzXabzfVn+3Pxs+znIi28OwybFJdMMTpCOekbDxPIfEq1sntDURSmPh7Xvjv0LR3GRl/uJH3rRr8o1uHwudJTODWgkuaWPAA3JOlxICpOXF+8W8Nfo4iL1rS9wAFydgBuT3BSGjyPXVbARTFoP+I5rD+6TqHkra1nPuokt9I6ikdXkSupWk+j6gP8NzHHyvqPwCjsjDG8hwIINiCLEHsIPIpnedeqWWe13cO4GsynTuDGhxa67gBc+u4bnrUR4xfrKm+zf8wUy4ffQ6m9135jlHuJeBVGNYnT9BCXhsbw43a0C7hzLiAvO47Jz23/LTqf8AH8KtRSl3D2vay/QtPcJGX+82+9cDEcNlwuo0TROjd2OHPvB5EeC9DO869VmubPcaqL1rS9wABJOwA3J8ApBR5HrqtgIpi0Hrkc1h/dJ1fcp1rOfdJLfSPIpHVZFrqZl/RtQH9xzHHyvc/AKPSMMUha4EEGxBFiD2EHkmdZ16pZZ7fKL1rS9wABJJsANye4BSCjyPXVbARTFoPXI5rD+6TqHkmtZz7pJb6R5FI6rItdTNv6NqA/w3McfK9z8Ao9JGYpC1wIcDYhwsQewg8kzvOvVLLPa7eHkDWZTp3BjQ4tddwAufXcNz1qIcYv1nTfZv+YKZ8PvodTe6753KGcYv1nTfZv8AmC8/i/v3/wBad/21fouhhGB1GNOcIITJoALt2tAvy3eQOo+S3qvJtbR0zpJKbSxgJc4yQ2AH7a9C7zL1azeN99OCiIrIEREBERBbmQcyU0OBU1OZgJt26LOvd0jiBe1usdanKoDKP0opPto/mV/ry/qeOY18ff5a+LVsRfEc7UcdPK0VA1hrwG6X+0ARb2bc1F+G2YKXBMEe2aYMe6UutpcTbQ0DcDuKgeJ/rOb7WT5ypJgHD+oxelbI5zYmOF2l9y4g8iGjq8SFovDx4x1b7cvPWtfEWPHnahkdYVTR7wc0eZFl3yBLH1FpHiCD+IVZf8qX2/TG/wCkf51Y2G0xosOijLtRjYxmrlfS0C9vgsnLnjn9F7d8XV/qil8x5e6DOppohZsj2dH2NElj5NOr4NVyYThkeEUDYom6WtHxJ63OPWT2qD4sL8Xqb7MfJKrEPJX5925zL+ivHmS1G63PVFRVLmOnJc0kO0Me4AjmLgWPwWljOcaLEcAqWMqBqdDIGtcHMJJYQANQG6psG4Xq1T6TE+9cvxtLP4TYG30R1U9oLy4siv8AVA9ojvJJHg3vKmGYsww5dpWvmLvWNmtYLuNtza5AsO8rmcMvoZB7035rl0sey5BmDR07XHo9WnS4t9q1+XP2QsfJqXlvn6dsyzHw+ct5lhzHC4w6gWEa2PADhe9jsSCDY8j1KM8V8DZLhoqmtAkjLWvI+s1x0i/aQSPgSpNgOWafAJHmBrgXhodqc53s3I58vaK1eIf0NqfdZ+Y1Mak5Z4ejUtx+Z7w++h1N7rvzHLo4xjkGCsBnmazVfSDcuNudmgEnmFzuH30Opvdd+Y5Q/jJ+m0vuS/i1TMTfNc39aXXjjtP8Fx+nxxrjBKH6bahZzXC/K4cAbbHfuXK4j4c2uyrK4gaogJGHrFiNXm248lDeD/69m+x/jarAzn9E6v7GT5U1j8Plkn+ES+WO6i3CjAmMoDVPaC95c2Mn6rWmxI7CSCL9g7yppjGMwYLAHzyhgJsOZJPcACSuXw7Fsm03g/8AMcojxk/TaT3JvxZ/sFbx/F5rL/Ojvw4+4n+DY7BjkbjBKH6bahYtcL8rtcAeo+Si/FLAWVWEGpa0CWLTqI5uYTYg9trg37AVwOD5/tyf7H+MKwM5N1ZUq/sJD5NJUXP4XNJk788fKLcKcBYygNU9oL3uc2O/1Wt9Ukd5OrfsA71MsYxmHBYA+eQMBNhzJJ7gASVzeHwtk6m913zuUP4yH/rqX3JfmYnj+LzWX+dHfhjuLAwbHYMcjcYJQ/TbULFrhfldrgCOR8lF+KWAsqcJNS1oEsWnUR9ZhNrHtsSCD4qP8Hz/AG7P9j/G3/cqwM6C+U6v7GT8EufwuaTJ354+Wvw++h1N7rvncohxbhdUY1SMY0uc5jmtA5kl4AAUv4ffQ6m913zuW/PhLKjHo6hxu+KNzWN7NR3f42BA8Som/Dluv+03PliRhyngTcv4O2IWLz60jh9Zx5/Ach3BQXipmPp5/RIz6rCDMR1u5tZ4DYnvt2KeZrxN2D4BNKxhc5rfV6wCTbU7uF7nwVBPeZHkuJJJJJPMk7knvuuv02PPV5NfyqcuvGeMeIiL0GYREQEREHWyj9KKT7aP5lf6/PeW6htJmCne92ljJWOcT1AHc7K4/wCm9B/m2+T/AOVYPq86up1GjhskvampmCXMDmu9l1QQ7wMtj9y/QrRpbYcgvzlXvElfK4HYyPII7C4kFWtlfiDBVULW1L+jlaAHFwOh1vrAjkT2FW+q49aks+yOHUlvbQzDm/EKPH5YYaZpa11o/wCqke5wts64dY37lYFC90lFGZBZ5Y0vHKzi0ah53XErM70NKy/pLXd0d3k/ui33rBh+f6OrptTpeiNyNEgOqwOxOm43G/NZtZ1rM6x06yyX5qO5iqRScV6VzuWmJpPv62D73BWUdwqR4iYjFimY+khkD2dEwahcbguuN/EKU5X4kM9GbHV6g5oA6YAuDu94G4d3gEHuXXk4dXGbJ9lMbk1ZUQrslVtJUuaKZ7wCQ1zLOBHUdjt8V8PydWxUj5H05YxjXOcXOYNmi521X5DsVuszdRPbf0yL4uAPkd1xszZzo5cFnjZPrfJFI1oY1xF3NIFzawHxV88/Lb14/tVbx4n3ZOFdSJsptaDvHJI13xdrH3PC94h4fV1cET6R8gLC8PZE8sJDrWPMaraT5qtcpZlfluuLmjVG+wkZe17ciD1OFz5q06DPdDWRg9P0Z62ygtI+Ps+RVOXj3jk85O1sazrPjVdtocXcf/L+Mjh+LlhxrD8So8LL6l8oiJa0tfNruSbi7Q49Y61ar820TB+mRfBwP4KHcQ81UuLYJ0UMut/SMds1wbYXvuQB1q+OXetSeP7K6zmT2lXD76HU3uu/Mco7xTwefE6umMML5A1sgcWC9rltr+RX3kvOVJQZfhhllLHsDgbseRu4nmARyIUmjzdRSDasi+LtP4rjfPHLdSfq6fl1jrtGOGOW58KqpZZ4+j1MDGNJBcd9RJA5DYDfvUkz3MIMo1RJ5x6R4vIaPvcFjqs70NM0k1TXd0Yc8/8AqLKuM75yOYrRxtLIGm9ne089RdbYAdQ37fC2ccnLyeWp0i6zjPUqweGk4myfCAd2GRru46yfwc0/Fczidl2fGOgkgZrMYe1zAQHWdpIIud/ZPfuFCMm5rdlqpddpfC+2tgNiCPrNvte3V17KzqPPVDVMB9IDD2SAsI8xbyKneN8fJ55naM6zrPjXB4Y5bnwmrllnj6MOYGNaSC473JIB2Gw5qR58qBTZRqST7UZYPF5DP4l8VeeKGmYT6S13dGC8nyFlWmdc3uzHIGNaWQMN2tPtOPLU62w2JsO/yjON8vJ5anSbrOM9RY3DaoE+T4QObC9rvEPJ/Ag/Fcridl2fGOgkgZrMYe1zAQHWdYgi539k+YUJyZmt+WqlwLS+F5Gtg2II21M6r22t12HYrOo89UNVHf0gMPZICwjzFvIqd43x8nnmdozrOs9VweGWWp8Jq5ZZ4+j1MDGtJBcfW1EkA7DYeZUiz7UCmyjUk/WZoHi8ho/FcHGcVhzHmqlpBO400kcztVNLJG50sek9G90bhdnRuLrdoG+yguacw1NXUyUdRJq9GqJhewBfd5dE5wAA2je0AAdapnvl5vzfC16xj4Wtw++h1N7rvncuNnTHTl/NtJJvoMb2ygdbS8b27RzHhbrTJmaqTD8swRyVDWva1wc0h1x65PUOwhRfibjEOMV8DoJQ8NY4OIBFiXAjmFfHHbzXufHyrrUmJ1VvEMrKXqcx7fFrmuH3ggqh82YGcv40+LfQfWicetp5b9o3B8O9TDh5nKKiw0wVMmgR/wDacQTdp5t2HUeXce5Z8+YrQ4/g/qVLOmju6LZ2/wDeZe3WB5gKeKb4uTx6+Ddm89/dWIaSDYGw593ivF3MIxSOkotLgL3HVc7F5Jbta51Mab22YFwybnlbuW6W91nsERFZAiIgIiICIiAiIgIiICIiAiIgIiICIiAiIgIiICIiAiL1gBcLmwuLns70G3h9d/w2WOe/6NPBOfc1dDMNu1k1/wBhWFiWXaao4rXqIGyNqqTpIi69hJA4MfYXsT0bozc39lRPLuS3Y5hdSG1rBVA1EBp3tAYGh/RueQDrN2kFp2ALhzVkZElZjuVaCokja6eGIx63tBex7f6qWxO7STHvZePz7zvfllt483OeqrV2VIqfh3VyiN/pdJPIyeTW/W9kM3rabmwBgIOw5hYc34E3L9ZAY5C+GpbI+MuG7dOktZe/req+9+ZsVeUo23UD4v0HpeVRIB61PNG8AcyHXieP3ZNX7CcXJrGpe06zNRV6LHC7VGFkXsMIiIgIiICIiAiIgIiICIiAiIgIiICIiAiIgIiICIiAiIgIiICIiDPT1LmVgfrLZGlhjkGzrtljdpldcF0RbGQQbgbEDZXDkjHIa3D3RsijhqGukdU07L+o50rmlxuBfUWk37x2qllv4RVy0VQ2SAlskLWWawhpljFQ18kUhcbWs6Qjl13JHLF9Twdzyjvxcn2q+iblQLjKWf0ZiDrh5qGGI221Na4uBI5Xj6UDvty5rjYlxLqHmzG00A35udVy/ARaYgfF5UOxzHpMZYBNUTzWOpoeY4og7qcIYm7kAkbuPNZMcerfTvdSNejH9Ss6w0otCFmXr59MVERFKBERAREQEREBERAREQEREBERAREQEREBERAREQEREBERAREQF4RcL1EGqKMX3Kysga3qWVFWZie685L1EVkCIiAiIgIiICIiAiIgIiICIiAiIgIiICIiAiIgIiICIiAiIgIiICIiAiIgIiICIiAiIgIiICIiAiIgIiICIiAiIgIiICIiAiIgIiICIiAiIgIiICIiAiIgIiICIiAiIg//2Q==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4" name="Picture 10" descr="http://cw1.tw/CW/images/article/C1335168188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2780375" cy="185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skywatch24.com/en/order/images/resellers/yahoo_shop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68960"/>
            <a:ext cx="3130178" cy="81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zh-TW" altLang="en-US" sz="4400" b="1" dirty="0" smtClean="0"/>
              <a:t>這些也是數位閱讀嗎</a:t>
            </a:r>
            <a:r>
              <a:rPr lang="zh-TW" altLang="en-US" sz="4400" b="1" dirty="0" smtClean="0">
                <a:latin typeface="新細明體"/>
                <a:ea typeface="新細明體"/>
              </a:rPr>
              <a:t>？</a:t>
            </a:r>
            <a:endParaRPr lang="zh-TW" altLang="en-US" sz="3200" dirty="0" smtClean="0"/>
          </a:p>
        </p:txBody>
      </p:sp>
      <p:sp>
        <p:nvSpPr>
          <p:cNvPr id="8" name="文字方塊 7"/>
          <p:cNvSpPr txBox="1"/>
          <p:nvPr/>
        </p:nvSpPr>
        <p:spPr>
          <a:xfrm>
            <a:off x="755576" y="450912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/>
              <a:t>上臉書</a:t>
            </a:r>
            <a:endParaRPr lang="zh-TW" altLang="en-US" sz="2800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310198" y="4509120"/>
            <a:ext cx="2413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/>
              <a:t>上網看影片</a:t>
            </a:r>
            <a:endParaRPr lang="zh-TW" altLang="en-US" sz="2800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660232" y="450912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/>
              <a:t>上網購物</a:t>
            </a:r>
            <a:endParaRPr lang="zh-TW" altLang="en-US" sz="2800" b="1" dirty="0"/>
          </a:p>
        </p:txBody>
      </p:sp>
      <p:pic>
        <p:nvPicPr>
          <p:cNvPr id="1040" name="Picture 16" descr="http://cdn.arstechnica.net/wp-content/uploads/2013/10/new_youtube_logo_large_verge_medium_landsca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64904"/>
            <a:ext cx="2269914" cy="159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539552" y="5517232"/>
            <a:ext cx="8064896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62139E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b="1" dirty="0" smtClean="0"/>
              <a:t>再看一次數位閱讀的定義</a:t>
            </a:r>
            <a:r>
              <a:rPr lang="zh-TW" altLang="en-US" sz="2800" b="1" dirty="0" smtClean="0">
                <a:latin typeface="新細明體"/>
                <a:ea typeface="新細明體"/>
              </a:rPr>
              <a:t>：</a:t>
            </a:r>
            <a:r>
              <a:rPr lang="zh-TW" altLang="en-US" sz="2800" b="1" dirty="0" smtClean="0">
                <a:latin typeface="新細明體"/>
              </a:rPr>
              <a:t>凡</a:t>
            </a:r>
            <a:r>
              <a:rPr lang="zh-TW" altLang="en-US" sz="2800" b="1" dirty="0"/>
              <a:t>透過</a:t>
            </a:r>
            <a:r>
              <a:rPr lang="zh-TW" altLang="en-US" sz="2800" b="1" dirty="0">
                <a:solidFill>
                  <a:srgbClr val="FF0000"/>
                </a:solidFill>
              </a:rPr>
              <a:t>數位媒介形式</a:t>
            </a:r>
            <a:r>
              <a:rPr lang="zh-TW" altLang="en-US" sz="2800" b="1" dirty="0"/>
              <a:t>進行</a:t>
            </a:r>
            <a:r>
              <a:rPr lang="zh-TW" altLang="en-US" sz="2800" b="1" dirty="0">
                <a:solidFill>
                  <a:srgbClr val="FF0000"/>
                </a:solidFill>
              </a:rPr>
              <a:t>閱讀活動</a:t>
            </a:r>
            <a:r>
              <a:rPr lang="zh-TW" altLang="en-US" sz="2800" b="1" dirty="0"/>
              <a:t>均屬</a:t>
            </a:r>
            <a:r>
              <a:rPr lang="zh-TW" altLang="en-US" sz="2800" b="1" dirty="0" smtClean="0"/>
              <a:t>之。</a:t>
            </a:r>
            <a:endParaRPr lang="zh-TW" altLang="en-US" sz="2800" b="1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158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</a:t>
            </a:r>
            <a:r>
              <a:rPr lang="zh-TW" altLang="en-US" b="1" dirty="0" smtClean="0"/>
              <a:t>影片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能力指標</a:t>
            </a:r>
            <a:r>
              <a:rPr lang="en-US" altLang="zh-TW" b="1" dirty="0" err="1" smtClean="0"/>
              <a:t>B7</a:t>
            </a:r>
            <a:r>
              <a:rPr lang="en-US" altLang="zh-TW" b="1" dirty="0" smtClean="0"/>
              <a:t>)</a:t>
            </a:r>
            <a:endParaRPr lang="zh-TW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220216" y="2393464"/>
            <a:ext cx="4388296" cy="4434840"/>
          </a:xfrm>
        </p:spPr>
        <p:txBody>
          <a:bodyPr/>
          <a:lstStyle/>
          <a:p>
            <a:r>
              <a:rPr lang="zh-TW" altLang="en-US" dirty="0">
                <a:latin typeface="新細明體"/>
              </a:rPr>
              <a:t>教師提供不同觀點的兩個網站</a:t>
            </a:r>
            <a:r>
              <a:rPr lang="zh-TW" altLang="en-US" dirty="0" smtClean="0">
                <a:latin typeface="新細明體"/>
              </a:rPr>
              <a:t>，引導學生察覺網頁提供者的身分，來判斷可信的程度。</a:t>
            </a:r>
            <a:endParaRPr lang="zh-TW" altLang="en-US" dirty="0"/>
          </a:p>
        </p:txBody>
      </p:sp>
      <p:sp>
        <p:nvSpPr>
          <p:cNvPr id="6" name="圓角矩形圖說文字 5">
            <a:hlinkClick r:id="rId3" action="ppaction://hlinkfile"/>
          </p:cNvPr>
          <p:cNvSpPr/>
          <p:nvPr/>
        </p:nvSpPr>
        <p:spPr>
          <a:xfrm>
            <a:off x="971600" y="4221088"/>
            <a:ext cx="2520280" cy="1368152"/>
          </a:xfrm>
          <a:prstGeom prst="wedgeRoundRectCallout">
            <a:avLst>
              <a:gd name="adj1" fmla="val -67865"/>
              <a:gd name="adj2" fmla="val 2554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請先閱讀活動</a:t>
            </a:r>
            <a:r>
              <a:rPr lang="en-US" altLang="zh-TW" sz="2400" dirty="0" smtClean="0"/>
              <a:t>18</a:t>
            </a:r>
            <a:r>
              <a:rPr lang="zh-TW" altLang="en-US" sz="2400" dirty="0" smtClean="0"/>
              <a:t>教學示例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683568" y="5796553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 err="1" smtClean="0">
                <a:solidFill>
                  <a:srgbClr val="C00000"/>
                </a:solidFill>
              </a:rPr>
              <a:t>B7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：判斷網站訊息的可信度</a:t>
            </a:r>
            <a:endParaRPr lang="en-US" altLang="zh-TW" sz="3200" b="1" dirty="0" smtClean="0">
              <a:solidFill>
                <a:srgbClr val="C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99992" y="47971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教學方式</a:t>
            </a:r>
            <a:r>
              <a:rPr lang="zh-TW" altLang="en-US" dirty="0">
                <a:latin typeface="新細明體"/>
              </a:rPr>
              <a:t>：全班一機</a:t>
            </a:r>
            <a:r>
              <a:rPr lang="en-US" altLang="zh-TW" dirty="0">
                <a:latin typeface="新細明體"/>
              </a:rPr>
              <a:t>(</a:t>
            </a:r>
            <a:r>
              <a:rPr lang="zh-TW" altLang="en-US" dirty="0">
                <a:latin typeface="新細明體"/>
              </a:rPr>
              <a:t>在普通教室上課</a:t>
            </a:r>
            <a:r>
              <a:rPr lang="en-US" altLang="zh-TW" dirty="0">
                <a:latin typeface="新細明體"/>
              </a:rPr>
              <a:t>)</a:t>
            </a:r>
          </a:p>
          <a:p>
            <a:r>
              <a:rPr lang="zh-TW" altLang="en-US" dirty="0" smtClean="0"/>
              <a:t>教  </a:t>
            </a:r>
            <a:r>
              <a:rPr lang="zh-TW" altLang="en-US" dirty="0"/>
              <a:t>學  者</a:t>
            </a:r>
            <a:r>
              <a:rPr lang="zh-TW" altLang="en-US" dirty="0">
                <a:latin typeface="新細明體"/>
              </a:rPr>
              <a:t>：臺北市士東國小張燕禎老師</a:t>
            </a:r>
            <a:endParaRPr lang="en-US" altLang="zh-TW" dirty="0">
              <a:latin typeface="新細明體"/>
            </a:endParaRPr>
          </a:p>
        </p:txBody>
      </p:sp>
      <p:pic>
        <p:nvPicPr>
          <p:cNvPr id="9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4038600" cy="227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90480-0C48-4A3B-811D-94215E798DE8}" type="slidenum">
              <a:rPr lang="zh-TW" altLang="en-US" smtClean="0"/>
              <a:pPr>
                <a:defRPr/>
              </a:pPr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238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5415880"/>
          </a:xfrm>
        </p:spPr>
        <p:txBody>
          <a:bodyPr/>
          <a:lstStyle/>
          <a:p>
            <a:pPr marL="0" lvl="0" indent="0" algn="ctr">
              <a:buNone/>
            </a:pPr>
            <a:r>
              <a:rPr kumimoji="1" lang="zh-TW" altLang="en-US" b="1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教學</a:t>
            </a:r>
            <a:r>
              <a:rPr kumimoji="1" lang="zh-TW" altLang="en-US" b="1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記要</a:t>
            </a:r>
            <a:endParaRPr kumimoji="1" lang="en-US" altLang="zh-TW" b="1" dirty="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微軟正黑體" pitchFamily="34" charset="-120"/>
            </a:endParaRPr>
          </a:p>
          <a:p>
            <a:r>
              <a:rPr lang="zh-TW" altLang="zh-TW" dirty="0" smtClean="0"/>
              <a:t>教師</a:t>
            </a:r>
            <a:r>
              <a:rPr lang="zh-TW" altLang="zh-TW" dirty="0"/>
              <a:t>：這兩個網站中的</a:t>
            </a:r>
            <a:r>
              <a:rPr lang="zh-TW" altLang="zh-TW" dirty="0" smtClean="0"/>
              <a:t>內容有</a:t>
            </a:r>
            <a:r>
              <a:rPr lang="zh-TW" altLang="zh-TW" dirty="0"/>
              <a:t>什麼相同和不同</a:t>
            </a:r>
            <a:r>
              <a:rPr lang="zh-TW" altLang="zh-TW" dirty="0" smtClean="0"/>
              <a:t>的</a:t>
            </a:r>
            <a:r>
              <a:rPr lang="zh-TW" altLang="en-US" dirty="0" smtClean="0"/>
              <a:t>地方</a:t>
            </a:r>
            <a:r>
              <a:rPr lang="en-US" altLang="zh-TW" dirty="0" smtClean="0"/>
              <a:t>?</a:t>
            </a:r>
            <a:endParaRPr lang="zh-TW" altLang="zh-TW" dirty="0"/>
          </a:p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006881"/>
              </p:ext>
            </p:extLst>
          </p:nvPr>
        </p:nvGraphicFramePr>
        <p:xfrm>
          <a:off x="467544" y="2060848"/>
          <a:ext cx="8208912" cy="460851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92088"/>
                <a:gridCol w="2232248"/>
                <a:gridCol w="5184576"/>
              </a:tblGrid>
              <a:tr h="329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相同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不同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學生</a:t>
                      </a:r>
                      <a:r>
                        <a:rPr lang="en-US" sz="1800" kern="100" dirty="0">
                          <a:effectLst/>
                        </a:rPr>
                        <a:t>1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都在說天燈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動保在說放天燈的壞，新北市政府說放天燈的好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學生</a:t>
                      </a:r>
                      <a:r>
                        <a:rPr lang="en-US" sz="1800" kern="100" dirty="0">
                          <a:effectLst/>
                        </a:rPr>
                        <a:t>2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天燈的由來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動物保護協會說要少放天燈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學生</a:t>
                      </a: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放天燈的由來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放太多天燈，會傷害小動物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學生</a:t>
                      </a: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都是放天燈的由來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放太多天燈會傷害到弱小動物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學生</a:t>
                      </a:r>
                      <a:r>
                        <a:rPr lang="en-US" sz="1800" kern="100" dirty="0">
                          <a:effectLst/>
                        </a:rPr>
                        <a:t>5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天燈的由來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8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學生</a:t>
                      </a:r>
                      <a:r>
                        <a:rPr lang="en-US" sz="1800" kern="100" dirty="0">
                          <a:effectLst/>
                        </a:rPr>
                        <a:t>6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天燈的別名、用處及由來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一個說要少放天燈，不然會破壞自然生態；一個說放天燈可以祈求平安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學生</a:t>
                      </a:r>
                      <a:r>
                        <a:rPr lang="en-US" sz="1800" kern="100" dirty="0">
                          <a:effectLst/>
                        </a:rPr>
                        <a:t>7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天燈的由來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放太多天燈，會傷害小動物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學生</a:t>
                      </a:r>
                      <a:r>
                        <a:rPr lang="en-US" sz="1800" kern="100" dirty="0">
                          <a:effectLst/>
                        </a:rPr>
                        <a:t>8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天燈的由來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動保協會說要少放天燈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87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學生</a:t>
                      </a:r>
                      <a:r>
                        <a:rPr lang="en-US" sz="1800" kern="100" dirty="0">
                          <a:effectLst/>
                        </a:rPr>
                        <a:t>9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天燈的由來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一個說不能一直放天燈了，因為會傷害到小動物，也會傷害到自然生態，但是一個又說天燈是一種祈福的工具，所以可以盡情的放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學生</a:t>
                      </a:r>
                      <a:r>
                        <a:rPr lang="en-US" sz="1600" kern="100" dirty="0">
                          <a:effectLst/>
                        </a:rPr>
                        <a:t>10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天燈由來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一個是多放，一個不要多放會破壞環境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4427984" y="3915053"/>
            <a:ext cx="432048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 err="1" smtClean="0">
                <a:solidFill>
                  <a:srgbClr val="C00000"/>
                </a:solidFill>
              </a:rPr>
              <a:t>C2</a:t>
            </a:r>
            <a:r>
              <a:rPr lang="zh-TW" altLang="en-US" sz="2800" dirty="0" smtClean="0">
                <a:solidFill>
                  <a:srgbClr val="C00000"/>
                </a:solidFill>
                <a:latin typeface="新細明體"/>
                <a:ea typeface="新細明體"/>
              </a:rPr>
              <a:t>：比較及對照跨網站內及網站間的訊息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028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559897"/>
          </a:xfrm>
        </p:spPr>
        <p:txBody>
          <a:bodyPr/>
          <a:lstStyle/>
          <a:p>
            <a:pPr marL="0" lvl="0" indent="0" algn="ctr">
              <a:buNone/>
            </a:pPr>
            <a:r>
              <a:rPr kumimoji="1" lang="zh-TW" altLang="en-US" b="1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教學</a:t>
            </a:r>
            <a:r>
              <a:rPr kumimoji="1" lang="zh-TW" altLang="en-US" b="1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記要</a:t>
            </a:r>
            <a:endParaRPr kumimoji="1" lang="en-US" altLang="zh-TW" b="1" dirty="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微軟正黑體" pitchFamily="34" charset="-120"/>
            </a:endParaRPr>
          </a:p>
          <a:p>
            <a:r>
              <a:rPr lang="zh-TW" altLang="zh-TW" sz="2400" dirty="0"/>
              <a:t>這兩個</a:t>
            </a:r>
            <a:r>
              <a:rPr lang="zh-TW" altLang="zh-TW" sz="2400" dirty="0" smtClean="0"/>
              <a:t>網站內容是</a:t>
            </a:r>
            <a:r>
              <a:rPr lang="zh-TW" altLang="zh-TW" sz="2400" dirty="0"/>
              <a:t>支持或反對放天燈的活動，並舉出內容中的一項事實來說明他們的立場</a:t>
            </a:r>
            <a:r>
              <a:rPr lang="zh-TW" altLang="zh-TW" sz="2400" dirty="0" smtClean="0"/>
              <a:t>。</a:t>
            </a:r>
            <a:endParaRPr lang="en-US" altLang="zh-TW" sz="2400" dirty="0" smtClean="0"/>
          </a:p>
          <a:p>
            <a:endParaRPr lang="zh-TW" altLang="zh-TW" sz="2400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zh-TW" sz="2400" dirty="0" smtClean="0"/>
              <a:t>教師：你</a:t>
            </a:r>
            <a:r>
              <a:rPr lang="zh-TW" altLang="zh-TW" sz="2400" dirty="0"/>
              <a:t>是贊成還是反對？</a:t>
            </a:r>
            <a:r>
              <a:rPr lang="zh-TW" altLang="zh-TW" sz="2400" dirty="0" smtClean="0"/>
              <a:t>沒有對</a:t>
            </a:r>
            <a:r>
              <a:rPr lang="zh-TW" altLang="zh-TW" sz="2400" dirty="0"/>
              <a:t>錯</a:t>
            </a:r>
            <a:r>
              <a:rPr lang="zh-TW" altLang="zh-TW" sz="2400" dirty="0" smtClean="0"/>
              <a:t>，可以</a:t>
            </a:r>
            <a:r>
              <a:rPr lang="zh-TW" altLang="zh-TW" sz="2400" dirty="0"/>
              <a:t>有自己的理由。</a:t>
            </a:r>
          </a:p>
          <a:p>
            <a:pPr>
              <a:spcBef>
                <a:spcPts val="0"/>
              </a:spcBef>
            </a:pPr>
            <a:r>
              <a:rPr lang="zh-TW" altLang="zh-TW" sz="2400" dirty="0"/>
              <a:t>學生：贊成，因為放天燈很好玩。</a:t>
            </a:r>
          </a:p>
          <a:p>
            <a:pPr>
              <a:spcBef>
                <a:spcPts val="0"/>
              </a:spcBef>
            </a:pPr>
            <a:r>
              <a:rPr lang="zh-TW" altLang="zh-TW" sz="2400" dirty="0"/>
              <a:t>教師：如果你是平溪人，是贊成還是反對？</a:t>
            </a:r>
          </a:p>
          <a:p>
            <a:pPr>
              <a:spcBef>
                <a:spcPts val="0"/>
              </a:spcBef>
            </a:pPr>
            <a:r>
              <a:rPr lang="zh-TW" altLang="zh-TW" sz="2400" dirty="0"/>
              <a:t>學生</a:t>
            </a:r>
            <a:r>
              <a:rPr lang="zh-TW" altLang="zh-TW" sz="2400" dirty="0" smtClean="0"/>
              <a:t>：</a:t>
            </a:r>
            <a:r>
              <a:rPr lang="zh-TW" altLang="en-US" sz="2400" dirty="0" smtClean="0"/>
              <a:t>贊成，</a:t>
            </a:r>
            <a:r>
              <a:rPr lang="zh-TW" altLang="zh-TW" sz="2400" dirty="0" smtClean="0"/>
              <a:t>可以</a:t>
            </a:r>
            <a:r>
              <a:rPr lang="zh-TW" altLang="zh-TW" sz="2400" dirty="0"/>
              <a:t>賺錢。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635329"/>
              </p:ext>
            </p:extLst>
          </p:nvPr>
        </p:nvGraphicFramePr>
        <p:xfrm>
          <a:off x="611558" y="1811010"/>
          <a:ext cx="7992890" cy="334618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951902"/>
                <a:gridCol w="3520494"/>
                <a:gridCol w="3520494"/>
              </a:tblGrid>
              <a:tr h="282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新北市政府觀光年曆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動物保護協會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1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支持。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學生</a:t>
                      </a:r>
                      <a:r>
                        <a:rPr lang="en-US" sz="1600" kern="100" dirty="0">
                          <a:effectLst/>
                        </a:rPr>
                        <a:t>2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支持。放天燈可以祈求平安。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反對。會讓動物死亡。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支持。因為這樣子可以祈求平安。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支持。他都只說放天燈的好處。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40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5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6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支持。鼓勵大家來平溪遊玩。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反對。會破壞自然生態。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7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支持。因為可以賺錢。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反對。因為會傷害小動物。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8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支持。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40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9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支持。可以祈求平安，也可以許出自己喜歡的事。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反對。讓很多小動物都死了，也讓生態受到汙染。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學生</a:t>
                      </a:r>
                      <a:r>
                        <a:rPr lang="en-US" sz="1600" kern="100" dirty="0">
                          <a:effectLst/>
                        </a:rPr>
                        <a:t>10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支持。可以祈求平安。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4427984" y="2944079"/>
            <a:ext cx="432048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 err="1" smtClean="0">
                <a:solidFill>
                  <a:srgbClr val="C00000"/>
                </a:solidFill>
              </a:rPr>
              <a:t>B6</a:t>
            </a:r>
            <a:r>
              <a:rPr lang="zh-TW" altLang="en-US" sz="2800" dirty="0" smtClean="0">
                <a:solidFill>
                  <a:srgbClr val="C00000"/>
                </a:solidFill>
                <a:latin typeface="新細明體"/>
                <a:ea typeface="新細明體"/>
              </a:rPr>
              <a:t>：找出網站的觀點或立場</a:t>
            </a:r>
            <a:r>
              <a:rPr lang="en-US" altLang="zh-TW" sz="2800" dirty="0" smtClean="0">
                <a:solidFill>
                  <a:srgbClr val="C00000"/>
                </a:solidFill>
                <a:latin typeface="新細明體"/>
                <a:ea typeface="新細明體"/>
              </a:rPr>
              <a:t>(</a:t>
            </a:r>
            <a:r>
              <a:rPr lang="zh-TW" altLang="en-US" sz="2800" dirty="0" smtClean="0">
                <a:solidFill>
                  <a:srgbClr val="C00000"/>
                </a:solidFill>
                <a:latin typeface="新細明體"/>
                <a:ea typeface="新細明體"/>
              </a:rPr>
              <a:t>包括看法、偏見</a:t>
            </a:r>
            <a:r>
              <a:rPr lang="en-US" altLang="zh-TW" sz="2800" dirty="0" smtClean="0">
                <a:solidFill>
                  <a:srgbClr val="C00000"/>
                </a:solidFill>
                <a:latin typeface="新細明體"/>
                <a:ea typeface="新細明體"/>
              </a:rPr>
              <a:t>)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520" y="836712"/>
            <a:ext cx="8748464" cy="4464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8873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教學影片</a:t>
            </a:r>
            <a:r>
              <a:rPr lang="en-US" altLang="zh-TW" b="1" dirty="0"/>
              <a:t>(</a:t>
            </a:r>
            <a:r>
              <a:rPr lang="zh-TW" altLang="en-US" b="1" dirty="0"/>
              <a:t>能力</a:t>
            </a:r>
            <a:r>
              <a:rPr lang="zh-TW" altLang="en-US" b="1" dirty="0" smtClean="0"/>
              <a:t>指標</a:t>
            </a:r>
            <a:r>
              <a:rPr lang="en-US" altLang="zh-TW" b="1" dirty="0" err="1" smtClean="0"/>
              <a:t>C9</a:t>
            </a:r>
            <a:r>
              <a:rPr lang="en-US" altLang="zh-TW" b="1" dirty="0" smtClean="0"/>
              <a:t>)</a:t>
            </a:r>
            <a:endParaRPr lang="zh-TW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107504" y="1920085"/>
            <a:ext cx="4680520" cy="4434840"/>
          </a:xfrm>
        </p:spPr>
        <p:txBody>
          <a:bodyPr/>
          <a:lstStyle/>
          <a:p>
            <a:r>
              <a:rPr lang="zh-TW" altLang="en-US" dirty="0">
                <a:latin typeface="新細明體"/>
              </a:rPr>
              <a:t>教師</a:t>
            </a:r>
            <a:r>
              <a:rPr lang="zh-TW" altLang="en-US" dirty="0" smtClean="0">
                <a:latin typeface="新細明體"/>
              </a:rPr>
              <a:t>提供網站</a:t>
            </a:r>
            <a:r>
              <a:rPr lang="zh-TW" altLang="en-US" dirty="0">
                <a:latin typeface="新細明體"/>
              </a:rPr>
              <a:t>，學生閱讀後加以</a:t>
            </a:r>
            <a:r>
              <a:rPr lang="zh-TW" altLang="en-US" dirty="0" smtClean="0">
                <a:latin typeface="新細明體"/>
              </a:rPr>
              <a:t>評估</a:t>
            </a:r>
            <a:r>
              <a:rPr lang="zh-TW" altLang="en-US" dirty="0">
                <a:latin typeface="新細明體"/>
              </a:rPr>
              <a:t>發現訊息的容易</a:t>
            </a:r>
            <a:r>
              <a:rPr lang="zh-TW" altLang="en-US" dirty="0" smtClean="0">
                <a:latin typeface="新細明體"/>
              </a:rPr>
              <a:t>度。</a:t>
            </a:r>
            <a:endParaRPr lang="en-US" altLang="zh-TW" dirty="0" smtClean="0">
              <a:latin typeface="新細明體"/>
            </a:endParaRPr>
          </a:p>
          <a:p>
            <a:endParaRPr lang="zh-TW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047049"/>
              </p:ext>
            </p:extLst>
          </p:nvPr>
        </p:nvGraphicFramePr>
        <p:xfrm>
          <a:off x="72009" y="2924944"/>
          <a:ext cx="4571999" cy="2630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2831"/>
                <a:gridCol w="633369"/>
                <a:gridCol w="695799"/>
              </a:tblGrid>
              <a:tr h="2620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有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沒有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67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網站中訊息的畫面簡單明瞭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67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網站中訊息的選單標題明顯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67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網頁內容或資訊呈現清楚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0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多餘或閃爍</a:t>
                      </a:r>
                      <a:r>
                        <a:rPr lang="en-US" sz="2000" kern="100" dirty="0">
                          <a:effectLst/>
                        </a:rPr>
                        <a:t> </a:t>
                      </a:r>
                      <a:r>
                        <a:rPr lang="zh-TW" sz="2000" kern="0" dirty="0">
                          <a:effectLst/>
                        </a:rPr>
                        <a:t>的動畫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67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錯字或多餘沒有意義的符號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0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其他</a:t>
                      </a:r>
                      <a:r>
                        <a:rPr lang="en-US" sz="2000" kern="100" dirty="0">
                          <a:effectLst/>
                        </a:rPr>
                        <a:t> </a:t>
                      </a:r>
                      <a:r>
                        <a:rPr lang="zh-TW" sz="2000" kern="0" dirty="0">
                          <a:effectLst/>
                        </a:rPr>
                        <a:t>的廣告訊息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圓角矩形圖說文字 6">
            <a:hlinkClick r:id="rId3" action="ppaction://hlinkfile"/>
          </p:cNvPr>
          <p:cNvSpPr/>
          <p:nvPr/>
        </p:nvSpPr>
        <p:spPr>
          <a:xfrm>
            <a:off x="2195736" y="5154364"/>
            <a:ext cx="2520280" cy="1010940"/>
          </a:xfrm>
          <a:prstGeom prst="wedgeRoundRectCallout">
            <a:avLst>
              <a:gd name="adj1" fmla="val -67865"/>
              <a:gd name="adj2" fmla="val 2554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請先閱讀活動</a:t>
            </a:r>
            <a:r>
              <a:rPr lang="en-US" altLang="zh-TW" sz="2400" dirty="0" smtClean="0"/>
              <a:t>19</a:t>
            </a:r>
            <a:r>
              <a:rPr lang="zh-TW" altLang="en-US" sz="2400" dirty="0" smtClean="0"/>
              <a:t>教學示例之</a:t>
            </a:r>
            <a:r>
              <a:rPr lang="en-US" altLang="zh-TW" sz="2400" dirty="0" smtClean="0"/>
              <a:t>3</a:t>
            </a:r>
            <a:endParaRPr lang="zh-TW" altLang="en-US" sz="2400" dirty="0"/>
          </a:p>
        </p:txBody>
      </p:sp>
      <p:pic>
        <p:nvPicPr>
          <p:cNvPr id="4098" name="Picture 2">
            <a:hlinkClick r:id="rId4" action="ppaction://hlinkfile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72" y="2132856"/>
            <a:ext cx="4038600" cy="227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4824536" y="47971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教學方式</a:t>
            </a:r>
            <a:r>
              <a:rPr lang="zh-TW" altLang="en-US" dirty="0">
                <a:latin typeface="新細明體"/>
              </a:rPr>
              <a:t>：全班一機</a:t>
            </a:r>
            <a:r>
              <a:rPr lang="en-US" altLang="zh-TW" dirty="0">
                <a:latin typeface="新細明體"/>
              </a:rPr>
              <a:t>(</a:t>
            </a:r>
            <a:r>
              <a:rPr lang="zh-TW" altLang="en-US" dirty="0">
                <a:latin typeface="新細明體"/>
              </a:rPr>
              <a:t>在普通教室上課</a:t>
            </a:r>
            <a:r>
              <a:rPr lang="en-US" altLang="zh-TW" dirty="0">
                <a:latin typeface="新細明體"/>
              </a:rPr>
              <a:t>)</a:t>
            </a:r>
          </a:p>
          <a:p>
            <a:r>
              <a:rPr lang="zh-TW" altLang="en-US" dirty="0" smtClean="0"/>
              <a:t>教  </a:t>
            </a:r>
            <a:r>
              <a:rPr lang="zh-TW" altLang="en-US" dirty="0"/>
              <a:t>學  者</a:t>
            </a:r>
            <a:r>
              <a:rPr lang="zh-TW" altLang="en-US" dirty="0">
                <a:latin typeface="新細明體"/>
              </a:rPr>
              <a:t>：臺北市士東國小張燕禎老師</a:t>
            </a:r>
            <a:endParaRPr lang="en-US" altLang="zh-TW" dirty="0">
              <a:latin typeface="新細明體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3568" y="6228601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 err="1" smtClean="0">
                <a:solidFill>
                  <a:srgbClr val="C00000"/>
                </a:solidFill>
              </a:rPr>
              <a:t>C9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：評估在網站中發現訊息的容易度</a:t>
            </a:r>
            <a:endParaRPr lang="en-US" altLang="zh-TW" sz="3200" b="1" dirty="0" smtClean="0">
              <a:solidFill>
                <a:srgbClr val="C0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90480-0C48-4A3B-811D-94215E798DE8}" type="slidenum">
              <a:rPr lang="zh-TW" altLang="en-US" smtClean="0"/>
              <a:pPr>
                <a:defRPr/>
              </a:pPr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80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5415880"/>
          </a:xfrm>
        </p:spPr>
        <p:txBody>
          <a:bodyPr/>
          <a:lstStyle/>
          <a:p>
            <a:pPr marL="0" lvl="0" indent="0" algn="ctr">
              <a:buNone/>
            </a:pPr>
            <a:r>
              <a:rPr kumimoji="1" lang="zh-TW" altLang="en-US" b="1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教學</a:t>
            </a:r>
            <a:r>
              <a:rPr kumimoji="1" lang="zh-TW" altLang="en-US" b="1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記要</a:t>
            </a:r>
            <a:endParaRPr kumimoji="1" lang="en-US" altLang="zh-TW" b="1" dirty="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微軟正黑體" pitchFamily="34" charset="-120"/>
            </a:endParaRPr>
          </a:p>
          <a:p>
            <a:r>
              <a:rPr lang="zh-TW" altLang="zh-TW" dirty="0"/>
              <a:t>教師：我們在表格中勾選網站裡訊息的安排，並回答你認為這個網站是否讓你容易找到去平溪旅遊的訊息。</a:t>
            </a:r>
          </a:p>
          <a:p>
            <a:endParaRPr lang="zh-TW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212624"/>
              </p:ext>
            </p:extLst>
          </p:nvPr>
        </p:nvGraphicFramePr>
        <p:xfrm>
          <a:off x="179510" y="2348879"/>
          <a:ext cx="8712970" cy="27206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10"/>
                <a:gridCol w="684076"/>
                <a:gridCol w="684076"/>
                <a:gridCol w="684076"/>
                <a:gridCol w="684076"/>
                <a:gridCol w="684076"/>
                <a:gridCol w="684076"/>
                <a:gridCol w="684076"/>
                <a:gridCol w="684076"/>
                <a:gridCol w="684076"/>
                <a:gridCol w="684076"/>
              </a:tblGrid>
              <a:tr h="2822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學生１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學生２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學生</a:t>
                      </a:r>
                      <a:r>
                        <a:rPr lang="en-US" sz="1400" kern="100">
                          <a:effectLst/>
                        </a:rPr>
                        <a:t>3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學生</a:t>
                      </a:r>
                      <a:r>
                        <a:rPr lang="en-US" sz="1400" kern="100">
                          <a:effectLst/>
                        </a:rPr>
                        <a:t>4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學生</a:t>
                      </a:r>
                      <a:r>
                        <a:rPr lang="en-US" sz="1400" kern="100">
                          <a:effectLst/>
                        </a:rPr>
                        <a:t>5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學生</a:t>
                      </a:r>
                      <a:r>
                        <a:rPr lang="en-US" sz="1400" kern="100">
                          <a:effectLst/>
                        </a:rPr>
                        <a:t>6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學生</a:t>
                      </a:r>
                      <a:r>
                        <a:rPr lang="en-US" sz="1400" kern="100">
                          <a:effectLst/>
                        </a:rPr>
                        <a:t>7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學生</a:t>
                      </a:r>
                      <a:r>
                        <a:rPr lang="en-US" sz="1400" kern="100">
                          <a:effectLst/>
                        </a:rPr>
                        <a:t>8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學生</a:t>
                      </a:r>
                      <a:r>
                        <a:rPr lang="en-US" sz="1400" kern="100">
                          <a:effectLst/>
                        </a:rPr>
                        <a:t>9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學生</a:t>
                      </a: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0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網站中訊息的畫面簡單明瞭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沒有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沒有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0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網站中訊息的選單標題明顯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沒有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沒有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0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網頁內容或資訊呈現清楚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52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多餘或閃爍的動畫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沒有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沒有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沒有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沒有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0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錯字或多餘沒有意義的符號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沒有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沒有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沒有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沒有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52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其他的廣告訊息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有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圓角矩形圖說文字 3"/>
          <p:cNvSpPr/>
          <p:nvPr/>
        </p:nvSpPr>
        <p:spPr>
          <a:xfrm>
            <a:off x="395536" y="5463590"/>
            <a:ext cx="2808312" cy="792088"/>
          </a:xfrm>
          <a:prstGeom prst="wedgeRoundRectCallout">
            <a:avLst>
              <a:gd name="adj1" fmla="val 71026"/>
              <a:gd name="adj2" fmla="val -529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從學生答案中，</a:t>
            </a:r>
            <a:endParaRPr lang="en-US" altLang="zh-TW" sz="2400" dirty="0" smtClean="0"/>
          </a:p>
          <a:p>
            <a:pPr algn="ctr"/>
            <a:r>
              <a:rPr lang="zh-TW" altLang="en-US" sz="2400" dirty="0" smtClean="0"/>
              <a:t>你發現了什麼</a:t>
            </a:r>
            <a:r>
              <a:rPr lang="en-US" altLang="zh-TW" sz="2400" dirty="0" smtClean="0"/>
              <a:t>?</a:t>
            </a:r>
            <a:endParaRPr lang="zh-TW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107504" y="2636912"/>
            <a:ext cx="885698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7504" y="3140968"/>
            <a:ext cx="885698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7504" y="4365104"/>
            <a:ext cx="885698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067944" y="532501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</a:rPr>
              <a:t>學生對檢核結果，看法差異大。此無標準答案，尊重學生對該網頁個別的看法。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096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5415880"/>
          </a:xfrm>
        </p:spPr>
        <p:txBody>
          <a:bodyPr/>
          <a:lstStyle/>
          <a:p>
            <a:pPr marL="0" lvl="0" indent="0" algn="ctr">
              <a:buNone/>
            </a:pPr>
            <a:r>
              <a:rPr kumimoji="1" lang="zh-TW" altLang="en-US" b="1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教學</a:t>
            </a:r>
            <a:r>
              <a:rPr kumimoji="1" lang="zh-TW" altLang="en-US" b="1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記要</a:t>
            </a:r>
            <a:endParaRPr kumimoji="1" lang="en-US" altLang="zh-TW" b="1" dirty="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微軟正黑體" pitchFamily="34" charset="-120"/>
            </a:endParaRPr>
          </a:p>
          <a:p>
            <a:r>
              <a:rPr lang="zh-TW" altLang="zh-TW" dirty="0"/>
              <a:t>教師：這個網站是否讓你容易找到去平溪旅遊的訊息。</a:t>
            </a:r>
          </a:p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533707"/>
              </p:ext>
            </p:extLst>
          </p:nvPr>
        </p:nvGraphicFramePr>
        <p:xfrm>
          <a:off x="323528" y="2564904"/>
          <a:ext cx="8424936" cy="396044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277446"/>
                <a:gridCol w="7147490"/>
              </a:tblGrid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學生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</a:rPr>
                        <a:t>是，因為旁邊還有廣告可參考</a:t>
                      </a:r>
                      <a:endParaRPr lang="zh-TW" sz="1600" b="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</a:rPr>
                        <a:t>不是，他的廣告太多了，重點可以少一點</a:t>
                      </a:r>
                      <a:endParaRPr lang="zh-TW" sz="1600" b="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不是，因為我想要自己去參觀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不是，因為我想自己去玩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5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不是，重點可以再多描述一點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6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不是，我喜歡自己到處參觀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7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不是，因為我不想用網站，想自己看自己玩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8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不是，因為重點太少了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9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是，因為他讓我覺得他投稿非常清楚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學生</a:t>
                      </a:r>
                      <a:r>
                        <a:rPr lang="en-US" sz="1600" kern="100">
                          <a:effectLst/>
                        </a:rPr>
                        <a:t>10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不是，因為畫面要明瞭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圓角矩形圖說文字 4"/>
          <p:cNvSpPr/>
          <p:nvPr/>
        </p:nvSpPr>
        <p:spPr>
          <a:xfrm>
            <a:off x="5724128" y="2060848"/>
            <a:ext cx="3240360" cy="1080120"/>
          </a:xfrm>
          <a:prstGeom prst="wedgeRoundRectCallout">
            <a:avLst>
              <a:gd name="adj1" fmla="val -57773"/>
              <a:gd name="adj2" fmla="val 170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/>
              <a:t>比較學生</a:t>
            </a:r>
            <a:r>
              <a:rPr lang="en-US" altLang="zh-TW" sz="2400" dirty="0" smtClean="0"/>
              <a:t>1</a:t>
            </a:r>
            <a:r>
              <a:rPr lang="zh-TW" altLang="en-US" sz="2400" dirty="0" smtClean="0"/>
              <a:t>和</a:t>
            </a:r>
            <a:r>
              <a:rPr lang="en-US" altLang="zh-TW" sz="2400" dirty="0" smtClean="0"/>
              <a:t>2</a:t>
            </a:r>
            <a:r>
              <a:rPr lang="zh-TW" altLang="en-US" sz="2400" dirty="0" smtClean="0"/>
              <a:t>，你發現了什麼</a:t>
            </a:r>
            <a:r>
              <a:rPr lang="en-US" altLang="zh-TW" sz="2400" dirty="0" smtClean="0"/>
              <a:t>?</a:t>
            </a:r>
            <a:endParaRPr lang="zh-TW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4644008" y="3861048"/>
            <a:ext cx="43201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</a:rPr>
              <a:t>對同一網頁廣告的看法</a:t>
            </a:r>
            <a:r>
              <a:rPr lang="zh-TW" altLang="en-US" sz="2400" dirty="0" smtClean="0">
                <a:solidFill>
                  <a:srgbClr val="C00000"/>
                </a:solidFill>
              </a:rPr>
              <a:t>，學生</a:t>
            </a:r>
            <a:r>
              <a:rPr lang="en-US" altLang="zh-TW" sz="2400" dirty="0" smtClean="0">
                <a:solidFill>
                  <a:srgbClr val="C00000"/>
                </a:solidFill>
              </a:rPr>
              <a:t>1</a:t>
            </a:r>
            <a:r>
              <a:rPr lang="zh-TW" altLang="en-US" sz="2400" dirty="0" smtClean="0">
                <a:solidFill>
                  <a:srgbClr val="C00000"/>
                </a:solidFill>
              </a:rPr>
              <a:t>認為很好可參考，學生</a:t>
            </a:r>
            <a:r>
              <a:rPr lang="en-US" altLang="zh-TW" sz="2400" dirty="0" smtClean="0">
                <a:solidFill>
                  <a:srgbClr val="C00000"/>
                </a:solidFill>
              </a:rPr>
              <a:t>2</a:t>
            </a:r>
            <a:r>
              <a:rPr lang="zh-TW" altLang="en-US" sz="2400" dirty="0" smtClean="0">
                <a:solidFill>
                  <a:srgbClr val="C00000"/>
                </a:solidFill>
              </a:rPr>
              <a:t>認為</a:t>
            </a:r>
            <a:r>
              <a:rPr lang="zh-TW" altLang="en-US" sz="2400" dirty="0">
                <a:solidFill>
                  <a:srgbClr val="C00000"/>
                </a:solidFill>
              </a:rPr>
              <a:t>太多，這也要尊重學生的需求。</a:t>
            </a:r>
          </a:p>
        </p:txBody>
      </p:sp>
      <p:sp>
        <p:nvSpPr>
          <p:cNvPr id="6" name="矩形 5"/>
          <p:cNvSpPr/>
          <p:nvPr/>
        </p:nvSpPr>
        <p:spPr>
          <a:xfrm>
            <a:off x="251520" y="2492896"/>
            <a:ext cx="5184576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35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</a:t>
            </a:r>
            <a:r>
              <a:rPr lang="zh-TW" altLang="en-US" b="1" dirty="0" smtClean="0"/>
              <a:t>影片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能力指標</a:t>
            </a:r>
            <a:r>
              <a:rPr lang="en-US" altLang="zh-TW" b="1" dirty="0" err="1" smtClean="0"/>
              <a:t>C2</a:t>
            </a:r>
            <a:r>
              <a:rPr lang="en-US" altLang="zh-TW" b="1" dirty="0" smtClean="0"/>
              <a:t>)</a:t>
            </a:r>
            <a:endParaRPr lang="zh-TW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107504" y="1920085"/>
            <a:ext cx="4388296" cy="4434840"/>
          </a:xfrm>
        </p:spPr>
        <p:txBody>
          <a:bodyPr/>
          <a:lstStyle/>
          <a:p>
            <a:r>
              <a:rPr lang="zh-TW" altLang="en-US" dirty="0" smtClean="0">
                <a:latin typeface="新細明體"/>
              </a:rPr>
              <a:t>教師提供三個網站，分別介紹防震措施、建物耐震度和地震時的應變。學生閱讀網站內容後，找出網站間相同和不同的地方。</a:t>
            </a:r>
            <a:endParaRPr lang="zh-TW" altLang="en-US" dirty="0"/>
          </a:p>
        </p:txBody>
      </p:sp>
      <p:sp>
        <p:nvSpPr>
          <p:cNvPr id="6" name="圓角矩形圖說文字 5">
            <a:hlinkClick r:id="rId3" action="ppaction://hlinkfile"/>
          </p:cNvPr>
          <p:cNvSpPr/>
          <p:nvPr/>
        </p:nvSpPr>
        <p:spPr>
          <a:xfrm>
            <a:off x="1259632" y="4044452"/>
            <a:ext cx="2520280" cy="1368152"/>
          </a:xfrm>
          <a:prstGeom prst="wedgeRoundRectCallout">
            <a:avLst>
              <a:gd name="adj1" fmla="val -67865"/>
              <a:gd name="adj2" fmla="val 2554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請先閱讀活動</a:t>
            </a:r>
            <a:r>
              <a:rPr lang="en-US" altLang="zh-TW" sz="2400" dirty="0" smtClean="0"/>
              <a:t>15</a:t>
            </a:r>
            <a:r>
              <a:rPr lang="zh-TW" altLang="en-US" sz="2400" dirty="0" smtClean="0"/>
              <a:t>教學示例</a:t>
            </a:r>
            <a:endParaRPr lang="zh-TW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4572000" y="4798893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教學方式</a:t>
            </a:r>
            <a:r>
              <a:rPr lang="zh-TW" altLang="en-US" dirty="0">
                <a:latin typeface="新細明體"/>
              </a:rPr>
              <a:t>：一人一機</a:t>
            </a:r>
            <a:r>
              <a:rPr lang="en-US" altLang="zh-TW" dirty="0">
                <a:latin typeface="新細明體"/>
              </a:rPr>
              <a:t>(</a:t>
            </a:r>
            <a:r>
              <a:rPr lang="zh-TW" altLang="en-US" dirty="0">
                <a:latin typeface="新細明體"/>
              </a:rPr>
              <a:t>在電腦教室上課</a:t>
            </a:r>
            <a:r>
              <a:rPr lang="en-US" altLang="zh-TW" dirty="0">
                <a:latin typeface="新細明體"/>
              </a:rPr>
              <a:t>)</a:t>
            </a:r>
          </a:p>
          <a:p>
            <a:r>
              <a:rPr lang="zh-TW" altLang="en-US" dirty="0" smtClean="0"/>
              <a:t>教  </a:t>
            </a:r>
            <a:r>
              <a:rPr lang="zh-TW" altLang="en-US" dirty="0"/>
              <a:t>學  者</a:t>
            </a:r>
            <a:r>
              <a:rPr lang="zh-TW" altLang="en-US" dirty="0" smtClean="0">
                <a:latin typeface="新細明體"/>
              </a:rPr>
              <a:t>：臺北市士東國小郭文旭老師</a:t>
            </a:r>
            <a:endParaRPr lang="en-US" altLang="zh-TW" dirty="0">
              <a:latin typeface="新細明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3568" y="5796553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 err="1" smtClean="0">
                <a:solidFill>
                  <a:srgbClr val="C00000"/>
                </a:solidFill>
              </a:rPr>
              <a:t>C2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：比較及對照跨網站內及網站間的訊息</a:t>
            </a:r>
            <a:endParaRPr lang="en-US" altLang="zh-TW" sz="3200" b="1" dirty="0" smtClean="0">
              <a:solidFill>
                <a:srgbClr val="C0000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90480-0C48-4A3B-811D-94215E798DE8}" type="slidenum">
              <a:rPr lang="zh-TW" altLang="en-US" smtClean="0"/>
              <a:pPr>
                <a:defRPr/>
              </a:pPr>
              <a:t>56</a:t>
            </a:fld>
            <a:endParaRPr lang="en-US" altLang="zh-TW"/>
          </a:p>
        </p:txBody>
      </p:sp>
      <p:pic>
        <p:nvPicPr>
          <p:cNvPr id="102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" r="67053" b="57301"/>
          <a:stretch/>
        </p:blipFill>
        <p:spPr bwMode="auto">
          <a:xfrm>
            <a:off x="4644008" y="2058144"/>
            <a:ext cx="401682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2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5415880"/>
          </a:xfrm>
        </p:spPr>
        <p:txBody>
          <a:bodyPr/>
          <a:lstStyle/>
          <a:p>
            <a:pPr marL="0" lvl="0" indent="0" algn="ctr">
              <a:buNone/>
            </a:pPr>
            <a:r>
              <a:rPr kumimoji="1" lang="zh-TW" altLang="en-US" b="1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教學</a:t>
            </a:r>
            <a:r>
              <a:rPr kumimoji="1" lang="zh-TW" altLang="en-US" b="1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記要</a:t>
            </a:r>
            <a:endParaRPr kumimoji="1" lang="en-US" altLang="zh-TW" b="1" dirty="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微軟正黑體" pitchFamily="34" charset="-120"/>
            </a:endParaRPr>
          </a:p>
          <a:p>
            <a:r>
              <a:rPr lang="zh-TW" altLang="zh-TW" dirty="0"/>
              <a:t>教師：</a:t>
            </a:r>
            <a:r>
              <a:rPr lang="zh-TW" altLang="zh-TW" dirty="0" smtClean="0"/>
              <a:t>這</a:t>
            </a:r>
            <a:r>
              <a:rPr lang="zh-TW" altLang="en-US" dirty="0" smtClean="0"/>
              <a:t>三</a:t>
            </a:r>
            <a:r>
              <a:rPr lang="zh-TW" altLang="zh-TW" dirty="0" smtClean="0"/>
              <a:t>個網站</a:t>
            </a:r>
            <a:r>
              <a:rPr lang="zh-TW" altLang="en-US" dirty="0" smtClean="0"/>
              <a:t>有什麼相同和不同的地方</a:t>
            </a:r>
            <a:r>
              <a:rPr lang="zh-TW" altLang="en-US" dirty="0" smtClean="0">
                <a:latin typeface="新細明體"/>
                <a:ea typeface="新細明體"/>
              </a:rPr>
              <a:t>？</a:t>
            </a:r>
            <a:endParaRPr lang="en-US" altLang="zh-TW" dirty="0" smtClean="0">
              <a:latin typeface="新細明體"/>
              <a:ea typeface="新細明體"/>
            </a:endParaRPr>
          </a:p>
          <a:p>
            <a:endParaRPr lang="en-US" altLang="zh-TW" dirty="0" smtClean="0">
              <a:latin typeface="新細明體"/>
              <a:ea typeface="新細明體"/>
            </a:endParaRPr>
          </a:p>
          <a:p>
            <a:r>
              <a:rPr lang="zh-TW" altLang="en-US" b="1" dirty="0">
                <a:latin typeface="新細明體"/>
                <a:ea typeface="新細明體"/>
              </a:rPr>
              <a:t>相同</a:t>
            </a:r>
            <a:r>
              <a:rPr lang="zh-TW" altLang="en-US" b="1" dirty="0" smtClean="0">
                <a:latin typeface="新細明體"/>
                <a:ea typeface="新細明體"/>
              </a:rPr>
              <a:t>點</a:t>
            </a:r>
            <a:endParaRPr lang="en-US" altLang="zh-TW" b="1" dirty="0" smtClean="0">
              <a:latin typeface="新細明體"/>
              <a:ea typeface="新細明體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都在說如何</a:t>
            </a:r>
            <a:r>
              <a:rPr lang="zh-TW" altLang="en-US" dirty="0">
                <a:solidFill>
                  <a:srgbClr val="0070C0"/>
                </a:solidFill>
                <a:latin typeface="新細明體"/>
                <a:ea typeface="新細明體"/>
              </a:rPr>
              <a:t>保護</a:t>
            </a:r>
            <a:r>
              <a:rPr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自己</a:t>
            </a:r>
            <a:endParaRPr lang="en-US" altLang="zh-TW" dirty="0" smtClean="0">
              <a:solidFill>
                <a:srgbClr val="0070C0"/>
              </a:solidFill>
              <a:latin typeface="新細明體"/>
              <a:ea typeface="新細明體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都有提地震</a:t>
            </a:r>
            <a:r>
              <a:rPr lang="zh-TW" altLang="en-US" dirty="0">
                <a:solidFill>
                  <a:srgbClr val="0070C0"/>
                </a:solidFill>
                <a:latin typeface="新細明體"/>
                <a:ea typeface="新細明體"/>
              </a:rPr>
              <a:t>時會發生</a:t>
            </a:r>
            <a:r>
              <a:rPr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的現象</a:t>
            </a:r>
            <a:endParaRPr lang="en-US" altLang="zh-TW" dirty="0" smtClean="0">
              <a:solidFill>
                <a:srgbClr val="0070C0"/>
              </a:solidFill>
              <a:latin typeface="新細明體"/>
              <a:ea typeface="新細明體"/>
            </a:endParaRPr>
          </a:p>
          <a:p>
            <a:r>
              <a:rPr lang="zh-TW" altLang="en-US" b="1" dirty="0" smtClean="0">
                <a:latin typeface="新細明體"/>
                <a:ea typeface="新細明體"/>
              </a:rPr>
              <a:t>不同點</a:t>
            </a:r>
            <a:endParaRPr lang="en-US" altLang="zh-TW" b="1" dirty="0" smtClean="0">
              <a:latin typeface="新細明體"/>
              <a:ea typeface="新細明體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有的是耐震</a:t>
            </a:r>
            <a:r>
              <a:rPr lang="zh-TW" altLang="en-US" dirty="0">
                <a:solidFill>
                  <a:srgbClr val="0070C0"/>
                </a:solidFill>
                <a:latin typeface="新細明體"/>
                <a:ea typeface="新細明體"/>
              </a:rPr>
              <a:t>度的</a:t>
            </a:r>
            <a:r>
              <a:rPr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分析</a:t>
            </a:r>
            <a:endParaRPr lang="en-US" altLang="zh-TW" dirty="0" smtClean="0">
              <a:solidFill>
                <a:srgbClr val="0070C0"/>
              </a:solidFill>
              <a:latin typeface="新細明體"/>
              <a:ea typeface="新細明體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有的是耐震工程</a:t>
            </a:r>
            <a:endParaRPr lang="en-US" altLang="zh-TW" dirty="0" smtClean="0">
              <a:solidFill>
                <a:srgbClr val="0070C0"/>
              </a:solidFill>
              <a:latin typeface="新細明體"/>
              <a:ea typeface="新細明體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有的是地震時的注意事項</a:t>
            </a:r>
            <a:endParaRPr lang="en-US" altLang="zh-TW" dirty="0">
              <a:solidFill>
                <a:srgbClr val="0070C0"/>
              </a:solidFill>
              <a:latin typeface="新細明體"/>
              <a:ea typeface="新細明體"/>
            </a:endParaRPr>
          </a:p>
          <a:p>
            <a:endParaRPr lang="zh-TW" altLang="zh-TW" dirty="0"/>
          </a:p>
          <a:p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718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</a:t>
            </a:r>
            <a:r>
              <a:rPr lang="zh-TW" altLang="en-US" b="1" dirty="0" smtClean="0"/>
              <a:t>影片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能力指標</a:t>
            </a:r>
            <a:r>
              <a:rPr lang="en-US" altLang="zh-TW" b="1" dirty="0" err="1" smtClean="0"/>
              <a:t>C2</a:t>
            </a:r>
            <a:r>
              <a:rPr lang="en-US" altLang="zh-TW" b="1" dirty="0" smtClean="0"/>
              <a:t>)</a:t>
            </a:r>
            <a:endParaRPr lang="zh-TW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107504" y="1920085"/>
            <a:ext cx="4388296" cy="4434840"/>
          </a:xfrm>
        </p:spPr>
        <p:txBody>
          <a:bodyPr/>
          <a:lstStyle/>
          <a:p>
            <a:r>
              <a:rPr lang="zh-TW" altLang="en-US" dirty="0" smtClean="0">
                <a:latin typeface="新細明體"/>
              </a:rPr>
              <a:t>教師提供三個網站，分別介紹蝴蝶、吸蜜蜂鳥和蜜蜂。要求學生閱讀網站內容後，依據表格整理各網站的項目訊息，並做比較。</a:t>
            </a:r>
            <a:endParaRPr lang="zh-TW" altLang="en-US" dirty="0"/>
          </a:p>
        </p:txBody>
      </p:sp>
      <p:sp>
        <p:nvSpPr>
          <p:cNvPr id="6" name="圓角矩形圖說文字 5">
            <a:hlinkClick r:id="rId3" action="ppaction://hlinkfile"/>
          </p:cNvPr>
          <p:cNvSpPr/>
          <p:nvPr/>
        </p:nvSpPr>
        <p:spPr>
          <a:xfrm>
            <a:off x="1259632" y="4044452"/>
            <a:ext cx="2520280" cy="1368152"/>
          </a:xfrm>
          <a:prstGeom prst="wedgeRoundRectCallout">
            <a:avLst>
              <a:gd name="adj1" fmla="val -67865"/>
              <a:gd name="adj2" fmla="val 2554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請先閱讀活動</a:t>
            </a:r>
            <a:r>
              <a:rPr lang="en-US" altLang="zh-TW" sz="2400" dirty="0" smtClean="0"/>
              <a:t>20</a:t>
            </a:r>
            <a:r>
              <a:rPr lang="zh-TW" altLang="en-US" sz="2400" dirty="0" smtClean="0"/>
              <a:t>教學示例</a:t>
            </a:r>
            <a:endParaRPr lang="zh-TW" altLang="en-US" sz="2400" dirty="0"/>
          </a:p>
        </p:txBody>
      </p:sp>
      <p:pic>
        <p:nvPicPr>
          <p:cNvPr id="5122" name="Picture 2">
            <a:hlinkClick r:id="rId4" action="ppaction://hlinkfile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4038600" cy="227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572000" y="4471017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教學方式</a:t>
            </a:r>
            <a:r>
              <a:rPr lang="zh-TW" altLang="en-US" dirty="0">
                <a:latin typeface="新細明體"/>
              </a:rPr>
              <a:t>：一人一機</a:t>
            </a:r>
            <a:r>
              <a:rPr lang="en-US" altLang="zh-TW" dirty="0">
                <a:latin typeface="新細明體"/>
              </a:rPr>
              <a:t>(</a:t>
            </a:r>
            <a:r>
              <a:rPr lang="zh-TW" altLang="en-US" dirty="0">
                <a:latin typeface="新細明體"/>
              </a:rPr>
              <a:t>在電腦教室上課</a:t>
            </a:r>
            <a:r>
              <a:rPr lang="en-US" altLang="zh-TW" dirty="0">
                <a:latin typeface="新細明體"/>
              </a:rPr>
              <a:t>)</a:t>
            </a:r>
          </a:p>
          <a:p>
            <a:r>
              <a:rPr lang="zh-TW" altLang="en-US" dirty="0" smtClean="0"/>
              <a:t>教  </a:t>
            </a:r>
            <a:r>
              <a:rPr lang="zh-TW" altLang="en-US" dirty="0"/>
              <a:t>學  者</a:t>
            </a:r>
            <a:r>
              <a:rPr lang="zh-TW" altLang="en-US" dirty="0">
                <a:latin typeface="新細明體"/>
              </a:rPr>
              <a:t>：桃園縣大業國小宋曉婷老師</a:t>
            </a:r>
            <a:endParaRPr lang="en-US" altLang="zh-TW" dirty="0">
              <a:latin typeface="新細明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3568" y="5796553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 err="1" smtClean="0">
                <a:solidFill>
                  <a:srgbClr val="C00000"/>
                </a:solidFill>
              </a:rPr>
              <a:t>C2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：比較及對照跨網站內及網站間的訊息</a:t>
            </a:r>
            <a:endParaRPr lang="en-US" altLang="zh-TW" sz="3200" b="1" dirty="0" smtClean="0">
              <a:solidFill>
                <a:srgbClr val="C00000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90480-0C48-4A3B-811D-94215E798DE8}" type="slidenum">
              <a:rPr lang="zh-TW" altLang="en-US" smtClean="0"/>
              <a:pPr>
                <a:defRPr/>
              </a:pPr>
              <a:t>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381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539552" y="476672"/>
            <a:ext cx="2743200" cy="1162050"/>
          </a:xfrm>
        </p:spPr>
        <p:txBody>
          <a:bodyPr/>
          <a:lstStyle/>
          <a:p>
            <a:pPr lvl="0" algn="ctr"/>
            <a:r>
              <a:rPr kumimoji="1" lang="zh-TW" altLang="en-US" b="1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教學記要</a:t>
            </a:r>
            <a:endParaRPr lang="zh-TW" altLang="en-US" dirty="0"/>
          </a:p>
        </p:txBody>
      </p:sp>
      <p:sp>
        <p:nvSpPr>
          <p:cNvPr id="11" name="文字版面配置區 10"/>
          <p:cNvSpPr>
            <a:spLocks noGrp="1"/>
          </p:cNvSpPr>
          <p:nvPr>
            <p:ph type="body" idx="2"/>
          </p:nvPr>
        </p:nvSpPr>
        <p:spPr>
          <a:xfrm>
            <a:off x="467544" y="1881336"/>
            <a:ext cx="2961456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zh-TW" sz="2600" dirty="0" smtClean="0"/>
              <a:t>教師</a:t>
            </a:r>
            <a:r>
              <a:rPr lang="zh-TW" altLang="en-US" sz="2600" dirty="0"/>
              <a:t>示範三個欄位的作答後，將電腦畫面開放給學生，完成後續的欄位</a:t>
            </a:r>
            <a:r>
              <a:rPr lang="zh-TW" altLang="en-US" sz="2600" dirty="0" smtClean="0"/>
              <a:t>。</a:t>
            </a:r>
            <a:endParaRPr lang="en-US" altLang="zh-TW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dirty="0" smtClean="0"/>
              <a:t>結果顯示學生雖然可以找到訊息，但來不及完成表格，可能與電腦操作技巧與速度有關。</a:t>
            </a:r>
            <a:endParaRPr lang="en-US" altLang="zh-TW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2600" dirty="0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指標</a:t>
            </a:r>
            <a:r>
              <a:rPr lang="en-US" altLang="zh-TW" b="1" dirty="0" err="1" smtClean="0">
                <a:solidFill>
                  <a:srgbClr val="C00000"/>
                </a:solidFill>
              </a:rPr>
              <a:t>C2</a:t>
            </a:r>
            <a:r>
              <a:rPr lang="zh-TW" altLang="en-US" b="1" dirty="0" smtClean="0">
                <a:solidFill>
                  <a:srgbClr val="C00000"/>
                </a:solidFill>
              </a:rPr>
              <a:t>學習成果</a:t>
            </a:r>
            <a:endParaRPr lang="zh-TW" altLang="en-US" dirty="0"/>
          </a:p>
        </p:txBody>
      </p:sp>
      <p:pic>
        <p:nvPicPr>
          <p:cNvPr id="614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12" y="2311144"/>
            <a:ext cx="4841106" cy="272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139952" y="5301208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教學方式</a:t>
            </a:r>
            <a:r>
              <a:rPr lang="zh-TW" altLang="en-US" dirty="0">
                <a:latin typeface="新細明體"/>
              </a:rPr>
              <a:t>：一人一機</a:t>
            </a:r>
            <a:r>
              <a:rPr lang="en-US" altLang="zh-TW" dirty="0">
                <a:latin typeface="新細明體"/>
              </a:rPr>
              <a:t>(</a:t>
            </a:r>
            <a:r>
              <a:rPr lang="zh-TW" altLang="en-US" dirty="0">
                <a:latin typeface="新細明體"/>
              </a:rPr>
              <a:t>在電腦教室上課</a:t>
            </a:r>
            <a:r>
              <a:rPr lang="en-US" altLang="zh-TW" dirty="0">
                <a:latin typeface="新細明體"/>
              </a:rPr>
              <a:t>)</a:t>
            </a:r>
          </a:p>
          <a:p>
            <a:r>
              <a:rPr lang="zh-TW" altLang="en-US" dirty="0" smtClean="0"/>
              <a:t>教  </a:t>
            </a:r>
            <a:r>
              <a:rPr lang="zh-TW" altLang="en-US" dirty="0"/>
              <a:t>學  者</a:t>
            </a:r>
            <a:r>
              <a:rPr lang="zh-TW" altLang="en-US" dirty="0">
                <a:latin typeface="新細明體"/>
              </a:rPr>
              <a:t>：桃園縣大業國小宋曉婷老師</a:t>
            </a:r>
            <a:endParaRPr lang="en-US" altLang="zh-TW" dirty="0">
              <a:latin typeface="新細明體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B3DDB-D536-4018-99BA-3767BBF9CE3F}" type="slidenum">
              <a:rPr lang="zh-TW" altLang="en-US" smtClean="0"/>
              <a:pPr>
                <a:defRPr/>
              </a:pPr>
              <a:t>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255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0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zh-TW" altLang="en-US" sz="4400" b="1" dirty="0" smtClean="0"/>
              <a:t>數位閱讀是擋不住的趨勢</a:t>
            </a:r>
            <a:r>
              <a:rPr lang="en-US" altLang="zh-TW" sz="4400" b="1" dirty="0" smtClean="0"/>
              <a:t/>
            </a:r>
            <a:br>
              <a:rPr lang="en-US" altLang="zh-TW" sz="4400" b="1" dirty="0" smtClean="0"/>
            </a:br>
            <a:r>
              <a:rPr lang="zh-TW" altLang="en-US" sz="4400" b="1" dirty="0" smtClean="0"/>
              <a:t>                       </a:t>
            </a:r>
            <a:r>
              <a:rPr lang="en-US" altLang="zh-TW" sz="2800" dirty="0" smtClean="0">
                <a:latin typeface="新細明體"/>
                <a:ea typeface="新細明體"/>
              </a:rPr>
              <a:t>《</a:t>
            </a:r>
            <a:r>
              <a:rPr lang="zh-TW" altLang="en-US" sz="2800" dirty="0">
                <a:latin typeface="新細明體"/>
                <a:ea typeface="新細明體"/>
              </a:rPr>
              <a:t>滑世代來了</a:t>
            </a:r>
            <a:r>
              <a:rPr lang="en-US" altLang="zh-TW" sz="2800" dirty="0">
                <a:latin typeface="新細明體"/>
                <a:ea typeface="新細明體"/>
              </a:rPr>
              <a:t>》</a:t>
            </a:r>
            <a:r>
              <a:rPr lang="zh-TW" altLang="en-US" sz="2800" dirty="0">
                <a:latin typeface="新細明體"/>
                <a:ea typeface="新細明體"/>
              </a:rPr>
              <a:t>！親子天下</a:t>
            </a:r>
            <a:r>
              <a:rPr lang="en-US" altLang="zh-TW" sz="2800" dirty="0">
                <a:latin typeface="新細明體"/>
                <a:ea typeface="新細明體"/>
              </a:rPr>
              <a:t>2013.5</a:t>
            </a:r>
            <a:endParaRPr lang="zh-TW" altLang="en-US" sz="2800" dirty="0">
              <a:latin typeface="新細明體"/>
              <a:ea typeface="新細明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32965" y="2079179"/>
            <a:ext cx="5187507" cy="4662189"/>
          </a:xfrm>
        </p:spPr>
        <p:txBody>
          <a:bodyPr/>
          <a:lstStyle/>
          <a:p>
            <a:r>
              <a:rPr lang="zh-TW" altLang="en-US" sz="3000" dirty="0" smtClean="0">
                <a:solidFill>
                  <a:srgbClr val="7030A0"/>
                </a:solidFill>
                <a:latin typeface="+mj-ea"/>
                <a:ea typeface="+mj-ea"/>
              </a:rPr>
              <a:t>如果</a:t>
            </a:r>
            <a:r>
              <a:rPr lang="zh-TW" altLang="en-US" sz="3000" dirty="0">
                <a:solidFill>
                  <a:srgbClr val="7030A0"/>
                </a:solidFill>
                <a:latin typeface="+mj-ea"/>
                <a:ea typeface="+mj-ea"/>
              </a:rPr>
              <a:t>我們提早做對事情，在學習與教育的投入上做對準備，我們的數位小孩，很可能是有史以來最能主動學習、快速超越前人的一代；</a:t>
            </a:r>
            <a: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但如果我們逆勢而行，他們也很可能從教室、學校遁逃，遭遇史上最容易上癮、沉迷、分心的黑暗時代</a:t>
            </a:r>
            <a:r>
              <a:rPr lang="zh-TW" altLang="en-US" sz="3000" dirty="0" smtClean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。                          </a:t>
            </a:r>
            <a:r>
              <a:rPr lang="zh-TW" altLang="en-US" sz="2000" dirty="0" smtClean="0"/>
              <a:t>             </a:t>
            </a:r>
            <a:r>
              <a:rPr lang="en-US" altLang="zh-TW" sz="2000" dirty="0" smtClean="0"/>
              <a:t>~</a:t>
            </a:r>
            <a:r>
              <a:rPr lang="zh-TW" altLang="en-US" sz="2000" dirty="0" smtClean="0"/>
              <a:t>何琦瑜</a:t>
            </a:r>
            <a:r>
              <a:rPr lang="zh-TW" altLang="en-US" sz="2000" dirty="0" smtClean="0">
                <a:latin typeface="新細明體"/>
                <a:ea typeface="新細明體"/>
              </a:rPr>
              <a:t>：</a:t>
            </a:r>
            <a:r>
              <a:rPr lang="zh-TW" altLang="en-US" sz="2000" dirty="0" smtClean="0"/>
              <a:t>「</a:t>
            </a:r>
            <a:r>
              <a:rPr lang="zh-TW" altLang="en-US" sz="2000" dirty="0"/>
              <a:t>滑世代」的希望與難題</a:t>
            </a:r>
          </a:p>
        </p:txBody>
      </p:sp>
      <p:pic>
        <p:nvPicPr>
          <p:cNvPr id="2050" name="Picture 2" descr="http://cw1.tw/CP/images/magazine/P13698807974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03" y="2204864"/>
            <a:ext cx="3177662" cy="42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736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</a:t>
            </a:r>
            <a:r>
              <a:rPr lang="zh-TW" altLang="en-US" b="1" dirty="0" smtClean="0"/>
              <a:t>影片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能力指標</a:t>
            </a:r>
            <a:r>
              <a:rPr lang="en-US" altLang="zh-TW" b="1" dirty="0" err="1" smtClean="0"/>
              <a:t>C2</a:t>
            </a:r>
            <a:r>
              <a:rPr lang="zh-TW" altLang="en-US" b="1" dirty="0" smtClean="0"/>
              <a:t>、</a:t>
            </a:r>
            <a:r>
              <a:rPr lang="en-US" altLang="zh-TW" b="1" dirty="0" err="1" smtClean="0"/>
              <a:t>C3</a:t>
            </a:r>
            <a:r>
              <a:rPr lang="en-US" altLang="zh-TW" b="1" dirty="0" smtClean="0"/>
              <a:t>)</a:t>
            </a:r>
            <a:endParaRPr lang="zh-TW" altLang="en-US" sz="3000" b="1" dirty="0">
              <a:solidFill>
                <a:srgbClr val="C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323528" y="1920085"/>
            <a:ext cx="4032448" cy="4434840"/>
          </a:xfrm>
        </p:spPr>
        <p:txBody>
          <a:bodyPr/>
          <a:lstStyle/>
          <a:p>
            <a:r>
              <a:rPr lang="zh-TW" altLang="en-US" dirty="0" smtClean="0">
                <a:latin typeface="新細明體"/>
              </a:rPr>
              <a:t>根據第一次上課的發現，教師第二次上課時，調整了說法。</a:t>
            </a:r>
            <a:endParaRPr lang="en-US" altLang="zh-TW" dirty="0" smtClean="0">
              <a:latin typeface="新細明體"/>
            </a:endParaRPr>
          </a:p>
          <a:p>
            <a:r>
              <a:rPr lang="zh-TW" altLang="zh-TW" dirty="0"/>
              <a:t>教師</a:t>
            </a:r>
            <a:r>
              <a:rPr lang="zh-TW" altLang="en-US" dirty="0"/>
              <a:t>用</a:t>
            </a:r>
            <a:r>
              <a:rPr lang="zh-TW" altLang="en-US" dirty="0">
                <a:latin typeface="新細明體"/>
              </a:rPr>
              <a:t>「闖關」激發學生</a:t>
            </a:r>
            <a:r>
              <a:rPr lang="zh-TW" altLang="en-US" dirty="0" smtClean="0">
                <a:latin typeface="新細明體"/>
              </a:rPr>
              <a:t>興趣，果然讓學生迫不及待。</a:t>
            </a:r>
            <a:endParaRPr lang="zh-TW" altLang="en-US" dirty="0"/>
          </a:p>
        </p:txBody>
      </p:sp>
      <p:pic>
        <p:nvPicPr>
          <p:cNvPr id="717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3370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572000" y="4797152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教學方式</a:t>
            </a:r>
            <a:r>
              <a:rPr lang="zh-TW" altLang="en-US" dirty="0">
                <a:latin typeface="新細明體"/>
              </a:rPr>
              <a:t>：一人一機</a:t>
            </a:r>
            <a:r>
              <a:rPr lang="en-US" altLang="zh-TW" dirty="0">
                <a:latin typeface="新細明體"/>
              </a:rPr>
              <a:t>(</a:t>
            </a:r>
            <a:r>
              <a:rPr lang="zh-TW" altLang="en-US" dirty="0">
                <a:latin typeface="新細明體"/>
              </a:rPr>
              <a:t>在電腦教室上課</a:t>
            </a:r>
            <a:r>
              <a:rPr lang="en-US" altLang="zh-TW" dirty="0">
                <a:latin typeface="新細明體"/>
              </a:rPr>
              <a:t>)</a:t>
            </a:r>
          </a:p>
          <a:p>
            <a:r>
              <a:rPr lang="zh-TW" altLang="en-US" dirty="0" smtClean="0"/>
              <a:t>教  </a:t>
            </a:r>
            <a:r>
              <a:rPr lang="zh-TW" altLang="en-US" dirty="0"/>
              <a:t>學  者</a:t>
            </a:r>
            <a:r>
              <a:rPr lang="zh-TW" altLang="en-US" dirty="0">
                <a:latin typeface="新細明體"/>
              </a:rPr>
              <a:t>：桃園縣大業國小宋曉婷老師</a:t>
            </a:r>
            <a:endParaRPr lang="en-US" altLang="zh-TW" dirty="0">
              <a:latin typeface="新細明體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90480-0C48-4A3B-811D-94215E798DE8}" type="slidenum">
              <a:rPr lang="zh-TW" altLang="en-US" smtClean="0"/>
              <a:pPr>
                <a:defRPr/>
              </a:pPr>
              <a:t>60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349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idx="2"/>
          </p:nvPr>
        </p:nvSpPr>
        <p:spPr>
          <a:xfrm>
            <a:off x="395536" y="1988840"/>
            <a:ext cx="3384376" cy="350875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zh-TW" sz="2600" dirty="0" smtClean="0"/>
              <a:t>教師</a:t>
            </a:r>
            <a:r>
              <a:rPr lang="zh-TW" altLang="en-US" sz="2600" dirty="0" smtClean="0">
                <a:latin typeface="新細明體"/>
                <a:ea typeface="新細明體"/>
              </a:rPr>
              <a:t>直接</a:t>
            </a:r>
            <a:r>
              <a:rPr lang="zh-TW" altLang="en-US" sz="2600" dirty="0">
                <a:latin typeface="新細明體"/>
                <a:ea typeface="新細明體"/>
              </a:rPr>
              <a:t>提示「目標題目</a:t>
            </a:r>
            <a:r>
              <a:rPr lang="zh-TW" altLang="en-US" sz="2600" dirty="0" smtClean="0">
                <a:latin typeface="新細明體"/>
                <a:ea typeface="新細明體"/>
              </a:rPr>
              <a:t>」</a:t>
            </a:r>
            <a:r>
              <a:rPr lang="en-US" altLang="zh-TW" sz="2600" dirty="0" smtClean="0">
                <a:latin typeface="新細明體"/>
                <a:ea typeface="新細明體"/>
              </a:rPr>
              <a:t>(</a:t>
            </a:r>
            <a:r>
              <a:rPr lang="zh-TW" altLang="en-US" sz="2600" dirty="0" smtClean="0">
                <a:latin typeface="新細明體"/>
                <a:ea typeface="新細明體"/>
              </a:rPr>
              <a:t>指標</a:t>
            </a:r>
            <a:r>
              <a:rPr lang="en-US" altLang="zh-TW" sz="2600" dirty="0" err="1" smtClean="0">
                <a:latin typeface="新細明體"/>
                <a:ea typeface="新細明體"/>
              </a:rPr>
              <a:t>C3</a:t>
            </a:r>
            <a:r>
              <a:rPr lang="en-US" altLang="zh-TW" sz="2600" dirty="0" smtClean="0">
                <a:latin typeface="新細明體"/>
                <a:ea typeface="新細明體"/>
              </a:rPr>
              <a:t>)</a:t>
            </a:r>
            <a:r>
              <a:rPr lang="zh-TW" altLang="en-US" sz="2600" dirty="0" smtClean="0">
                <a:latin typeface="新細明體"/>
                <a:ea typeface="新細明體"/>
              </a:rPr>
              <a:t>，完成它即代表闖關成功。</a:t>
            </a:r>
            <a:endParaRPr lang="en-US" altLang="zh-TW" sz="2600" dirty="0" smtClean="0">
              <a:latin typeface="新細明體"/>
              <a:ea typeface="新細明體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latin typeface="新細明體"/>
                <a:ea typeface="新細明體"/>
              </a:rPr>
              <a:t>把</a:t>
            </a:r>
            <a:r>
              <a:rPr lang="zh-TW" altLang="en-US" sz="2600" dirty="0">
                <a:latin typeface="新細明體"/>
                <a:ea typeface="新細明體"/>
              </a:rPr>
              <a:t>教案中的表格定位為幫助達成目標的「工具</a:t>
            </a:r>
            <a:r>
              <a:rPr lang="zh-TW" altLang="en-US" sz="2600" dirty="0" smtClean="0">
                <a:latin typeface="新細明體"/>
                <a:ea typeface="新細明體"/>
              </a:rPr>
              <a:t>」</a:t>
            </a:r>
            <a:r>
              <a:rPr lang="en-US" altLang="zh-TW" sz="2600" dirty="0" smtClean="0">
                <a:latin typeface="新細明體"/>
                <a:ea typeface="新細明體"/>
              </a:rPr>
              <a:t>(</a:t>
            </a:r>
            <a:r>
              <a:rPr lang="zh-TW" altLang="en-US" sz="2600" dirty="0" smtClean="0">
                <a:latin typeface="新細明體"/>
                <a:ea typeface="新細明體"/>
              </a:rPr>
              <a:t>指標</a:t>
            </a:r>
            <a:r>
              <a:rPr lang="en-US" altLang="zh-TW" sz="2600" dirty="0" err="1" smtClean="0">
                <a:latin typeface="新細明體"/>
                <a:ea typeface="新細明體"/>
              </a:rPr>
              <a:t>C2</a:t>
            </a:r>
            <a:r>
              <a:rPr lang="en-US" altLang="zh-TW" sz="2600" dirty="0" smtClean="0">
                <a:latin typeface="新細明體"/>
                <a:ea typeface="新細明體"/>
              </a:rPr>
              <a:t>)</a:t>
            </a:r>
            <a:r>
              <a:rPr lang="zh-TW" altLang="en-US" sz="2600" dirty="0" smtClean="0">
                <a:latin typeface="新細明體"/>
                <a:ea typeface="新細明體"/>
              </a:rPr>
              <a:t>，不填寫也可以</a:t>
            </a:r>
            <a:r>
              <a:rPr lang="zh-TW" altLang="en-US" sz="2600" dirty="0" smtClean="0">
                <a:latin typeface="標楷體"/>
                <a:ea typeface="標楷體"/>
              </a:rPr>
              <a:t>。</a:t>
            </a:r>
            <a:endParaRPr lang="en-US" altLang="zh-TW" sz="2600" dirty="0" smtClean="0">
              <a:latin typeface="標楷體"/>
              <a:ea typeface="標楷體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2600" dirty="0"/>
          </a:p>
        </p:txBody>
      </p:sp>
      <p:pic>
        <p:nvPicPr>
          <p:cNvPr id="921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74" y="1988840"/>
            <a:ext cx="4697090" cy="264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067944" y="4869160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教學方式</a:t>
            </a:r>
            <a:r>
              <a:rPr lang="zh-TW" altLang="en-US" dirty="0">
                <a:latin typeface="新細明體"/>
              </a:rPr>
              <a:t>：一人一機</a:t>
            </a:r>
            <a:r>
              <a:rPr lang="en-US" altLang="zh-TW" dirty="0">
                <a:latin typeface="新細明體"/>
              </a:rPr>
              <a:t>(</a:t>
            </a:r>
            <a:r>
              <a:rPr lang="zh-TW" altLang="en-US" dirty="0">
                <a:latin typeface="新細明體"/>
              </a:rPr>
              <a:t>在電腦教室上課</a:t>
            </a:r>
            <a:r>
              <a:rPr lang="en-US" altLang="zh-TW" dirty="0">
                <a:latin typeface="新細明體"/>
              </a:rPr>
              <a:t>)</a:t>
            </a:r>
          </a:p>
          <a:p>
            <a:r>
              <a:rPr lang="zh-TW" altLang="en-US" dirty="0" smtClean="0"/>
              <a:t>教  </a:t>
            </a:r>
            <a:r>
              <a:rPr lang="zh-TW" altLang="en-US" dirty="0"/>
              <a:t>學  者</a:t>
            </a:r>
            <a:r>
              <a:rPr lang="zh-TW" altLang="en-US" dirty="0">
                <a:latin typeface="新細明體"/>
              </a:rPr>
              <a:t>：桃園縣大業國小宋曉婷老師</a:t>
            </a:r>
            <a:endParaRPr lang="en-US" altLang="zh-TW" dirty="0">
              <a:latin typeface="新細明體"/>
            </a:endParaRPr>
          </a:p>
        </p:txBody>
      </p:sp>
      <p:sp>
        <p:nvSpPr>
          <p:cNvPr id="12" name="標題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 sz="5000" b="1" dirty="0"/>
              <a:t>教學</a:t>
            </a:r>
            <a:r>
              <a:rPr lang="zh-TW" altLang="en-US" sz="5000" b="1" dirty="0" smtClean="0"/>
              <a:t>影片</a:t>
            </a:r>
            <a:r>
              <a:rPr lang="en-US" altLang="zh-TW" sz="5000" b="1" dirty="0" smtClean="0"/>
              <a:t>(</a:t>
            </a:r>
            <a:r>
              <a:rPr lang="zh-TW" altLang="en-US" sz="5000" b="1" dirty="0" smtClean="0"/>
              <a:t>能力指標</a:t>
            </a:r>
            <a:r>
              <a:rPr lang="en-US" altLang="zh-TW" sz="5000" b="1" dirty="0" err="1" smtClean="0"/>
              <a:t>C2</a:t>
            </a:r>
            <a:r>
              <a:rPr lang="zh-TW" altLang="en-US" sz="5000" b="1" dirty="0" smtClean="0"/>
              <a:t>、</a:t>
            </a:r>
            <a:r>
              <a:rPr lang="en-US" altLang="zh-TW" sz="5000" b="1" dirty="0" err="1" smtClean="0"/>
              <a:t>C3</a:t>
            </a:r>
            <a:r>
              <a:rPr lang="en-US" altLang="zh-TW" sz="5000" b="1" dirty="0" smtClean="0"/>
              <a:t>)</a:t>
            </a:r>
            <a:endParaRPr lang="zh-TW" altLang="en-US" sz="5000" b="1" dirty="0">
              <a:solidFill>
                <a:srgbClr val="C0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3528" y="5661248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 err="1" smtClean="0">
                <a:solidFill>
                  <a:srgbClr val="C00000"/>
                </a:solidFill>
              </a:rPr>
              <a:t>C2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：比較及對照跨網站內及網站間的訊息</a:t>
            </a:r>
            <a:endParaRPr lang="en-US" altLang="zh-TW" sz="3200" b="1" dirty="0" smtClean="0">
              <a:solidFill>
                <a:srgbClr val="C00000"/>
              </a:solidFill>
            </a:endParaRPr>
          </a:p>
          <a:p>
            <a:r>
              <a:rPr lang="en-US" altLang="zh-TW" sz="3200" b="1" dirty="0" err="1" smtClean="0">
                <a:solidFill>
                  <a:srgbClr val="C00000"/>
                </a:solidFill>
              </a:rPr>
              <a:t>C3</a:t>
            </a:r>
            <a:r>
              <a:rPr lang="zh-TW" altLang="en-US" sz="3200" b="1" dirty="0" smtClean="0">
                <a:solidFill>
                  <a:srgbClr val="C00000"/>
                </a:solidFill>
                <a:latin typeface="新細明體"/>
                <a:ea typeface="新細明體"/>
              </a:rPr>
              <a:t>：歸納來自不同網頁或網站</a:t>
            </a:r>
            <a:r>
              <a:rPr lang="en-US" altLang="zh-TW" sz="3200" b="1" dirty="0" smtClean="0">
                <a:solidFill>
                  <a:srgbClr val="C00000"/>
                </a:solidFill>
                <a:latin typeface="新細明體"/>
                <a:ea typeface="新細明體"/>
              </a:rPr>
              <a:t>(</a:t>
            </a:r>
            <a:r>
              <a:rPr lang="zh-TW" altLang="en-US" sz="3200" b="1" dirty="0" smtClean="0">
                <a:solidFill>
                  <a:srgbClr val="C00000"/>
                </a:solidFill>
                <a:latin typeface="新細明體"/>
                <a:ea typeface="新細明體"/>
              </a:rPr>
              <a:t>內及間</a:t>
            </a:r>
            <a:r>
              <a:rPr lang="en-US" altLang="zh-TW" sz="3200" b="1" dirty="0" smtClean="0">
                <a:solidFill>
                  <a:srgbClr val="C00000"/>
                </a:solidFill>
                <a:latin typeface="新細明體"/>
                <a:ea typeface="新細明體"/>
              </a:rPr>
              <a:t>)</a:t>
            </a:r>
            <a:r>
              <a:rPr lang="zh-TW" altLang="en-US" sz="3200" b="1" dirty="0" smtClean="0">
                <a:solidFill>
                  <a:srgbClr val="C00000"/>
                </a:solidFill>
                <a:latin typeface="新細明體"/>
                <a:ea typeface="新細明體"/>
              </a:rPr>
              <a:t>的訊息</a:t>
            </a:r>
            <a:endParaRPr lang="en-US" altLang="zh-TW" sz="3200" b="1" dirty="0" smtClean="0">
              <a:solidFill>
                <a:srgbClr val="C0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B3DDB-D536-4018-99BA-3767BBF9CE3F}" type="slidenum">
              <a:rPr lang="zh-TW" altLang="en-US" smtClean="0"/>
              <a:pPr>
                <a:defRPr/>
              </a:pPr>
              <a:t>61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707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6" grpId="0"/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kumimoji="1" lang="zh-TW" altLang="en-US" b="1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教學記要</a:t>
            </a:r>
            <a:endParaRPr lang="zh-TW" altLang="en-US" dirty="0"/>
          </a:p>
        </p:txBody>
      </p:sp>
      <p:sp>
        <p:nvSpPr>
          <p:cNvPr id="11" name="文字版面配置區 10"/>
          <p:cNvSpPr>
            <a:spLocks noGrp="1"/>
          </p:cNvSpPr>
          <p:nvPr>
            <p:ph type="body" idx="2"/>
          </p:nvPr>
        </p:nvSpPr>
        <p:spPr>
          <a:xfrm>
            <a:off x="323528" y="1881336"/>
            <a:ext cx="3600400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dirty="0" smtClean="0"/>
              <a:t>學生不再拘泥於</a:t>
            </a:r>
            <a:r>
              <a:rPr lang="zh-TW" altLang="en-US" sz="2600" dirty="0" smtClean="0">
                <a:latin typeface="新細明體"/>
                <a:ea typeface="新細明體"/>
              </a:rPr>
              <a:t>「</a:t>
            </a:r>
            <a:r>
              <a:rPr lang="zh-TW" altLang="en-US" sz="2600" dirty="0" smtClean="0"/>
              <a:t>填</a:t>
            </a:r>
            <a:r>
              <a:rPr lang="zh-TW" altLang="en-US" sz="2600" dirty="0"/>
              <a:t>完表格」，專注如何達成目標，也創發了不同的</a:t>
            </a:r>
            <a:r>
              <a:rPr lang="zh-TW" altLang="en-US" sz="2600" dirty="0" smtClean="0"/>
              <a:t>策略，目標達成率</a:t>
            </a:r>
            <a:r>
              <a:rPr lang="en-US" altLang="zh-TW" sz="2600" dirty="0" smtClean="0"/>
              <a:t>(</a:t>
            </a:r>
            <a:r>
              <a:rPr lang="en-US" altLang="zh-TW" sz="2600" dirty="0" err="1" smtClean="0"/>
              <a:t>C3</a:t>
            </a:r>
            <a:r>
              <a:rPr lang="en-US" altLang="zh-TW" sz="2600" dirty="0" smtClean="0"/>
              <a:t>)</a:t>
            </a:r>
            <a:r>
              <a:rPr lang="zh-TW" altLang="en-US" sz="2600" dirty="0" smtClean="0"/>
              <a:t>大幅提升。</a:t>
            </a:r>
            <a:endParaRPr lang="en-US" altLang="zh-TW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dirty="0" smtClean="0"/>
              <a:t>指標</a:t>
            </a:r>
            <a:r>
              <a:rPr lang="en-US" altLang="zh-TW" sz="2600" dirty="0" err="1" smtClean="0"/>
              <a:t>C2</a:t>
            </a:r>
            <a:r>
              <a:rPr lang="zh-TW" altLang="en-US" sz="2600" dirty="0" smtClean="0"/>
              <a:t>設計的表格，功能在提醒學生瀏覽網頁時要注意的重點。不論填答、口說、眼睛察覺，都是可行的。</a:t>
            </a:r>
            <a:endParaRPr lang="zh-TW" altLang="en-US" sz="2600" dirty="0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996754" y="1676400"/>
            <a:ext cx="5111750" cy="4572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指標</a:t>
            </a:r>
            <a:r>
              <a:rPr lang="en-US" altLang="zh-TW" b="1" dirty="0" err="1" smtClean="0">
                <a:solidFill>
                  <a:srgbClr val="C00000"/>
                </a:solidFill>
              </a:rPr>
              <a:t>C2</a:t>
            </a:r>
            <a:r>
              <a:rPr lang="zh-TW" altLang="en-US" b="1" dirty="0" smtClean="0">
                <a:solidFill>
                  <a:srgbClr val="C00000"/>
                </a:solidFill>
              </a:rPr>
              <a:t>、</a:t>
            </a:r>
            <a:r>
              <a:rPr lang="en-US" altLang="zh-TW" b="1" dirty="0" err="1" smtClean="0">
                <a:solidFill>
                  <a:srgbClr val="C00000"/>
                </a:solidFill>
              </a:rPr>
              <a:t>C3</a:t>
            </a:r>
            <a:r>
              <a:rPr lang="zh-TW" altLang="en-US" b="1" dirty="0" smtClean="0">
                <a:solidFill>
                  <a:srgbClr val="C00000"/>
                </a:solidFill>
              </a:rPr>
              <a:t>學生成果</a:t>
            </a:r>
            <a:endParaRPr lang="zh-TW" altLang="en-US" dirty="0"/>
          </a:p>
        </p:txBody>
      </p:sp>
      <p:pic>
        <p:nvPicPr>
          <p:cNvPr id="819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90" y="2348880"/>
            <a:ext cx="4409058" cy="247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B3DDB-D536-4018-99BA-3767BBF9CE3F}" type="slidenum">
              <a:rPr lang="zh-TW" altLang="en-US" smtClean="0"/>
              <a:pPr>
                <a:defRPr/>
              </a:pPr>
              <a:t>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290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0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如果想</a:t>
            </a:r>
            <a:r>
              <a:rPr lang="zh-TW" altLang="en-US" b="1" dirty="0" smtClean="0"/>
              <a:t>自設教學主題</a:t>
            </a:r>
            <a:r>
              <a:rPr lang="en-US" altLang="zh-TW" b="1" dirty="0" smtClean="0"/>
              <a:t>……</a:t>
            </a:r>
            <a:endParaRPr lang="zh-TW" altLang="en-US" b="1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教師也可以依照課程需要，設計教學。</a:t>
            </a:r>
            <a:endParaRPr lang="en-US" altLang="zh-TW" dirty="0" smtClean="0"/>
          </a:p>
          <a:p>
            <a:r>
              <a:rPr lang="zh-TW" altLang="en-US" dirty="0"/>
              <a:t>手冊</a:t>
            </a:r>
            <a:r>
              <a:rPr lang="zh-TW" altLang="en-US" dirty="0" smtClean="0"/>
              <a:t>提供適合各主題的教案，教師可彈性運用。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7" name="圓角矩形圖說文字 6">
            <a:hlinkClick r:id="rId2" action="ppaction://hlinkfile"/>
          </p:cNvPr>
          <p:cNvSpPr/>
          <p:nvPr/>
        </p:nvSpPr>
        <p:spPr>
          <a:xfrm>
            <a:off x="1187624" y="3645024"/>
            <a:ext cx="2520280" cy="1368152"/>
          </a:xfrm>
          <a:prstGeom prst="wedgeRoundRectCallout">
            <a:avLst>
              <a:gd name="adj1" fmla="val -67865"/>
              <a:gd name="adj2" fmla="val 2554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請先閱讀活動</a:t>
            </a:r>
            <a:r>
              <a:rPr lang="en-US" altLang="zh-TW" sz="2400" dirty="0" smtClean="0"/>
              <a:t>24</a:t>
            </a:r>
            <a:r>
              <a:rPr lang="zh-TW" altLang="en-US" sz="2400" dirty="0" smtClean="0"/>
              <a:t>教學示例</a:t>
            </a:r>
            <a:endParaRPr lang="zh-TW" altLang="en-US" sz="2400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154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idx="2"/>
          </p:nvPr>
        </p:nvSpPr>
        <p:spPr>
          <a:xfrm>
            <a:off x="179512" y="2296513"/>
            <a:ext cx="3888432" cy="350875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b="1" dirty="0" smtClean="0"/>
              <a:t>主題</a:t>
            </a:r>
            <a:r>
              <a:rPr lang="zh-TW" altLang="en-US" sz="2600" dirty="0" smtClean="0">
                <a:latin typeface="新細明體"/>
                <a:ea typeface="新細明體"/>
              </a:rPr>
              <a:t>：環境保護知多少</a:t>
            </a:r>
            <a:endParaRPr lang="en-US" altLang="zh-TW" sz="2600" dirty="0" smtClean="0">
              <a:latin typeface="新細明體"/>
              <a:ea typeface="新細明體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b="1" dirty="0" smtClean="0">
                <a:latin typeface="新細明體"/>
                <a:ea typeface="新細明體"/>
              </a:rPr>
              <a:t>領域</a:t>
            </a:r>
            <a:r>
              <a:rPr lang="zh-TW" altLang="en-US" sz="2600" dirty="0" smtClean="0">
                <a:latin typeface="新細明體"/>
                <a:ea typeface="新細明體"/>
              </a:rPr>
              <a:t>：綜合活動</a:t>
            </a:r>
            <a:endParaRPr lang="en-US" altLang="zh-TW" sz="2600" dirty="0" smtClean="0">
              <a:latin typeface="新細明體"/>
              <a:ea typeface="新細明體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dirty="0" smtClean="0"/>
              <a:t>年級</a:t>
            </a:r>
            <a:r>
              <a:rPr lang="zh-TW" altLang="en-US" sz="2600" dirty="0" smtClean="0">
                <a:latin typeface="新細明體"/>
                <a:ea typeface="新細明體"/>
              </a:rPr>
              <a:t>：四年級</a:t>
            </a:r>
            <a:endParaRPr lang="en-US" altLang="zh-TW" sz="2600" dirty="0" smtClean="0">
              <a:latin typeface="新細明體"/>
              <a:ea typeface="新細明體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b="1" dirty="0" smtClean="0">
                <a:latin typeface="新細明體"/>
                <a:ea typeface="新細明體"/>
              </a:rPr>
              <a:t>說明</a:t>
            </a:r>
            <a:r>
              <a:rPr lang="zh-TW" altLang="en-US" sz="2600" dirty="0" smtClean="0">
                <a:latin typeface="新細明體"/>
                <a:ea typeface="新細明體"/>
              </a:rPr>
              <a:t>：</a:t>
            </a:r>
            <a:r>
              <a:rPr lang="zh-TW" altLang="en-US" sz="2600" dirty="0" smtClean="0"/>
              <a:t>教師運用</a:t>
            </a:r>
            <a:r>
              <a:rPr lang="zh-TW" altLang="en-US" sz="2600" dirty="0" smtClean="0">
                <a:latin typeface="新細明體"/>
                <a:ea typeface="新細明體"/>
              </a:rPr>
              <a:t>「</a:t>
            </a:r>
            <a:r>
              <a:rPr lang="en-US" altLang="zh-TW" sz="2600" dirty="0" smtClean="0"/>
              <a:t>google</a:t>
            </a:r>
            <a:r>
              <a:rPr lang="zh-TW" altLang="en-US" sz="2600" dirty="0" smtClean="0"/>
              <a:t> 表單</a:t>
            </a:r>
            <a:r>
              <a:rPr lang="zh-TW" altLang="en-US" sz="2600" dirty="0">
                <a:latin typeface="新細明體"/>
              </a:rPr>
              <a:t>」</a:t>
            </a:r>
            <a:r>
              <a:rPr lang="zh-TW" altLang="en-US" sz="2600" dirty="0" smtClean="0"/>
              <a:t>輔助，建立學習</a:t>
            </a:r>
            <a:r>
              <a:rPr lang="zh-TW" altLang="en-US" sz="2600" dirty="0" smtClean="0"/>
              <a:t>流程。學習成果也便於教師彙整。</a:t>
            </a:r>
            <a:endParaRPr lang="zh-TW" altLang="en-US" sz="2600" dirty="0"/>
          </a:p>
        </p:txBody>
      </p:sp>
      <p:sp>
        <p:nvSpPr>
          <p:cNvPr id="6" name="矩形 5"/>
          <p:cNvSpPr/>
          <p:nvPr/>
        </p:nvSpPr>
        <p:spPr>
          <a:xfrm>
            <a:off x="4355976" y="5025950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教學方式</a:t>
            </a:r>
            <a:r>
              <a:rPr lang="zh-TW" altLang="en-US" dirty="0" smtClean="0">
                <a:latin typeface="新細明體"/>
              </a:rPr>
              <a:t>：</a:t>
            </a:r>
            <a:r>
              <a:rPr lang="en-US" altLang="zh-TW" dirty="0" smtClean="0">
                <a:latin typeface="新細明體"/>
              </a:rPr>
              <a:t>2-3</a:t>
            </a:r>
            <a:r>
              <a:rPr lang="zh-TW" altLang="en-US" dirty="0" smtClean="0">
                <a:latin typeface="新細明體"/>
              </a:rPr>
              <a:t>人</a:t>
            </a:r>
            <a:r>
              <a:rPr lang="zh-TW" altLang="en-US" dirty="0">
                <a:latin typeface="新細明體"/>
              </a:rPr>
              <a:t>一機</a:t>
            </a:r>
            <a:r>
              <a:rPr lang="en-US" altLang="zh-TW" dirty="0">
                <a:latin typeface="新細明體"/>
              </a:rPr>
              <a:t>(</a:t>
            </a:r>
            <a:r>
              <a:rPr lang="zh-TW" altLang="en-US" dirty="0">
                <a:latin typeface="新細明體"/>
              </a:rPr>
              <a:t>在電腦教室上課</a:t>
            </a:r>
            <a:r>
              <a:rPr lang="en-US" altLang="zh-TW" dirty="0">
                <a:latin typeface="新細明體"/>
              </a:rPr>
              <a:t>)</a:t>
            </a:r>
          </a:p>
          <a:p>
            <a:r>
              <a:rPr lang="zh-TW" altLang="en-US" dirty="0" smtClean="0"/>
              <a:t>教  </a:t>
            </a:r>
            <a:r>
              <a:rPr lang="zh-TW" altLang="en-US" dirty="0"/>
              <a:t>學  者</a:t>
            </a:r>
            <a:r>
              <a:rPr lang="zh-TW" altLang="en-US" dirty="0" smtClean="0">
                <a:latin typeface="新細明體"/>
              </a:rPr>
              <a:t>：臺北市麗山國小廖婉岑老師</a:t>
            </a:r>
            <a:endParaRPr lang="en-US" altLang="zh-TW" dirty="0" smtClean="0">
              <a:latin typeface="新細明體"/>
            </a:endParaRPr>
          </a:p>
          <a:p>
            <a:r>
              <a:rPr lang="zh-TW" altLang="en-US" dirty="0">
                <a:latin typeface="新細明體"/>
              </a:rPr>
              <a:t> </a:t>
            </a:r>
            <a:r>
              <a:rPr lang="zh-TW" altLang="en-US" dirty="0" smtClean="0">
                <a:latin typeface="新細明體"/>
              </a:rPr>
              <a:t>                                               廖于權老師</a:t>
            </a:r>
            <a:endParaRPr lang="en-US" altLang="zh-TW" dirty="0">
              <a:latin typeface="新細明體"/>
            </a:endParaRPr>
          </a:p>
        </p:txBody>
      </p:sp>
      <p:sp>
        <p:nvSpPr>
          <p:cNvPr id="12" name="標題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 sz="5000" b="1" dirty="0"/>
              <a:t>教學</a:t>
            </a:r>
            <a:r>
              <a:rPr lang="zh-TW" altLang="en-US" sz="5000" b="1" dirty="0" smtClean="0"/>
              <a:t>影片</a:t>
            </a:r>
            <a:r>
              <a:rPr lang="en-US" altLang="zh-TW" sz="5000" b="1" dirty="0" smtClean="0"/>
              <a:t>(</a:t>
            </a:r>
            <a:r>
              <a:rPr lang="zh-TW" altLang="en-US" sz="5000" b="1" dirty="0" smtClean="0"/>
              <a:t>專題學習</a:t>
            </a:r>
            <a:r>
              <a:rPr lang="en-US" altLang="zh-TW" sz="5000" b="1" dirty="0" smtClean="0"/>
              <a:t>)</a:t>
            </a:r>
            <a:endParaRPr lang="zh-TW" altLang="en-US" sz="5000" b="1" dirty="0">
              <a:solidFill>
                <a:srgbClr val="C00000"/>
              </a:solidFill>
            </a:endParaRPr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6" t="8413" r="15983" b="8413"/>
          <a:stretch/>
        </p:blipFill>
        <p:spPr bwMode="auto">
          <a:xfrm>
            <a:off x="4302292" y="1918450"/>
            <a:ext cx="4302156" cy="293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B3DDB-D536-4018-99BA-3767BBF9CE3F}" type="slidenum">
              <a:rPr lang="zh-TW" altLang="en-US" smtClean="0"/>
              <a:pPr>
                <a:defRPr/>
              </a:pPr>
              <a:t>64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06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/>
          <a:lstStyle/>
          <a:p>
            <a:pPr algn="ctr"/>
            <a:r>
              <a:rPr kumimoji="1" lang="zh-TW" altLang="en-US" sz="2400" b="1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運用</a:t>
            </a:r>
            <a:r>
              <a:rPr kumimoji="1" lang="en-US" altLang="zh-TW" sz="2400" b="1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Google</a:t>
            </a:r>
            <a:r>
              <a:rPr kumimoji="1" lang="zh-TW" altLang="en-US" sz="2400" b="1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微軟正黑體" pitchFamily="34" charset="-120"/>
              </a:rPr>
              <a:t> 表單</a:t>
            </a:r>
            <a:endParaRPr lang="zh-TW" altLang="en-US" sz="2400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7544" y="1412776"/>
            <a:ext cx="4040188" cy="525658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zh-TW" altLang="zh-TW" sz="1400" b="1" dirty="0"/>
              <a:t>我們的成員是</a:t>
            </a:r>
            <a:r>
              <a:rPr lang="en-US" altLang="zh-TW" sz="1400" b="1" dirty="0"/>
              <a:t> </a:t>
            </a:r>
            <a:r>
              <a:rPr lang="en-US" altLang="zh-TW" sz="1400" dirty="0"/>
              <a:t>*</a:t>
            </a:r>
            <a:endParaRPr lang="zh-TW" altLang="zh-TW" sz="1400" dirty="0"/>
          </a:p>
          <a:p>
            <a:r>
              <a:rPr lang="zh-TW" altLang="zh-TW" sz="1400" b="1" dirty="0"/>
              <a:t>我們決定要進行的主題</a:t>
            </a:r>
            <a:r>
              <a:rPr lang="en-US" altLang="zh-TW" sz="1400" b="1" dirty="0"/>
              <a:t> </a:t>
            </a:r>
            <a:r>
              <a:rPr lang="en-US" altLang="zh-TW" sz="1400" dirty="0"/>
              <a:t>*</a:t>
            </a:r>
            <a:endParaRPr lang="zh-TW" altLang="zh-TW" sz="1400" dirty="0"/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空氣污染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噪音污染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垃圾污染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水污染</a:t>
            </a:r>
          </a:p>
          <a:p>
            <a:r>
              <a:rPr lang="zh-TW" altLang="zh-TW" sz="1400" b="1" dirty="0"/>
              <a:t>我們要用來搜尋的關鍵字是：</a:t>
            </a:r>
            <a:r>
              <a:rPr lang="en-US" altLang="zh-TW" sz="1400" b="1" dirty="0"/>
              <a:t> </a:t>
            </a:r>
            <a:r>
              <a:rPr lang="en-US" altLang="zh-TW" sz="1400" dirty="0"/>
              <a:t>*</a:t>
            </a:r>
            <a:endParaRPr lang="zh-TW" altLang="zh-TW" sz="1400" dirty="0"/>
          </a:p>
          <a:p>
            <a:r>
              <a:rPr lang="zh-TW" altLang="zh-TW" sz="1400" b="1" dirty="0"/>
              <a:t>我們找到的網站（請列舉四個）</a:t>
            </a:r>
            <a:r>
              <a:rPr lang="en-US" altLang="zh-TW" sz="1400" b="1" dirty="0"/>
              <a:t> </a:t>
            </a:r>
            <a:r>
              <a:rPr lang="en-US" altLang="zh-TW" sz="1400" dirty="0"/>
              <a:t>*</a:t>
            </a:r>
            <a:endParaRPr lang="zh-TW" altLang="zh-TW" sz="1400" dirty="0"/>
          </a:p>
          <a:p>
            <a:r>
              <a:rPr lang="zh-TW" altLang="zh-TW" sz="1400" dirty="0"/>
              <a:t>網站一：</a:t>
            </a:r>
          </a:p>
          <a:p>
            <a:r>
              <a:rPr lang="zh-TW" altLang="zh-TW" sz="1400" b="1" dirty="0"/>
              <a:t>請你們判斷網站一有哪些符合以下的需求</a:t>
            </a:r>
            <a:r>
              <a:rPr lang="en-US" altLang="zh-TW" sz="1400" b="1" dirty="0"/>
              <a:t> </a:t>
            </a:r>
            <a:r>
              <a:rPr lang="en-US" altLang="zh-TW" sz="1400" dirty="0"/>
              <a:t>*</a:t>
            </a:r>
            <a:endParaRPr lang="zh-TW" altLang="zh-TW" sz="1400" dirty="0"/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形成原因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污染現況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對健康的影響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防治方法</a:t>
            </a:r>
          </a:p>
          <a:p>
            <a:r>
              <a:rPr lang="zh-TW" altLang="zh-TW" sz="1400" b="1" dirty="0"/>
              <a:t>網站二：</a:t>
            </a:r>
            <a:r>
              <a:rPr lang="en-US" altLang="zh-TW" sz="1400" b="1" dirty="0"/>
              <a:t> </a:t>
            </a:r>
            <a:r>
              <a:rPr lang="en-US" altLang="zh-TW" sz="1400" dirty="0"/>
              <a:t>*</a:t>
            </a:r>
            <a:endParaRPr lang="zh-TW" altLang="zh-TW" sz="1400" dirty="0"/>
          </a:p>
          <a:p>
            <a:r>
              <a:rPr lang="zh-TW" altLang="zh-TW" sz="1400" b="1" dirty="0"/>
              <a:t>請你們判斷網站二有哪些符合以下的需求</a:t>
            </a:r>
            <a:r>
              <a:rPr lang="en-US" altLang="zh-TW" sz="1400" b="1" dirty="0"/>
              <a:t> </a:t>
            </a:r>
            <a:r>
              <a:rPr lang="en-US" altLang="zh-TW" sz="1400" dirty="0"/>
              <a:t>*</a:t>
            </a:r>
            <a:endParaRPr lang="zh-TW" altLang="zh-TW" sz="1400" dirty="0"/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形成原因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污染現況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對健康的影響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防治方法</a:t>
            </a:r>
          </a:p>
          <a:p>
            <a:endParaRPr lang="zh-TW" altLang="en-US" sz="14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4008" y="1484784"/>
            <a:ext cx="4041775" cy="525658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zh-TW" altLang="zh-TW" sz="1400" b="1" dirty="0" smtClean="0"/>
              <a:t>網站二</a:t>
            </a:r>
            <a:r>
              <a:rPr lang="zh-TW" altLang="zh-TW" sz="1400" b="1" dirty="0"/>
              <a:t>：</a:t>
            </a:r>
            <a:r>
              <a:rPr lang="en-US" altLang="zh-TW" sz="1400" b="1" dirty="0"/>
              <a:t> </a:t>
            </a:r>
            <a:r>
              <a:rPr lang="en-US" altLang="zh-TW" sz="1400" dirty="0"/>
              <a:t>*</a:t>
            </a:r>
            <a:endParaRPr lang="zh-TW" altLang="zh-TW" sz="1400" dirty="0"/>
          </a:p>
          <a:p>
            <a:r>
              <a:rPr lang="zh-TW" altLang="zh-TW" sz="1400" b="1" dirty="0"/>
              <a:t>請你們判斷網站二有哪些符合以下的需求</a:t>
            </a:r>
            <a:r>
              <a:rPr lang="en-US" altLang="zh-TW" sz="1400" b="1" dirty="0"/>
              <a:t> </a:t>
            </a:r>
            <a:r>
              <a:rPr lang="en-US" altLang="zh-TW" sz="1400" dirty="0"/>
              <a:t>*</a:t>
            </a:r>
            <a:endParaRPr lang="zh-TW" altLang="zh-TW" sz="1400" dirty="0"/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形成原因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污染現況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對健康的影響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防治</a:t>
            </a:r>
            <a:r>
              <a:rPr lang="zh-TW" altLang="zh-TW" sz="1400" dirty="0" smtClean="0"/>
              <a:t>方法</a:t>
            </a:r>
            <a:endParaRPr lang="en-US" altLang="zh-TW" sz="1400" dirty="0" smtClean="0"/>
          </a:p>
          <a:p>
            <a:pPr lvl="1"/>
            <a:r>
              <a:rPr lang="en-US" altLang="zh-TW" sz="1400" dirty="0" smtClean="0"/>
              <a:t>………………………</a:t>
            </a:r>
          </a:p>
          <a:p>
            <a:pPr lvl="1"/>
            <a:endParaRPr lang="zh-TW" altLang="zh-TW" sz="1400" dirty="0"/>
          </a:p>
          <a:p>
            <a:r>
              <a:rPr lang="zh-TW" altLang="zh-TW" sz="1400" b="1" dirty="0"/>
              <a:t>上面你們找到的四個網站，哪一個網站的說明、介紹是最完整的？</a:t>
            </a:r>
            <a:r>
              <a:rPr lang="en-US" altLang="zh-TW" sz="1400" b="1" dirty="0"/>
              <a:t> </a:t>
            </a:r>
            <a:r>
              <a:rPr lang="en-US" altLang="zh-TW" sz="1400" dirty="0"/>
              <a:t>*</a:t>
            </a:r>
            <a:endParaRPr lang="zh-TW" altLang="zh-TW" sz="1400" dirty="0"/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網站一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網站二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網站三</a:t>
            </a:r>
          </a:p>
          <a:p>
            <a:pPr lvl="1"/>
            <a:r>
              <a:rPr lang="en-US" altLang="zh-TW" sz="1400" dirty="0"/>
              <a:t> </a:t>
            </a:r>
            <a:r>
              <a:rPr lang="zh-TW" altLang="zh-TW" sz="1400" dirty="0"/>
              <a:t>網站四</a:t>
            </a:r>
          </a:p>
          <a:p>
            <a:r>
              <a:rPr lang="zh-TW" altLang="zh-TW" sz="1400" b="1" dirty="0"/>
              <a:t>請根據這幾個網站內容進行主題的簡單介紹</a:t>
            </a:r>
            <a:r>
              <a:rPr lang="en-US" altLang="zh-TW" sz="1400" b="1" dirty="0"/>
              <a:t> </a:t>
            </a:r>
            <a:r>
              <a:rPr lang="en-US" altLang="zh-TW" sz="1400" dirty="0"/>
              <a:t>*</a:t>
            </a:r>
            <a:endParaRPr lang="zh-TW" altLang="zh-TW" sz="1400" dirty="0"/>
          </a:p>
          <a:p>
            <a:r>
              <a:rPr lang="zh-TW" altLang="zh-TW" sz="1400" dirty="0"/>
              <a:t>我們的主題是：</a:t>
            </a:r>
          </a:p>
          <a:p>
            <a:r>
              <a:rPr lang="zh-TW" altLang="zh-TW" sz="1400" b="1" dirty="0"/>
              <a:t>這項污染的形成原因是：</a:t>
            </a:r>
            <a:r>
              <a:rPr lang="en-US" altLang="zh-TW" sz="1400" b="1" dirty="0"/>
              <a:t> </a:t>
            </a:r>
            <a:r>
              <a:rPr lang="en-US" altLang="zh-TW" sz="1400" dirty="0"/>
              <a:t>*</a:t>
            </a:r>
            <a:endParaRPr lang="zh-TW" altLang="zh-TW" sz="1400" dirty="0"/>
          </a:p>
          <a:p>
            <a:r>
              <a:rPr lang="zh-TW" altLang="zh-TW" sz="1400" b="1" dirty="0"/>
              <a:t>這項污染目前的現況是：</a:t>
            </a:r>
            <a:r>
              <a:rPr lang="en-US" altLang="zh-TW" sz="1400" b="1" dirty="0"/>
              <a:t> </a:t>
            </a:r>
            <a:r>
              <a:rPr lang="en-US" altLang="zh-TW" sz="1400" dirty="0" smtClean="0"/>
              <a:t>*</a:t>
            </a:r>
          </a:p>
          <a:p>
            <a:r>
              <a:rPr lang="zh-TW" altLang="zh-TW" sz="1400" b="1" dirty="0"/>
              <a:t>這項污染對人體的健康影響是：</a:t>
            </a:r>
            <a:r>
              <a:rPr lang="en-US" altLang="zh-TW" sz="1400" b="1" dirty="0"/>
              <a:t> </a:t>
            </a:r>
            <a:r>
              <a:rPr lang="en-US" altLang="zh-TW" sz="1400" dirty="0"/>
              <a:t>*</a:t>
            </a:r>
            <a:endParaRPr lang="zh-TW" altLang="zh-TW" sz="1400" dirty="0"/>
          </a:p>
          <a:p>
            <a:r>
              <a:rPr lang="zh-TW" altLang="zh-TW" sz="1400" b="1" dirty="0"/>
              <a:t>這項污染的防治方法是：</a:t>
            </a:r>
            <a:r>
              <a:rPr lang="en-US" altLang="zh-TW" sz="1400" b="1" dirty="0"/>
              <a:t> </a:t>
            </a:r>
            <a:r>
              <a:rPr lang="en-US" altLang="zh-TW" sz="1400" dirty="0"/>
              <a:t>*</a:t>
            </a:r>
            <a:endParaRPr lang="zh-TW" altLang="zh-TW" sz="1400" dirty="0"/>
          </a:p>
          <a:p>
            <a:endParaRPr lang="zh-TW" altLang="zh-TW" sz="1400" dirty="0"/>
          </a:p>
          <a:p>
            <a:endParaRPr lang="zh-TW" altLang="en-US" sz="1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B3DDB-D536-4018-99BA-3767BBF9CE3F}" type="slidenum">
              <a:rPr lang="zh-TW" altLang="en-US" smtClean="0"/>
              <a:pPr>
                <a:defRPr/>
              </a:pPr>
              <a:t>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407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idx="2"/>
          </p:nvPr>
        </p:nvSpPr>
        <p:spPr>
          <a:xfrm>
            <a:off x="179512" y="2060848"/>
            <a:ext cx="3816424" cy="439248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b="1" dirty="0" smtClean="0"/>
              <a:t>主題</a:t>
            </a:r>
            <a:r>
              <a:rPr lang="zh-TW" altLang="en-US" sz="2600" dirty="0" smtClean="0">
                <a:latin typeface="新細明體"/>
                <a:ea typeface="新細明體"/>
              </a:rPr>
              <a:t>：</a:t>
            </a:r>
            <a:r>
              <a:rPr lang="zh-TW" altLang="en-US" sz="2600" dirty="0">
                <a:latin typeface="新細明體"/>
                <a:ea typeface="新細明體"/>
              </a:rPr>
              <a:t>我的圖書館之</a:t>
            </a:r>
            <a:r>
              <a:rPr lang="zh-TW" altLang="en-US" sz="2600" dirty="0" smtClean="0">
                <a:latin typeface="新細明體"/>
                <a:ea typeface="新細明體"/>
              </a:rPr>
              <a:t>最</a:t>
            </a:r>
            <a:endParaRPr lang="en-US" altLang="zh-TW" sz="2600" dirty="0" smtClean="0">
              <a:latin typeface="新細明體"/>
              <a:ea typeface="新細明體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b="1" dirty="0" smtClean="0">
                <a:latin typeface="新細明體"/>
                <a:ea typeface="新細明體"/>
              </a:rPr>
              <a:t>領域</a:t>
            </a:r>
            <a:r>
              <a:rPr lang="zh-TW" altLang="en-US" sz="2600" dirty="0" smtClean="0">
                <a:latin typeface="新細明體"/>
                <a:ea typeface="新細明體"/>
              </a:rPr>
              <a:t>：國語文</a:t>
            </a:r>
            <a:r>
              <a:rPr lang="en-US" altLang="zh-TW" sz="2600" dirty="0" smtClean="0">
                <a:latin typeface="新細明體"/>
                <a:ea typeface="新細明體"/>
              </a:rPr>
              <a:t>(</a:t>
            </a:r>
            <a:r>
              <a:rPr lang="zh-TW" altLang="en-US" sz="2600" dirty="0" smtClean="0">
                <a:latin typeface="新細明體"/>
                <a:ea typeface="新細明體"/>
              </a:rPr>
              <a:t>閱讀</a:t>
            </a:r>
            <a:r>
              <a:rPr lang="en-US" altLang="zh-TW" sz="2600" dirty="0" smtClean="0">
                <a:latin typeface="新細明體"/>
                <a:ea typeface="新細明體"/>
              </a:rPr>
              <a:t>)</a:t>
            </a:r>
            <a:endParaRPr lang="en-US" altLang="zh-TW" sz="2600" dirty="0" smtClean="0">
              <a:latin typeface="新細明體"/>
              <a:ea typeface="新細明體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b="1" dirty="0" smtClean="0"/>
              <a:t>年級</a:t>
            </a:r>
            <a:r>
              <a:rPr lang="zh-TW" altLang="en-US" sz="2600" dirty="0" smtClean="0">
                <a:latin typeface="新細明體"/>
                <a:ea typeface="新細明體"/>
              </a:rPr>
              <a:t>：四年級</a:t>
            </a:r>
            <a:endParaRPr lang="en-US" altLang="zh-TW" sz="2600" dirty="0" smtClean="0">
              <a:latin typeface="新細明體"/>
              <a:ea typeface="新細明體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b="1" dirty="0" smtClean="0">
                <a:latin typeface="新細明體"/>
                <a:ea typeface="新細明體"/>
              </a:rPr>
              <a:t>說明</a:t>
            </a:r>
            <a:r>
              <a:rPr lang="zh-TW" altLang="en-US" sz="2600" dirty="0" smtClean="0">
                <a:latin typeface="新細明體"/>
                <a:ea typeface="新細明體"/>
              </a:rPr>
              <a:t>：教師結合</a:t>
            </a:r>
            <a:r>
              <a:rPr lang="en-US" altLang="zh-TW" sz="2600" dirty="0" smtClean="0">
                <a:latin typeface="新細明體"/>
                <a:ea typeface="新細明體"/>
              </a:rPr>
              <a:t>《</a:t>
            </a:r>
            <a:r>
              <a:rPr lang="zh-TW" altLang="en-US" sz="2600" dirty="0" smtClean="0">
                <a:latin typeface="新細明體"/>
                <a:ea typeface="新細明體"/>
              </a:rPr>
              <a:t>我的圖書館成長日誌</a:t>
            </a:r>
            <a:r>
              <a:rPr lang="en-US" altLang="zh-TW" sz="2600" dirty="0" smtClean="0">
                <a:latin typeface="新細明體"/>
                <a:ea typeface="新細明體"/>
              </a:rPr>
              <a:t>》</a:t>
            </a:r>
            <a:r>
              <a:rPr lang="zh-TW" altLang="en-US" sz="2600" dirty="0" smtClean="0">
                <a:latin typeface="新細明體"/>
                <a:ea typeface="新細明體"/>
              </a:rPr>
              <a:t>教學，給每組一個任務，搜尋圖書館之最，如「我的樹屋圖書館」、「最美麗的圖書館</a:t>
            </a:r>
            <a:r>
              <a:rPr lang="zh-TW" altLang="en-US" sz="2600" dirty="0">
                <a:latin typeface="新細明體"/>
              </a:rPr>
              <a:t>」、 </a:t>
            </a:r>
            <a:r>
              <a:rPr lang="zh-TW" altLang="en-US" sz="2600" dirty="0" smtClean="0">
                <a:latin typeface="新細明體"/>
              </a:rPr>
              <a:t>「藏書最多的</a:t>
            </a:r>
            <a:r>
              <a:rPr lang="zh-TW" altLang="en-US" sz="2600" dirty="0">
                <a:latin typeface="新細明體"/>
              </a:rPr>
              <a:t>圖書館</a:t>
            </a:r>
            <a:r>
              <a:rPr lang="zh-TW" altLang="en-US" sz="2600" dirty="0" smtClean="0">
                <a:latin typeface="新細明體"/>
              </a:rPr>
              <a:t>」</a:t>
            </a:r>
            <a:r>
              <a:rPr lang="en-US" altLang="zh-TW" sz="2600" dirty="0" smtClean="0">
                <a:latin typeface="新細明體"/>
              </a:rPr>
              <a:t>……</a:t>
            </a:r>
            <a:endParaRPr lang="zh-TW" altLang="en-US" sz="2600" dirty="0"/>
          </a:p>
        </p:txBody>
      </p:sp>
      <p:sp>
        <p:nvSpPr>
          <p:cNvPr id="6" name="矩形 5"/>
          <p:cNvSpPr/>
          <p:nvPr/>
        </p:nvSpPr>
        <p:spPr>
          <a:xfrm>
            <a:off x="4283968" y="4869160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教學方式</a:t>
            </a:r>
            <a:r>
              <a:rPr lang="zh-TW" altLang="en-US" dirty="0" smtClean="0">
                <a:latin typeface="新細明體"/>
              </a:rPr>
              <a:t>：一人</a:t>
            </a:r>
            <a:r>
              <a:rPr lang="zh-TW" altLang="en-US" dirty="0">
                <a:latin typeface="新細明體"/>
              </a:rPr>
              <a:t>一機</a:t>
            </a:r>
            <a:r>
              <a:rPr lang="en-US" altLang="zh-TW" dirty="0">
                <a:latin typeface="新細明體"/>
              </a:rPr>
              <a:t>(</a:t>
            </a:r>
            <a:r>
              <a:rPr lang="zh-TW" altLang="en-US" dirty="0">
                <a:latin typeface="新細明體"/>
              </a:rPr>
              <a:t>在電腦教室上課</a:t>
            </a:r>
            <a:r>
              <a:rPr lang="en-US" altLang="zh-TW" dirty="0">
                <a:latin typeface="新細明體"/>
              </a:rPr>
              <a:t>)</a:t>
            </a:r>
          </a:p>
          <a:p>
            <a:r>
              <a:rPr lang="zh-TW" altLang="en-US" dirty="0" smtClean="0"/>
              <a:t>教  </a:t>
            </a:r>
            <a:r>
              <a:rPr lang="zh-TW" altLang="en-US" dirty="0"/>
              <a:t>學  者</a:t>
            </a:r>
            <a:r>
              <a:rPr lang="zh-TW" altLang="en-US" dirty="0" smtClean="0">
                <a:latin typeface="新細明體"/>
              </a:rPr>
              <a:t>：</a:t>
            </a:r>
            <a:r>
              <a:rPr lang="zh-TW" altLang="en-US" dirty="0" smtClean="0">
                <a:latin typeface="新細明體"/>
              </a:rPr>
              <a:t>臺北市士林國小范姜嘉銘老師</a:t>
            </a:r>
            <a:endParaRPr lang="en-US" altLang="zh-TW" dirty="0" smtClean="0">
              <a:latin typeface="新細明體"/>
            </a:endParaRPr>
          </a:p>
          <a:p>
            <a:r>
              <a:rPr lang="zh-TW" altLang="en-US" dirty="0">
                <a:latin typeface="新細明體"/>
              </a:rPr>
              <a:t> </a:t>
            </a:r>
            <a:r>
              <a:rPr lang="zh-TW" altLang="en-US" dirty="0" smtClean="0">
                <a:latin typeface="新細明體"/>
              </a:rPr>
              <a:t>                                         </a:t>
            </a:r>
            <a:r>
              <a:rPr lang="zh-TW" altLang="en-US" dirty="0" smtClean="0">
                <a:latin typeface="新細明體"/>
              </a:rPr>
              <a:t>     石  珀  貞老師</a:t>
            </a:r>
            <a:endParaRPr lang="en-US" altLang="zh-TW" dirty="0">
              <a:latin typeface="新細明體"/>
            </a:endParaRPr>
          </a:p>
        </p:txBody>
      </p:sp>
      <p:sp>
        <p:nvSpPr>
          <p:cNvPr id="12" name="標題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 sz="5000" b="1" dirty="0"/>
              <a:t>教學</a:t>
            </a:r>
            <a:r>
              <a:rPr lang="zh-TW" altLang="en-US" sz="5000" b="1" dirty="0" smtClean="0"/>
              <a:t>影片</a:t>
            </a:r>
            <a:r>
              <a:rPr lang="en-US" altLang="zh-TW" sz="5000" b="1" dirty="0" smtClean="0"/>
              <a:t>(</a:t>
            </a:r>
            <a:r>
              <a:rPr lang="zh-TW" altLang="en-US" sz="5000" b="1" dirty="0" smtClean="0"/>
              <a:t>專題學習</a:t>
            </a:r>
            <a:r>
              <a:rPr lang="en-US" altLang="zh-TW" sz="5000" b="1" dirty="0" smtClean="0"/>
              <a:t>)</a:t>
            </a:r>
            <a:endParaRPr lang="zh-TW" altLang="en-US" sz="5000" b="1" dirty="0">
              <a:solidFill>
                <a:srgbClr val="C0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B3DDB-D536-4018-99BA-3767BBF9CE3F}" type="slidenum">
              <a:rPr lang="zh-TW" altLang="en-US" smtClean="0"/>
              <a:pPr>
                <a:defRPr/>
              </a:pPr>
              <a:t>66</a:t>
            </a:fld>
            <a:endParaRPr lang="en-US" altLang="zh-TW"/>
          </a:p>
        </p:txBody>
      </p:sp>
      <p:pic>
        <p:nvPicPr>
          <p:cNvPr id="3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26984" r="65089" b="33968"/>
          <a:stretch/>
        </p:blipFill>
        <p:spPr bwMode="auto">
          <a:xfrm>
            <a:off x="4421832" y="2119266"/>
            <a:ext cx="4038600" cy="267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常見問題</a:t>
            </a:r>
            <a:r>
              <a:rPr lang="en-US" altLang="zh-TW" dirty="0" smtClean="0">
                <a:effectLst/>
              </a:rPr>
              <a:t>Q&amp;A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1B7C7-FF56-43BC-9A6B-1E41FAAFBB79}" type="slidenum">
              <a:rPr lang="zh-TW" altLang="en-US" smtClean="0"/>
              <a:pPr>
                <a:defRPr/>
              </a:pPr>
              <a:t>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28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704850"/>
            <a:ext cx="8496944" cy="1143000"/>
          </a:xfrm>
        </p:spPr>
        <p:txBody>
          <a:bodyPr/>
          <a:lstStyle/>
          <a:p>
            <a:r>
              <a:rPr lang="en-US" altLang="zh-TW" b="1" dirty="0" err="1" smtClean="0"/>
              <a:t>Q1</a:t>
            </a:r>
            <a:r>
              <a:rPr lang="zh-TW" altLang="en-US" b="1" dirty="0" smtClean="0">
                <a:latin typeface="新細明體"/>
                <a:ea typeface="新細明體"/>
              </a:rPr>
              <a:t>：</a:t>
            </a:r>
            <a:r>
              <a:rPr lang="zh-TW" altLang="en-US" b="1" dirty="0"/>
              <a:t>沒有</a:t>
            </a:r>
            <a:r>
              <a:rPr lang="zh-TW" altLang="en-US" b="1" dirty="0" smtClean="0"/>
              <a:t>時間</a:t>
            </a:r>
            <a:r>
              <a:rPr lang="zh-TW" altLang="en-US" b="1" dirty="0"/>
              <a:t>教數位閱讀素養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教師常常會要求學生蒐集、查詢、整理、分析、報告，有些題材很適合透過網路進行，也是數位閱讀素養教學的好時機。例如</a:t>
            </a:r>
            <a:r>
              <a:rPr lang="zh-TW" altLang="en-US" dirty="0" smtClean="0">
                <a:latin typeface="新細明體"/>
                <a:ea typeface="新細明體"/>
              </a:rPr>
              <a:t>：</a:t>
            </a:r>
            <a:endParaRPr lang="en-US" altLang="zh-TW" dirty="0" smtClean="0"/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讀完本課，請你蒐集一位偉人的故事，寫出他對人類的影響或值得效法的精神。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分組報告流浪狗的成因、問題和解決之道。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選擇一種校園植物，並為它製作解說海報。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/>
              <a:t>剛開始教學時因學生先備能力尚未建立，較為</a:t>
            </a:r>
            <a:r>
              <a:rPr lang="zh-TW" altLang="en-US" dirty="0" smtClean="0"/>
              <a:t>費時；但實施一段時間後，便可縮短教學時間。</a:t>
            </a:r>
            <a:endParaRPr lang="en-US" altLang="zh-TW" dirty="0"/>
          </a:p>
          <a:p>
            <a:pPr lvl="1">
              <a:buFont typeface="Wingdings" panose="05000000000000000000" pitchFamily="2" charset="2"/>
              <a:buChar char="u"/>
            </a:pPr>
            <a:endParaRPr lang="en-US" altLang="zh-TW" dirty="0">
              <a:latin typeface="新細明體"/>
              <a:ea typeface="新細明體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632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704850"/>
            <a:ext cx="8496944" cy="1143000"/>
          </a:xfrm>
        </p:spPr>
        <p:txBody>
          <a:bodyPr/>
          <a:lstStyle/>
          <a:p>
            <a:pPr marL="342900" lvl="0" indent="-342900"/>
            <a:r>
              <a:rPr lang="en-US" altLang="zh-TW" b="1" dirty="0" err="1" smtClean="0"/>
              <a:t>Q2</a:t>
            </a:r>
            <a:r>
              <a:rPr lang="zh-TW" altLang="en-US" b="1" dirty="0" smtClean="0">
                <a:latin typeface="新細明體"/>
                <a:ea typeface="新細明體"/>
              </a:rPr>
              <a:t>：</a:t>
            </a:r>
            <a:r>
              <a:rPr lang="zh-TW" altLang="en-US" b="1" dirty="0"/>
              <a:t>手冊提供的</a:t>
            </a:r>
            <a:r>
              <a:rPr lang="zh-TW" altLang="zh-TW" b="1" dirty="0" smtClean="0"/>
              <a:t>學習</a:t>
            </a:r>
            <a:r>
              <a:rPr lang="zh-TW" altLang="zh-TW" b="1" dirty="0"/>
              <a:t>單有沒有標準答案？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609600" y="20875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TW" altLang="en-US" dirty="0" smtClean="0"/>
              <a:t>數位閱讀學習單常常沒有標準答案，此乃因為數位閱讀具有非線性的特色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例如：學生使用不同的搜尋引擎、下不同的關鍵詞，可能會得出不同的結果。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69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7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數位閱讀和紙本閱讀的不同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063651"/>
              </p:ext>
            </p:extLst>
          </p:nvPr>
        </p:nvGraphicFramePr>
        <p:xfrm>
          <a:off x="152400" y="1916832"/>
          <a:ext cx="8839200" cy="478876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838200"/>
                <a:gridCol w="4000500"/>
                <a:gridCol w="4000500"/>
              </a:tblGrid>
              <a:tr h="524318">
                <a:tc>
                  <a:txBody>
                    <a:bodyPr/>
                    <a:lstStyle/>
                    <a:p>
                      <a:endParaRPr lang="zh-TW" altLang="en-US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數位閱讀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紙本閱讀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115349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/>
                        <a:t>組織架構</a:t>
                      </a:r>
                      <a:endParaRPr lang="zh-TW" altLang="en-US" sz="20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沒有特定排版結構，每個文本有不同樣式的選單欄連結至不同的文章。刊頭、標題和副標型式較多變化。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有固定的結構，如：固定的版面、段落、字體、標題型式、章節。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8039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/>
                        <a:t>訊息形式</a:t>
                      </a:r>
                      <a:endParaRPr lang="zh-TW" altLang="en-US" sz="20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文字、圖片、聲音、影像、動畫</a:t>
                      </a:r>
                      <a:endParaRPr lang="zh-TW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文字、圖片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150304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/>
                        <a:t>閱讀順序</a:t>
                      </a:r>
                      <a:endParaRPr lang="zh-TW" altLang="en-US" sz="20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非線性順序。可以順著不同的路徑或連結，開啟不同的頁面或文章閱讀。不同讀者有不同的閱讀路徑和順序。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線性順序。藉由翻頁而繼續閱讀。大部分讀者隨著作者的編排而有相同的閱讀順序。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8039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/>
                        <a:t>內容</a:t>
                      </a:r>
                      <a:endParaRPr lang="zh-TW" altLang="en-US" sz="20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任何人都能公開發表文章和提供訊息，但訊息內容的正確性有待確認。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大多經過審查、篩選、編輯的過程，訊息內容可信度較高。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7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資訊能力不太好的人，</a:t>
            </a:r>
            <a:r>
              <a:rPr lang="zh-TW" altLang="en-US" b="1" dirty="0" smtClean="0"/>
              <a:t>絕大多數</a:t>
            </a:r>
            <a:r>
              <a:rPr lang="zh-TW" altLang="en-US" dirty="0" smtClean="0"/>
              <a:t>還是有數位閱讀的經驗。</a:t>
            </a:r>
            <a:endParaRPr lang="en-US" altLang="zh-TW" dirty="0" smtClean="0"/>
          </a:p>
          <a:p>
            <a:r>
              <a:rPr lang="zh-TW" altLang="en-US" dirty="0" smtClean="0">
                <a:latin typeface="新細明體"/>
                <a:ea typeface="新細明體"/>
              </a:rPr>
              <a:t>「</a:t>
            </a:r>
            <a:r>
              <a:rPr lang="zh-TW" altLang="en-US" dirty="0" smtClean="0"/>
              <a:t>數位閱讀素養</a:t>
            </a:r>
            <a:r>
              <a:rPr lang="zh-TW" altLang="en-US" dirty="0" smtClean="0">
                <a:latin typeface="新細明體"/>
              </a:rPr>
              <a:t>」著重在使用數位載具閱讀時的</a:t>
            </a:r>
            <a:r>
              <a:rPr lang="zh-TW" altLang="en-US" b="1" dirty="0" smtClean="0">
                <a:latin typeface="新細明體"/>
              </a:rPr>
              <a:t>素養</a:t>
            </a:r>
            <a:r>
              <a:rPr lang="zh-TW" altLang="en-US" dirty="0" smtClean="0">
                <a:latin typeface="新細明體"/>
              </a:rPr>
              <a:t>，而不是資訊技巧。</a:t>
            </a:r>
            <a:endParaRPr lang="en-US" altLang="zh-TW" dirty="0" smtClean="0">
              <a:latin typeface="新細明體"/>
            </a:endParaRPr>
          </a:p>
          <a:p>
            <a:r>
              <a:rPr lang="zh-TW" altLang="en-US" dirty="0">
                <a:latin typeface="新細明體"/>
              </a:rPr>
              <a:t>當然，</a:t>
            </a:r>
            <a:r>
              <a:rPr lang="zh-TW" altLang="en-US" dirty="0" smtClean="0">
                <a:latin typeface="新細明體"/>
              </a:rPr>
              <a:t>資訊技巧高的人，運用資訊解決問題的能力更強，對指導數位閱讀素養有一定的幫助。</a:t>
            </a:r>
            <a:endParaRPr lang="en-US" altLang="zh-TW" dirty="0" smtClean="0">
              <a:latin typeface="新細明體"/>
            </a:endParaRPr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b="1" dirty="0" err="1" smtClean="0"/>
              <a:t>Q3</a:t>
            </a:r>
            <a:r>
              <a:rPr lang="zh-TW" altLang="en-US" b="1" dirty="0" smtClean="0">
                <a:latin typeface="新細明體"/>
                <a:ea typeface="新細明體"/>
              </a:rPr>
              <a:t>：</a:t>
            </a:r>
            <a:r>
              <a:rPr lang="zh-TW" altLang="en-US" b="1" dirty="0"/>
              <a:t>我的資訊能力不夠好</a:t>
            </a:r>
            <a:r>
              <a:rPr lang="zh-TW" altLang="en-US" b="1" dirty="0" smtClean="0"/>
              <a:t>，怎麼教數位</a:t>
            </a:r>
            <a:r>
              <a:rPr lang="zh-TW" altLang="en-US" b="1" dirty="0"/>
              <a:t>閱讀</a:t>
            </a:r>
            <a:r>
              <a:rPr lang="zh-TW" altLang="en-US" b="1" dirty="0" smtClean="0"/>
              <a:t>素養</a:t>
            </a:r>
            <a:r>
              <a:rPr lang="zh-TW" altLang="zh-TW" b="1" dirty="0" smtClean="0"/>
              <a:t>？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824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從結果現象來看，許多經常使用數位來閱讀的人，仍有不會定義題目、不會判斷網路文章的可信度、不會注意網站的觀點立場、不會從數個網站中整合訊息</a:t>
            </a:r>
            <a:r>
              <a:rPr lang="en-US" altLang="zh-TW" dirty="0" smtClean="0"/>
              <a:t>……</a:t>
            </a:r>
            <a:r>
              <a:rPr lang="zh-TW" altLang="en-US" dirty="0" smtClean="0"/>
              <a:t>等問題，且為數不少。</a:t>
            </a:r>
            <a:endParaRPr lang="en-US" altLang="zh-TW" dirty="0" smtClean="0"/>
          </a:p>
          <a:p>
            <a:r>
              <a:rPr lang="zh-TW" altLang="en-US" dirty="0" smtClean="0"/>
              <a:t>可以推論</a:t>
            </a:r>
            <a:r>
              <a:rPr lang="zh-TW" altLang="en-US" dirty="0" smtClean="0">
                <a:latin typeface="新細明體"/>
                <a:ea typeface="新細明體"/>
              </a:rPr>
              <a:t>：</a:t>
            </a:r>
            <a:r>
              <a:rPr lang="zh-TW" altLang="en-US" b="1" dirty="0" smtClean="0">
                <a:latin typeface="新細明體"/>
                <a:ea typeface="新細明體"/>
              </a:rPr>
              <a:t>「</a:t>
            </a:r>
            <a:r>
              <a:rPr lang="zh-TW" altLang="en-US" b="1" dirty="0" smtClean="0"/>
              <a:t>長大的人</a:t>
            </a:r>
            <a:r>
              <a:rPr lang="zh-TW" altLang="en-US" b="1" dirty="0" smtClean="0">
                <a:latin typeface="新細明體"/>
                <a:ea typeface="新細明體"/>
              </a:rPr>
              <a:t>」「</a:t>
            </a:r>
            <a:r>
              <a:rPr lang="zh-TW" altLang="en-US" b="1" dirty="0"/>
              <a:t>經常</a:t>
            </a:r>
            <a:r>
              <a:rPr lang="zh-TW" altLang="en-US" b="1" dirty="0" smtClean="0"/>
              <a:t>使用的人</a:t>
            </a:r>
            <a:r>
              <a:rPr lang="zh-TW" altLang="en-US" b="1" dirty="0" smtClean="0">
                <a:latin typeface="新細明體"/>
                <a:ea typeface="新細明體"/>
              </a:rPr>
              <a:t>」，並不一定「自然</a:t>
            </a:r>
            <a:r>
              <a:rPr lang="zh-TW" altLang="en-US" b="1" dirty="0">
                <a:latin typeface="新細明體"/>
              </a:rPr>
              <a:t>就會」</a:t>
            </a:r>
            <a:r>
              <a:rPr lang="zh-TW" altLang="en-US" dirty="0" smtClean="0">
                <a:latin typeface="新細明體"/>
              </a:rPr>
              <a:t>。</a:t>
            </a:r>
            <a:endParaRPr lang="en-US" altLang="zh-TW" dirty="0" smtClean="0">
              <a:latin typeface="新細明體"/>
            </a:endParaRPr>
          </a:p>
          <a:p>
            <a:r>
              <a:rPr lang="zh-TW" altLang="en-US" dirty="0">
                <a:latin typeface="新細明體"/>
              </a:rPr>
              <a:t>在大</a:t>
            </a:r>
            <a:r>
              <a:rPr lang="zh-TW" altLang="en-US" dirty="0" smtClean="0">
                <a:latin typeface="新細明體"/>
              </a:rPr>
              <a:t>數據的時代下，如何篩選與過濾巨量資料，仍是需要教導的議題。</a:t>
            </a:r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b="1" dirty="0" err="1" smtClean="0"/>
              <a:t>Q4</a:t>
            </a:r>
            <a:r>
              <a:rPr lang="zh-TW" altLang="en-US" b="1" dirty="0" smtClean="0">
                <a:latin typeface="新細明體"/>
                <a:ea typeface="新細明體"/>
              </a:rPr>
              <a:t>：</a:t>
            </a:r>
            <a:r>
              <a:rPr lang="zh-TW" altLang="en-US" b="1" dirty="0"/>
              <a:t>這些能力</a:t>
            </a:r>
            <a:r>
              <a:rPr lang="zh-TW" altLang="en-US" b="1" dirty="0" smtClean="0"/>
              <a:t>多使用長大自然</a:t>
            </a:r>
            <a:r>
              <a:rPr lang="zh-TW" altLang="en-US" b="1" dirty="0"/>
              <a:t>就會，還需要特別教導嗎</a:t>
            </a:r>
            <a:r>
              <a:rPr lang="zh-TW" altLang="zh-TW" b="1" dirty="0"/>
              <a:t>？</a:t>
            </a:r>
            <a:endParaRPr lang="zh-TW" altLang="en-US" b="1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600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704850"/>
            <a:ext cx="8496944" cy="1143000"/>
          </a:xfrm>
        </p:spPr>
        <p:txBody>
          <a:bodyPr/>
          <a:lstStyle/>
          <a:p>
            <a:pPr lvl="0"/>
            <a:r>
              <a:rPr lang="en-US" altLang="zh-TW" b="1" dirty="0" err="1" smtClean="0"/>
              <a:t>Q5</a:t>
            </a:r>
            <a:r>
              <a:rPr lang="zh-TW" altLang="en-US" b="1" dirty="0" smtClean="0">
                <a:latin typeface="新細明體"/>
                <a:ea typeface="新細明體"/>
              </a:rPr>
              <a:t>：</a:t>
            </a:r>
            <a:r>
              <a:rPr lang="zh-TW" altLang="zh-TW" b="1" dirty="0"/>
              <a:t>網站出現立場觀點問題，教師要如何處理</a:t>
            </a:r>
            <a:r>
              <a:rPr lang="zh-TW" altLang="zh-TW" b="1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609600" y="20875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TW" altLang="en-US" dirty="0" smtClean="0"/>
              <a:t>立場、觀點時有所見，教師不需批判某個立場</a:t>
            </a:r>
            <a:r>
              <a:rPr lang="zh-TW" altLang="zh-TW" dirty="0" smtClean="0"/>
              <a:t>，</a:t>
            </a:r>
            <a:r>
              <a:rPr lang="zh-TW" altLang="en-US" dirty="0" smtClean="0"/>
              <a:t>也不</a:t>
            </a:r>
            <a:r>
              <a:rPr lang="zh-TW" altLang="zh-TW" dirty="0" smtClean="0"/>
              <a:t>一定</a:t>
            </a:r>
            <a:r>
              <a:rPr lang="zh-TW" altLang="zh-TW" dirty="0"/>
              <a:t>要建立</a:t>
            </a:r>
            <a:r>
              <a:rPr lang="zh-TW" altLang="en-US" dirty="0"/>
              <a:t>某個</a:t>
            </a:r>
            <a:r>
              <a:rPr lang="zh-TW" altLang="zh-TW" dirty="0"/>
              <a:t>觀點，但學生要知道</a:t>
            </a:r>
            <a:r>
              <a:rPr lang="zh-TW" altLang="zh-TW" b="1" dirty="0"/>
              <a:t>有不同觀點存在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例如：某保健食品的網站宣稱其產品的好處，教師不需批判該內容是否正確，但要讓學生注意網站是誰建置的、訊息來源是誰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又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如：野柳女王頭是否要自然風化，或是透過科技保存，網站有不同觀點。教師可引導學生注意有不同觀點的存在，了解不同立場對此事的看法。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195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704850"/>
            <a:ext cx="8496944" cy="1143000"/>
          </a:xfrm>
        </p:spPr>
        <p:txBody>
          <a:bodyPr/>
          <a:lstStyle/>
          <a:p>
            <a:pPr lvl="0"/>
            <a:r>
              <a:rPr lang="en-US" altLang="zh-TW" b="1" dirty="0" err="1" smtClean="0"/>
              <a:t>Q6</a:t>
            </a:r>
            <a:r>
              <a:rPr lang="zh-TW" altLang="en-US" b="1" dirty="0" smtClean="0">
                <a:latin typeface="新細明體"/>
                <a:ea typeface="新細明體"/>
              </a:rPr>
              <a:t>：</a:t>
            </a:r>
            <a:r>
              <a:rPr lang="zh-TW" altLang="zh-TW" b="1" dirty="0"/>
              <a:t>紙本書籍都讀不完了</a:t>
            </a:r>
            <a:r>
              <a:rPr lang="zh-TW" altLang="zh-TW" b="1" dirty="0" smtClean="0"/>
              <a:t>，</a:t>
            </a:r>
            <a:r>
              <a:rPr lang="zh-TW" altLang="en-US" b="1" dirty="0" smtClean="0"/>
              <a:t>還</a:t>
            </a:r>
            <a:r>
              <a:rPr lang="zh-TW" altLang="zh-TW" b="1" dirty="0" smtClean="0"/>
              <a:t>需要</a:t>
            </a:r>
            <a:r>
              <a:rPr lang="zh-TW" altLang="zh-TW" b="1" dirty="0"/>
              <a:t>數位閱讀嗎</a:t>
            </a:r>
            <a:r>
              <a:rPr lang="zh-TW" altLang="zh-TW" b="1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609600" y="20875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數位和紙本是不同的工具，數位以多元面貌呈現，閱讀時需要的能力素養也有不同，因此需要指導，而非只靠學生自己摸索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：資策會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2009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年度統計，個人上網普及率為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69.9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％，家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戶電腦普及率高達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85.7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％，近九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成民眾都有機會接觸到數位閱讀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不含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手機與閱讀器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：遠見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2007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閱讀大調查，民眾上網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(7.4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加看電視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(16.9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週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的時間是閱讀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(2.7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倍。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美國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Pew Internet &amp; American Life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Project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2012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年調查，電子書讀者的比率由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17%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成長至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21%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。相較於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2010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年，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2011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年成長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了近四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倍。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/>
              <a:t/>
            </a:r>
            <a:br>
              <a:rPr lang="zh-TW" altLang="en-US" dirty="0"/>
            </a:br>
            <a:endParaRPr lang="en-US" altLang="zh-TW" dirty="0" smtClean="0">
              <a:latin typeface="新細明體"/>
              <a:ea typeface="新細明體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210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數位閱讀和紙本閱讀，彼此都有難以取代的優點。</a:t>
            </a:r>
            <a:endParaRPr lang="en-US" altLang="zh-TW" dirty="0" smtClean="0"/>
          </a:p>
          <a:p>
            <a:r>
              <a:rPr lang="zh-TW" altLang="en-US" dirty="0"/>
              <a:t>推動數位</a:t>
            </a:r>
            <a:r>
              <a:rPr lang="zh-TW" altLang="en-US" dirty="0" smtClean="0"/>
              <a:t>閱讀</a:t>
            </a:r>
            <a:r>
              <a:rPr lang="zh-TW" altLang="en-US" dirty="0" smtClean="0">
                <a:latin typeface="新細明體"/>
                <a:ea typeface="新細明體"/>
              </a:rPr>
              <a:t>「素養」，不是鼓勵數位閱讀，取代紙本閱讀；而是當學生在進行數位閱讀時</a:t>
            </a:r>
            <a:r>
              <a:rPr lang="en-US" altLang="zh-TW" dirty="0" smtClean="0">
                <a:latin typeface="新細明體"/>
                <a:ea typeface="新細明體"/>
              </a:rPr>
              <a:t>(</a:t>
            </a:r>
            <a:r>
              <a:rPr lang="zh-TW" altLang="en-US" dirty="0" smtClean="0">
                <a:latin typeface="新細明體"/>
                <a:ea typeface="新細明體"/>
              </a:rPr>
              <a:t>他們可是經常在做這件事的</a:t>
            </a:r>
            <a:r>
              <a:rPr lang="en-US" altLang="zh-TW" dirty="0" smtClean="0">
                <a:latin typeface="新細明體"/>
                <a:ea typeface="新細明體"/>
              </a:rPr>
              <a:t>)</a:t>
            </a:r>
            <a:r>
              <a:rPr lang="zh-TW" altLang="en-US" dirty="0" smtClean="0">
                <a:latin typeface="新細明體"/>
                <a:ea typeface="新細明體"/>
              </a:rPr>
              <a:t>，應該具備一些核心能力，這些核心能力，才是值得推動的。</a:t>
            </a:r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b="1" dirty="0" err="1" smtClean="0"/>
              <a:t>Q7</a:t>
            </a:r>
            <a:r>
              <a:rPr lang="zh-TW" altLang="en-US" b="1" dirty="0" smtClean="0">
                <a:latin typeface="新細明體"/>
                <a:ea typeface="新細明體"/>
              </a:rPr>
              <a:t>：</a:t>
            </a:r>
            <a:r>
              <a:rPr lang="zh-TW" altLang="en-US" b="1" dirty="0"/>
              <a:t>推動</a:t>
            </a:r>
            <a:r>
              <a:rPr lang="zh-TW" altLang="zh-TW" b="1" dirty="0"/>
              <a:t>數位</a:t>
            </a:r>
            <a:r>
              <a:rPr lang="zh-TW" altLang="zh-TW" b="1" dirty="0" smtClean="0"/>
              <a:t>閱讀</a:t>
            </a:r>
            <a:r>
              <a:rPr lang="zh-TW" altLang="en-US" b="1" dirty="0" smtClean="0"/>
              <a:t>，是要取代</a:t>
            </a:r>
            <a:r>
              <a:rPr lang="zh-TW" altLang="zh-TW" b="1" dirty="0" smtClean="0"/>
              <a:t>紙本</a:t>
            </a:r>
            <a:r>
              <a:rPr lang="zh-TW" altLang="en-US" b="1" dirty="0" smtClean="0"/>
              <a:t>閱讀嗎</a:t>
            </a:r>
            <a:r>
              <a:rPr lang="zh-TW" altLang="zh-TW" b="1" dirty="0" smtClean="0"/>
              <a:t>？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74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290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b="1" dirty="0" err="1" smtClean="0"/>
              <a:t>Q8</a:t>
            </a:r>
            <a:r>
              <a:rPr lang="zh-TW" altLang="en-US" b="1" dirty="0" smtClean="0">
                <a:latin typeface="新細明體"/>
                <a:ea typeface="新細明體"/>
              </a:rPr>
              <a:t>：</a:t>
            </a:r>
            <a:r>
              <a:rPr lang="zh-TW" altLang="zh-TW" b="1" dirty="0" smtClean="0"/>
              <a:t>學生</a:t>
            </a:r>
            <a:r>
              <a:rPr lang="zh-TW" altLang="zh-TW" b="1" dirty="0"/>
              <a:t>家裡</a:t>
            </a:r>
            <a:r>
              <a:rPr lang="zh-TW" altLang="zh-TW" b="1" dirty="0" smtClean="0"/>
              <a:t>沒</a:t>
            </a:r>
            <a:r>
              <a:rPr lang="zh-TW" altLang="en-US" b="1" dirty="0" smtClean="0"/>
              <a:t>有</a:t>
            </a:r>
            <a:r>
              <a:rPr lang="zh-TW" altLang="zh-TW" b="1" dirty="0" smtClean="0"/>
              <a:t>上網</a:t>
            </a:r>
            <a:r>
              <a:rPr lang="zh-TW" altLang="en-US" b="1" dirty="0" smtClean="0"/>
              <a:t>設備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若以學習單方式讓學生在家自行練習，需針對設備不足家庭另作補救，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例如：下課或課後個別指導。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新細明體"/>
                <a:ea typeface="新細明體"/>
              </a:rPr>
              <a:t>若班上設備不足的家庭較多，</a:t>
            </a:r>
            <a:r>
              <a:rPr lang="zh-TW" altLang="en-US" b="1" dirty="0" smtClean="0">
                <a:latin typeface="新細明體"/>
                <a:ea typeface="新細明體"/>
              </a:rPr>
              <a:t>不建議</a:t>
            </a:r>
            <a:r>
              <a:rPr lang="zh-TW" altLang="en-US" dirty="0" smtClean="0">
                <a:latin typeface="新細明體"/>
                <a:ea typeface="新細明體"/>
              </a:rPr>
              <a:t>以學習單方式當作學生回家作業，</a:t>
            </a:r>
            <a:r>
              <a:rPr lang="zh-TW" altLang="en-US" dirty="0" smtClean="0"/>
              <a:t>教師宜利用</a:t>
            </a:r>
            <a:r>
              <a:rPr lang="zh-TW" altLang="en-US" dirty="0"/>
              <a:t>在校時間指導數位閱讀素養。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359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704850"/>
            <a:ext cx="8496944" cy="1143000"/>
          </a:xfrm>
        </p:spPr>
        <p:txBody>
          <a:bodyPr/>
          <a:lstStyle/>
          <a:p>
            <a:r>
              <a:rPr lang="en-US" altLang="zh-TW" b="1" dirty="0" err="1" smtClean="0"/>
              <a:t>Q9</a:t>
            </a:r>
            <a:r>
              <a:rPr lang="zh-TW" altLang="en-US" b="1" dirty="0" smtClean="0">
                <a:latin typeface="新細明體"/>
                <a:ea typeface="新細明體"/>
              </a:rPr>
              <a:t>：</a:t>
            </a:r>
            <a:r>
              <a:rPr lang="zh-TW" altLang="zh-TW" b="1" dirty="0" smtClean="0"/>
              <a:t>家長擔心</a:t>
            </a:r>
            <a:r>
              <a:rPr lang="zh-TW" altLang="en-US" b="1" dirty="0" smtClean="0"/>
              <a:t>子女</a:t>
            </a:r>
            <a:r>
              <a:rPr lang="zh-TW" altLang="zh-TW" b="1" dirty="0" smtClean="0"/>
              <a:t>會</a:t>
            </a:r>
            <a:r>
              <a:rPr lang="zh-TW" altLang="zh-TW" b="1" dirty="0"/>
              <a:t>沉迷</a:t>
            </a:r>
            <a:r>
              <a:rPr lang="zh-TW" altLang="zh-TW" b="1" dirty="0" smtClean="0"/>
              <a:t>網站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539552" y="20875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新世代使用網路已經是趨勢，九年一貫課程從三年級起實施資訊教育，既然學生會接觸網路，更需要加以指導，以免誤用或濫用。</a:t>
            </a:r>
            <a:endParaRPr lang="en-US" altLang="zh-TW" dirty="0" smtClean="0"/>
          </a:p>
          <a:p>
            <a:r>
              <a:rPr lang="zh-TW" altLang="en-US" dirty="0" smtClean="0"/>
              <a:t>網路是工具，能載舟也能覆舟，養成</a:t>
            </a:r>
            <a:r>
              <a:rPr lang="zh-TW" altLang="en-US" dirty="0"/>
              <a:t>正確的網路使用</a:t>
            </a:r>
            <a:r>
              <a:rPr lang="zh-TW" altLang="en-US" dirty="0" smtClean="0"/>
              <a:t>習慣、約束使用的頻率及時間、裝</a:t>
            </a:r>
            <a:r>
              <a:rPr lang="zh-TW" altLang="en-US" dirty="0"/>
              <a:t>設過濾</a:t>
            </a:r>
            <a:r>
              <a:rPr lang="zh-TW" altLang="en-US" dirty="0" smtClean="0"/>
              <a:t>軟體、多參加健康的休閒活動，就能避免網路沉迷的問題。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76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454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704850"/>
            <a:ext cx="8496944" cy="1143000"/>
          </a:xfrm>
        </p:spPr>
        <p:txBody>
          <a:bodyPr/>
          <a:lstStyle/>
          <a:p>
            <a:pPr lvl="0"/>
            <a:r>
              <a:rPr lang="en-US" altLang="zh-TW" b="1" dirty="0" err="1" smtClean="0"/>
              <a:t>Q10</a:t>
            </a:r>
            <a:r>
              <a:rPr lang="zh-TW" altLang="en-US" b="1" dirty="0" smtClean="0">
                <a:latin typeface="新細明體"/>
                <a:ea typeface="新細明體"/>
              </a:rPr>
              <a:t>：</a:t>
            </a:r>
            <a:r>
              <a:rPr lang="zh-TW" altLang="zh-TW" b="1" dirty="0" smtClean="0"/>
              <a:t>視力問題</a:t>
            </a:r>
            <a:r>
              <a:rPr lang="zh-TW" altLang="en-US" b="1" dirty="0" smtClean="0"/>
              <a:t>會因此加重</a:t>
            </a:r>
            <a:r>
              <a:rPr lang="zh-TW" altLang="en-US" b="1" dirty="0" smtClean="0">
                <a:latin typeface="新細明體"/>
                <a:ea typeface="新細明體"/>
              </a:rPr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539552" y="2087563"/>
            <a:ext cx="8229600" cy="465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造成近視</a:t>
            </a:r>
            <a:r>
              <a:rPr lang="zh-TW" altLang="en-US" dirty="0"/>
              <a:t>的</a:t>
            </a:r>
            <a:r>
              <a:rPr lang="zh-TW" altLang="en-US" dirty="0" smtClean="0"/>
              <a:t>原因，除了</a:t>
            </a:r>
            <a:r>
              <a:rPr lang="zh-TW" altLang="en-US" dirty="0"/>
              <a:t>遺傳之外，最大原因就是</a:t>
            </a:r>
            <a:r>
              <a:rPr lang="zh-TW" altLang="en-US" b="1" dirty="0"/>
              <a:t>長時間的近距離用眼，缺乏</a:t>
            </a:r>
            <a:r>
              <a:rPr lang="zh-TW" altLang="en-US" b="1" dirty="0" smtClean="0"/>
              <a:t>戶外運動。</a:t>
            </a:r>
            <a:endParaRPr lang="en-US" altLang="zh-TW" b="1" dirty="0" smtClean="0"/>
          </a:p>
          <a:p>
            <a:r>
              <a:rPr lang="zh-TW" altLang="en-US" dirty="0" smtClean="0"/>
              <a:t>解決之道，最</a:t>
            </a:r>
            <a:r>
              <a:rPr lang="zh-TW" altLang="en-US" dirty="0"/>
              <a:t>根本</a:t>
            </a:r>
            <a:r>
              <a:rPr lang="zh-TW" altLang="en-US" dirty="0" smtClean="0"/>
              <a:t>的是生活</a:t>
            </a:r>
            <a:r>
              <a:rPr lang="zh-TW" altLang="en-US" dirty="0"/>
              <a:t>習慣的改善</a:t>
            </a:r>
            <a:r>
              <a:rPr lang="zh-TW" altLang="en-US" dirty="0" smtClean="0"/>
              <a:t>。避免「長時間且近距離」、</a:t>
            </a:r>
            <a:r>
              <a:rPr lang="zh-TW" altLang="en-US" dirty="0" smtClean="0">
                <a:latin typeface="新細明體"/>
                <a:ea typeface="新細明體"/>
              </a:rPr>
              <a:t>「</a:t>
            </a:r>
            <a:r>
              <a:rPr lang="zh-TW" altLang="en-US" dirty="0"/>
              <a:t>走到哪、滑到哪</a:t>
            </a:r>
            <a:r>
              <a:rPr lang="zh-TW" altLang="en-US" dirty="0" smtClean="0">
                <a:latin typeface="標楷體"/>
                <a:ea typeface="標楷體"/>
              </a:rPr>
              <a:t>」、</a:t>
            </a:r>
            <a:r>
              <a:rPr lang="zh-TW" altLang="en-US" dirty="0" smtClean="0">
                <a:latin typeface="新細明體"/>
                <a:ea typeface="新細明體"/>
              </a:rPr>
              <a:t>「在</a:t>
            </a:r>
            <a:r>
              <a:rPr lang="zh-TW" altLang="en-US" dirty="0" smtClean="0"/>
              <a:t>光線</a:t>
            </a:r>
            <a:r>
              <a:rPr lang="zh-TW" altLang="en-US" dirty="0"/>
              <a:t>不足的</a:t>
            </a:r>
            <a:r>
              <a:rPr lang="zh-TW" altLang="en-US" dirty="0" smtClean="0"/>
              <a:t>環境用</a:t>
            </a:r>
            <a:r>
              <a:rPr lang="zh-TW" altLang="en-US" dirty="0"/>
              <a:t>眼」，並且多從事戶外運動。</a:t>
            </a:r>
            <a:endParaRPr lang="en-US" altLang="zh-TW" dirty="0"/>
          </a:p>
          <a:p>
            <a:r>
              <a:rPr lang="zh-TW" altLang="en-US" dirty="0" smtClean="0"/>
              <a:t>長時間近距離的數位閱讀，的確會加重近視；但即使不教數位閱讀素養，孩子近視問題也不會緩解，相反的，有效率、有策略的數位閱讀，反而可減少無謂的時間浪費。</a:t>
            </a:r>
            <a:endParaRPr lang="en-US" altLang="zh-TW" dirty="0" smtClean="0"/>
          </a:p>
          <a:p>
            <a:r>
              <a:rPr lang="zh-TW" altLang="en-US" dirty="0" smtClean="0"/>
              <a:t>不過，教師指導學生運用數位實作時，還是要避免</a:t>
            </a:r>
            <a:r>
              <a:rPr lang="zh-TW" altLang="en-US" dirty="0" smtClean="0">
                <a:latin typeface="新細明體"/>
                <a:ea typeface="新細明體"/>
              </a:rPr>
              <a:t>「連續使用」。</a:t>
            </a:r>
            <a:endParaRPr lang="zh-TW" altLang="en-US" dirty="0"/>
          </a:p>
          <a:p>
            <a:endParaRPr lang="en-US" altLang="zh-TW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091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結語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295658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新細明體"/>
              </a:rPr>
              <a:t>國際閱讀評比的趨勢</a:t>
            </a:r>
            <a:endParaRPr lang="zh-TW" altLang="zh-TW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b="1" dirty="0" smtClean="0"/>
              <a:t>課程研發小組成員</a:t>
            </a:r>
            <a:endParaRPr lang="en-US" altLang="zh-TW" b="1" dirty="0" smtClean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zh-TW" altLang="en-US" b="1" dirty="0" smtClean="0"/>
              <a:t>對研習教師的三個期待</a:t>
            </a:r>
            <a:endParaRPr lang="zh-TW" altLang="zh-TW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b="1" dirty="0" smtClean="0"/>
              <a:t>回饋時間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1B7C7-FF56-43BC-9A6B-1E41FAAFBB79}" type="slidenum">
              <a:rPr lang="zh-TW" altLang="en-US" smtClean="0"/>
              <a:pPr>
                <a:defRPr/>
              </a:pPr>
              <a:t>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830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1" t="26302" r="13689" b="4688"/>
          <a:stretch/>
        </p:blipFill>
        <p:spPr bwMode="auto">
          <a:xfrm>
            <a:off x="467544" y="1981966"/>
            <a:ext cx="6508806" cy="464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圖說文字 4"/>
          <p:cNvSpPr/>
          <p:nvPr/>
        </p:nvSpPr>
        <p:spPr>
          <a:xfrm>
            <a:off x="3491880" y="4238476"/>
            <a:ext cx="4906416" cy="2358876"/>
          </a:xfrm>
          <a:prstGeom prst="wedgeRoundRectCallout">
            <a:avLst>
              <a:gd name="adj1" fmla="val -68397"/>
              <a:gd name="adj2" fmla="val -256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 smtClean="0"/>
              <a:t>PISA</a:t>
            </a:r>
            <a:r>
              <a:rPr lang="zh-TW" altLang="en-US" b="1" dirty="0" smtClean="0"/>
              <a:t>電子</a:t>
            </a:r>
            <a:r>
              <a:rPr lang="zh-TW" altLang="en-US" b="1" dirty="0"/>
              <a:t>文本測驗 </a:t>
            </a:r>
            <a:r>
              <a:rPr lang="en-US" altLang="zh-TW" b="1" dirty="0"/>
              <a:t>Electronic Reading Assessment</a:t>
            </a:r>
          </a:p>
          <a:p>
            <a:r>
              <a:rPr lang="en-US" altLang="zh-TW" dirty="0"/>
              <a:t>PISA</a:t>
            </a:r>
            <a:r>
              <a:rPr lang="zh-TW" altLang="en-US" dirty="0" smtClean="0"/>
              <a:t>整合</a:t>
            </a:r>
            <a:r>
              <a:rPr lang="zh-TW" altLang="en-US" dirty="0"/>
              <a:t>電子文本閱讀到</a:t>
            </a:r>
            <a:r>
              <a:rPr lang="en-US" altLang="zh-TW" dirty="0"/>
              <a:t>2009</a:t>
            </a:r>
            <a:r>
              <a:rPr lang="zh-TW" altLang="en-US" dirty="0"/>
              <a:t>年</a:t>
            </a:r>
            <a:r>
              <a:rPr lang="zh-TW" altLang="en-US" dirty="0" smtClean="0"/>
              <a:t>的閱讀</a:t>
            </a:r>
            <a:r>
              <a:rPr lang="zh-TW" altLang="en-US" dirty="0"/>
              <a:t>框架。該電子閱覽評量（</a:t>
            </a:r>
            <a:r>
              <a:rPr lang="en-US" altLang="zh-TW" dirty="0"/>
              <a:t>ERA</a:t>
            </a:r>
            <a:r>
              <a:rPr lang="zh-TW" altLang="en-US" dirty="0"/>
              <a:t>）是一個創新的項目，旨在評估</a:t>
            </a:r>
            <a:r>
              <a:rPr lang="en-US" altLang="zh-TW" dirty="0"/>
              <a:t>15</a:t>
            </a:r>
            <a:r>
              <a:rPr lang="zh-TW" altLang="en-US" dirty="0"/>
              <a:t>歲學生電子文本的閱讀素養。在</a:t>
            </a:r>
            <a:r>
              <a:rPr lang="en-US" altLang="zh-TW" dirty="0" err="1"/>
              <a:t>PISA2009</a:t>
            </a:r>
            <a:r>
              <a:rPr lang="zh-TW" altLang="en-US" dirty="0"/>
              <a:t>年施測時，它是一個國際選項。</a:t>
            </a:r>
            <a:r>
              <a:rPr lang="en-US" altLang="zh-TW" dirty="0"/>
              <a:t>ERA</a:t>
            </a:r>
            <a:r>
              <a:rPr lang="zh-TW" altLang="en-US" dirty="0"/>
              <a:t>評量為時</a:t>
            </a:r>
            <a:r>
              <a:rPr lang="en-US" altLang="zh-TW" dirty="0"/>
              <a:t>40</a:t>
            </a:r>
            <a:r>
              <a:rPr lang="zh-TW" altLang="en-US" dirty="0"/>
              <a:t>分鐘，使用的均是學校現有的資訊科技設備。</a:t>
            </a: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 sz="4800" b="1" dirty="0" smtClean="0"/>
              <a:t>國際評比已加入數位閱讀評量</a:t>
            </a:r>
            <a:endParaRPr lang="zh-TW" altLang="en-US" sz="4800" b="1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90480-0C48-4A3B-811D-94215E798DE8}" type="slidenum">
              <a:rPr lang="zh-TW" altLang="en-US" smtClean="0"/>
              <a:pPr>
                <a:defRPr/>
              </a:pPr>
              <a:t>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72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學生數位閱讀常見哪些問題</a:t>
            </a:r>
            <a:r>
              <a:rPr lang="zh-TW" altLang="en-US" b="1" dirty="0" smtClean="0">
                <a:latin typeface="新細明體"/>
                <a:ea typeface="新細明體"/>
              </a:rPr>
              <a:t>？</a:t>
            </a:r>
            <a:endParaRPr lang="zh-TW" altLang="en-US" b="1" dirty="0" smtClean="0"/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000" dirty="0" smtClean="0">
                <a:latin typeface="新細明體"/>
              </a:rPr>
              <a:t>假設在上網流暢、軟硬體沒有困難的情形下，小朋友進行數位閱讀時通常會遇到哪些問題</a:t>
            </a:r>
            <a:r>
              <a:rPr lang="zh-TW" altLang="en-US" sz="3000" dirty="0" smtClean="0">
                <a:latin typeface="新細明體"/>
                <a:ea typeface="新細明體"/>
              </a:rPr>
              <a:t>？</a:t>
            </a:r>
            <a:r>
              <a:rPr lang="zh-TW" altLang="en-US" sz="3000" u="sng" dirty="0" smtClean="0">
                <a:solidFill>
                  <a:srgbClr val="002060"/>
                </a:solidFill>
                <a:latin typeface="新細明體"/>
                <a:ea typeface="新細明體"/>
              </a:rPr>
              <a:t>以國小四年級學生為例</a:t>
            </a:r>
            <a:r>
              <a:rPr lang="zh-TW" altLang="en-US" sz="3000" dirty="0" smtClean="0">
                <a:latin typeface="新細明體"/>
                <a:ea typeface="新細明體"/>
              </a:rPr>
              <a:t>。</a:t>
            </a:r>
            <a:endParaRPr lang="en-US" altLang="zh-TW" sz="3000" dirty="0" smtClean="0"/>
          </a:p>
          <a:p>
            <a:r>
              <a:rPr lang="zh-TW" altLang="en-US" sz="3000" dirty="0" smtClean="0"/>
              <a:t>請組長主持，分組討論</a:t>
            </a:r>
            <a:r>
              <a:rPr lang="en-US" altLang="zh-TW" sz="3000" dirty="0" smtClean="0"/>
              <a:t>5</a:t>
            </a:r>
            <a:r>
              <a:rPr lang="zh-TW" altLang="en-US" sz="3000" dirty="0" smtClean="0"/>
              <a:t>分鐘</a:t>
            </a:r>
            <a:endParaRPr lang="en-US" altLang="zh-TW" sz="3000" dirty="0" smtClean="0"/>
          </a:p>
          <a:p>
            <a:r>
              <a:rPr lang="zh-TW" altLang="en-US" sz="3000" b="1" dirty="0" smtClean="0"/>
              <a:t>各組列出常見的</a:t>
            </a:r>
            <a:r>
              <a:rPr lang="en-US" altLang="zh-TW" sz="3000" b="1" dirty="0" smtClean="0"/>
              <a:t>3</a:t>
            </a:r>
            <a:r>
              <a:rPr lang="zh-TW" altLang="en-US" sz="3000" b="1" dirty="0" smtClean="0"/>
              <a:t>個問題</a:t>
            </a:r>
            <a:r>
              <a:rPr lang="en-US" altLang="zh-TW" sz="3000" b="1" dirty="0" smtClean="0"/>
              <a:t> </a:t>
            </a:r>
            <a:r>
              <a:rPr lang="zh-TW" altLang="en-US" sz="3000" b="1" dirty="0" smtClean="0"/>
              <a:t>並發表</a:t>
            </a:r>
            <a:endParaRPr lang="en-US" altLang="zh-TW" sz="3000" b="1" dirty="0" smtClean="0"/>
          </a:p>
          <a:p>
            <a:endParaRPr lang="zh-TW" altLang="en-US" sz="3000" dirty="0" smtClean="0"/>
          </a:p>
        </p:txBody>
      </p:sp>
      <p:pic>
        <p:nvPicPr>
          <p:cNvPr id="11266" name="Picture 2" descr="http://pic.pimg.tw/melances/1382110397-423127273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45" y="3717032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82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zh-TW" altLang="en-US" b="1" dirty="0"/>
              <a:t>課程研發</a:t>
            </a:r>
            <a:r>
              <a:rPr lang="zh-TW" altLang="en-US" b="1" dirty="0" smtClean="0"/>
              <a:t>小組</a:t>
            </a:r>
            <a:endParaRPr lang="zh-TW" altLang="en-US" b="1" dirty="0"/>
          </a:p>
        </p:txBody>
      </p:sp>
      <p:sp>
        <p:nvSpPr>
          <p:cNvPr id="10243" name="內容版面配置區 3"/>
          <p:cNvSpPr>
            <a:spLocks noGrp="1"/>
          </p:cNvSpPr>
          <p:nvPr>
            <p:ph sz="half" idx="1"/>
          </p:nvPr>
        </p:nvSpPr>
        <p:spPr>
          <a:xfrm>
            <a:off x="179512" y="1920875"/>
            <a:ext cx="4316288" cy="4433888"/>
          </a:xfrm>
        </p:spPr>
        <p:txBody>
          <a:bodyPr/>
          <a:lstStyle/>
          <a:p>
            <a:r>
              <a:rPr lang="zh-TW" altLang="en-US" sz="3200" b="1" dirty="0" smtClean="0">
                <a:latin typeface="+mj-ea"/>
                <a:ea typeface="+mj-ea"/>
              </a:rPr>
              <a:t>臺灣</a:t>
            </a:r>
            <a:r>
              <a:rPr lang="en-US" altLang="zh-TW" sz="3200" b="1" dirty="0" err="1" smtClean="0">
                <a:latin typeface="+mj-ea"/>
                <a:ea typeface="+mj-ea"/>
              </a:rPr>
              <a:t>PIRLS</a:t>
            </a:r>
            <a:r>
              <a:rPr lang="zh-TW" altLang="en-US" sz="3200" b="1" dirty="0" smtClean="0">
                <a:latin typeface="+mj-ea"/>
                <a:ea typeface="+mj-ea"/>
              </a:rPr>
              <a:t>團隊</a:t>
            </a:r>
            <a:endParaRPr lang="en-US" altLang="zh-TW" sz="3200" b="1" dirty="0" smtClean="0">
              <a:latin typeface="+mj-ea"/>
              <a:ea typeface="+mj-ea"/>
            </a:endParaRPr>
          </a:p>
          <a:p>
            <a:pPr marL="465138" lvl="1" indent="-290513">
              <a:spcBef>
                <a:spcPts val="1200"/>
              </a:spcBef>
              <a:buFont typeface="Wingdings" panose="05000000000000000000" pitchFamily="2" charset="2"/>
              <a:buChar char="u"/>
              <a:tabLst>
                <a:tab pos="358775" algn="l"/>
              </a:tabLst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國家教育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研究院    柯華葳院長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65138" lvl="1" indent="-290513">
              <a:buFont typeface="Wingdings" panose="05000000000000000000" pitchFamily="2" charset="2"/>
              <a:buChar char="u"/>
              <a:tabLst>
                <a:tab pos="358775" algn="l"/>
              </a:tabLst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國立臺灣師範大學  劉子鍵教授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65138" lvl="1" indent="-290513">
              <a:buFont typeface="Wingdings" panose="05000000000000000000" pitchFamily="2" charset="2"/>
              <a:buChar char="u"/>
              <a:tabLst>
                <a:tab pos="358775" algn="l"/>
              </a:tabLst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國立臺北教育大學  張郁雯教授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65138" lvl="1" indent="-290513">
              <a:buFont typeface="Wingdings" panose="05000000000000000000" pitchFamily="2" charset="2"/>
              <a:buChar char="u"/>
              <a:tabLst>
                <a:tab pos="358775" algn="l"/>
              </a:tabLst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亞洲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大學          游婷雅老師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65138" lvl="1" indent="-290513">
              <a:buFont typeface="Wingdings" panose="05000000000000000000" pitchFamily="2" charset="2"/>
              <a:buChar char="u"/>
              <a:tabLst>
                <a:tab pos="358775" algn="l"/>
              </a:tabLst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臺北市士東國小    林玫伶校長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65138" lvl="1" indent="-290513">
              <a:buFont typeface="Wingdings" panose="05000000000000000000" pitchFamily="2" charset="2"/>
              <a:buChar char="u"/>
              <a:tabLst>
                <a:tab pos="358775" algn="l"/>
              </a:tabLst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北市育林國小    劉宜芳老師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65138" lvl="1" indent="-290513">
              <a:buFont typeface="Wingdings" panose="05000000000000000000" pitchFamily="2" charset="2"/>
              <a:buChar char="u"/>
              <a:tabLst>
                <a:tab pos="358775" algn="l"/>
              </a:tabLst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國立中央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大學      丘嘉慧博士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65138" lvl="1" indent="-290513">
              <a:buFont typeface="Wingdings" panose="05000000000000000000" pitchFamily="2" charset="2"/>
              <a:buChar char="u"/>
              <a:tabLst>
                <a:tab pos="358775" algn="l"/>
              </a:tabLst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國立中央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大學      詹益綾小姐</a:t>
            </a:r>
          </a:p>
        </p:txBody>
      </p:sp>
      <p:sp>
        <p:nvSpPr>
          <p:cNvPr id="10244" name="內容版面配置區 4"/>
          <p:cNvSpPr>
            <a:spLocks noGrp="1"/>
          </p:cNvSpPr>
          <p:nvPr>
            <p:ph sz="half" idx="2"/>
          </p:nvPr>
        </p:nvSpPr>
        <p:spPr>
          <a:xfrm>
            <a:off x="4644008" y="1124744"/>
            <a:ext cx="4244280" cy="5616624"/>
          </a:xfrm>
        </p:spPr>
        <p:txBody>
          <a:bodyPr/>
          <a:lstStyle/>
          <a:p>
            <a:r>
              <a:rPr lang="zh-TW" altLang="en-US" sz="3200" b="1" dirty="0">
                <a:latin typeface="+mj-ea"/>
                <a:ea typeface="+mj-ea"/>
              </a:rPr>
              <a:t>教師群</a:t>
            </a:r>
            <a:endParaRPr lang="en-US" altLang="zh-TW" sz="3200" b="1" dirty="0">
              <a:latin typeface="+mj-ea"/>
              <a:ea typeface="+mj-ea"/>
            </a:endParaRP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臺北市國教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輔導團 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楊世昌老師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臺北市士東國小  張燕禎老師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臺北市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士東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國小  高碧芳主任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臺北市士東國小 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郭文旭主任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臺北市士東國小 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溫郁琦老師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臺北市石牌國小  高禎禧主任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臺北市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士林國小  石珀貞老師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臺北市麗山國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小 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廖婉岑老師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北市育林國小  陳昱彣老師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新北市武林國小  易諳峙主任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桃園縣桃園國小 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林育沖主任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桃園縣大業國小  楊秀全主任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桃園縣大業國小  宋曉婷老師</a:t>
            </a:r>
          </a:p>
          <a:p>
            <a:pPr lvl="1"/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90480-0C48-4A3B-811D-94215E798DE8}" type="slidenum">
              <a:rPr lang="zh-TW" altLang="en-US" smtClean="0"/>
              <a:pPr>
                <a:defRPr/>
              </a:pPr>
              <a:t>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203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b="1" dirty="0"/>
              <a:t>對研習教師的三個期待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返校後，在自己的課程中加入數位閱讀素養的教學</a:t>
            </a:r>
            <a:endParaRPr lang="en-US" altLang="zh-TW" dirty="0" smtClean="0"/>
          </a:p>
          <a:p>
            <a:r>
              <a:rPr lang="zh-TW" altLang="en-US" dirty="0"/>
              <a:t>返校</a:t>
            </a:r>
            <a:r>
              <a:rPr lang="zh-TW" altLang="en-US" dirty="0" smtClean="0"/>
              <a:t>後，至少對同學年老師分享研習的內容</a:t>
            </a:r>
            <a:endParaRPr lang="en-US" altLang="zh-TW" dirty="0" smtClean="0"/>
          </a:p>
          <a:p>
            <a:r>
              <a:rPr lang="zh-TW" altLang="en-US" dirty="0"/>
              <a:t>返校</a:t>
            </a:r>
            <a:r>
              <a:rPr lang="zh-TW" altLang="en-US" dirty="0" smtClean="0"/>
              <a:t>後，能運用研習手冊、影片，並提供回饋意見</a:t>
            </a:r>
            <a:endParaRPr lang="en-US" altLang="zh-TW" dirty="0" smtClean="0"/>
          </a:p>
          <a:p>
            <a:endParaRPr lang="en-US" altLang="zh-TW" dirty="0"/>
          </a:p>
          <a:p>
            <a:pPr marL="0" indent="0" algn="ctr">
              <a:buNone/>
            </a:pPr>
            <a:r>
              <a:rPr lang="zh-TW" altLang="en-US" b="1" dirty="0" smtClean="0">
                <a:solidFill>
                  <a:srgbClr val="C00000"/>
                </a:solidFill>
              </a:rPr>
              <a:t>資源網址下載點</a:t>
            </a:r>
            <a:endParaRPr lang="en-US" altLang="zh-TW" b="1" dirty="0" smtClean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b="1" dirty="0" smtClean="0">
                <a:solidFill>
                  <a:srgbClr val="0070C0"/>
                </a:solidFill>
              </a:rPr>
              <a:t>臺北市兒童深耕閱讀網站</a:t>
            </a:r>
            <a:r>
              <a:rPr lang="zh-TW" altLang="en-US" dirty="0" smtClean="0"/>
              <a:t>，內有教學影片等資源。</a:t>
            </a:r>
            <a:r>
              <a:rPr lang="en-US" altLang="zh-TW" sz="1800" dirty="0">
                <a:hlinkClick r:id="rId2"/>
              </a:rPr>
              <a:t>http://reading.tp.edu.tw/reading/cht/index.php</a:t>
            </a:r>
            <a:r>
              <a:rPr lang="en-US" altLang="zh-TW" sz="1800" dirty="0" smtClean="0">
                <a:hlinkClick r:id="rId2"/>
              </a:rPr>
              <a:t>?</a:t>
            </a:r>
            <a:endParaRPr lang="en-US" altLang="zh-TW" sz="18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b="1" dirty="0" smtClean="0">
                <a:solidFill>
                  <a:srgbClr val="0070C0"/>
                </a:solidFill>
              </a:rPr>
              <a:t>PIRLS 2016</a:t>
            </a:r>
            <a:r>
              <a:rPr lang="zh-TW" altLang="en-US" dirty="0" smtClean="0"/>
              <a:t>，內有學習活動手冊。</a:t>
            </a:r>
            <a:r>
              <a:rPr lang="en-US" altLang="zh-TW" dirty="0" smtClean="0"/>
              <a:t>   </a:t>
            </a:r>
            <a:r>
              <a:rPr lang="en-US" altLang="zh-TW" sz="1800" dirty="0" smtClean="0">
                <a:hlinkClick r:id="rId3"/>
              </a:rPr>
              <a:t>https</a:t>
            </a:r>
            <a:r>
              <a:rPr lang="en-US" altLang="zh-TW" sz="1800" dirty="0">
                <a:hlinkClick r:id="rId3"/>
              </a:rPr>
              <a:t>://sites.google.com/site/reading8learning01/pirls/pirls-2016</a:t>
            </a:r>
            <a:endParaRPr lang="zh-TW" altLang="en-US" sz="1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58B64-B7A2-4D89-9DFB-4278BA2DEB8B}" type="slidenum">
              <a:rPr lang="zh-TW" altLang="en-US" smtClean="0"/>
              <a:pPr>
                <a:defRPr/>
              </a:pPr>
              <a:t>81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176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回饋時間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solidFill>
            <a:schemeClr val="bg2"/>
          </a:solidFill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zh-TW" altLang="en-US" sz="6600" b="1" dirty="0" smtClean="0">
                <a:solidFill>
                  <a:srgbClr val="C00000"/>
                </a:solidFill>
                <a:latin typeface="新細明體"/>
                <a:ea typeface="新細明體"/>
              </a:rPr>
              <a:t>！</a:t>
            </a:r>
            <a:endParaRPr lang="en-US" altLang="zh-TW" sz="6600" b="1" dirty="0" smtClean="0">
              <a:solidFill>
                <a:srgbClr val="C00000"/>
              </a:solidFill>
              <a:latin typeface="新細明體"/>
              <a:ea typeface="新細明體"/>
            </a:endParaRPr>
          </a:p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本次研習帶給您的收穫是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solidFill>
            <a:schemeClr val="bg2"/>
          </a:solidFill>
        </p:spPr>
        <p:txBody>
          <a:bodyPr/>
          <a:lstStyle/>
          <a:p>
            <a:pPr marL="0" indent="0" algn="ctr">
              <a:buNone/>
            </a:pPr>
            <a:r>
              <a:rPr lang="zh-TW" altLang="en-US" sz="6600" b="1" dirty="0" smtClean="0">
                <a:solidFill>
                  <a:srgbClr val="C00000"/>
                </a:solidFill>
                <a:latin typeface="新細明體"/>
                <a:ea typeface="新細明體"/>
              </a:rPr>
              <a:t>？</a:t>
            </a:r>
            <a:endParaRPr lang="en-US" altLang="zh-TW" sz="6600" b="1" dirty="0" smtClean="0">
              <a:solidFill>
                <a:srgbClr val="C00000"/>
              </a:solidFill>
              <a:latin typeface="新細明體"/>
              <a:ea typeface="新細明體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本次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研習後您的困惑是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66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90480-0C48-4A3B-811D-94215E798DE8}" type="slidenum">
              <a:rPr lang="zh-TW" altLang="en-US" smtClean="0"/>
              <a:pPr>
                <a:defRPr/>
              </a:pPr>
              <a:t>82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15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數位閱讀常見的問題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179512" y="1855248"/>
            <a:ext cx="4040188" cy="659352"/>
          </a:xfrm>
        </p:spPr>
        <p:txBody>
          <a:bodyPr/>
          <a:lstStyle/>
          <a:p>
            <a:r>
              <a:rPr lang="zh-TW" altLang="en-US" sz="2800" dirty="0" smtClean="0">
                <a:solidFill>
                  <a:srgbClr val="0070C0"/>
                </a:solidFill>
              </a:rPr>
              <a:t>常見的問題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3"/>
          </p:nvPr>
        </p:nvSpPr>
        <p:spPr>
          <a:xfrm>
            <a:off x="4355977" y="1859757"/>
            <a:ext cx="4608512" cy="654843"/>
          </a:xfrm>
        </p:spPr>
        <p:txBody>
          <a:bodyPr/>
          <a:lstStyle/>
          <a:p>
            <a:r>
              <a:rPr lang="zh-TW" altLang="en-US" sz="2800" dirty="0" smtClean="0">
                <a:solidFill>
                  <a:srgbClr val="C00000"/>
                </a:solidFill>
              </a:rPr>
              <a:t>可能的原因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quarter" idx="2"/>
          </p:nvPr>
        </p:nvSpPr>
        <p:spPr>
          <a:xfrm>
            <a:off x="179512" y="2514600"/>
            <a:ext cx="4040188" cy="401074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zh-TW" altLang="en-US" sz="2600" dirty="0"/>
              <a:t>找不到想要的</a:t>
            </a:r>
            <a:r>
              <a:rPr lang="zh-TW" altLang="en-US" sz="2600" dirty="0" smtClean="0"/>
              <a:t>訊息</a:t>
            </a:r>
            <a:endParaRPr lang="en-US" altLang="zh-TW" sz="2600" dirty="0" smtClean="0"/>
          </a:p>
          <a:p>
            <a:pPr marL="457200" indent="-457200">
              <a:buFont typeface="+mj-lt"/>
              <a:buAutoNum type="arabicPeriod"/>
            </a:pPr>
            <a:r>
              <a:rPr lang="zh-TW" altLang="en-US" sz="2600" dirty="0" smtClean="0"/>
              <a:t>花</a:t>
            </a:r>
            <a:r>
              <a:rPr lang="zh-TW" altLang="en-US" sz="2600" dirty="0"/>
              <a:t>太多時間，進展緩慢</a:t>
            </a:r>
            <a:endParaRPr lang="en-US" altLang="zh-TW" sz="2600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2600" dirty="0"/>
              <a:t>不會判斷訊息是否可信</a:t>
            </a:r>
            <a:endParaRPr lang="en-US" altLang="zh-TW" sz="2600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2600" dirty="0" smtClean="0"/>
              <a:t>抓</a:t>
            </a:r>
            <a:r>
              <a:rPr lang="zh-TW" altLang="en-US" sz="2600" dirty="0"/>
              <a:t>不到重點</a:t>
            </a:r>
            <a:endParaRPr lang="en-US" altLang="zh-TW" sz="2600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2600" dirty="0" smtClean="0"/>
              <a:t>被</a:t>
            </a:r>
            <a:r>
              <a:rPr lang="zh-TW" altLang="en-US" sz="2600" dirty="0"/>
              <a:t>不相干的訊息吸引</a:t>
            </a:r>
            <a:endParaRPr lang="en-US" altLang="zh-TW" sz="2600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2600" dirty="0" smtClean="0">
                <a:latin typeface="新細明體"/>
              </a:rPr>
              <a:t>其他</a:t>
            </a:r>
            <a:endParaRPr lang="zh-TW" altLang="en-US" sz="2600" dirty="0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4"/>
          </p:nvPr>
        </p:nvSpPr>
        <p:spPr>
          <a:xfrm>
            <a:off x="4355977" y="2514600"/>
            <a:ext cx="4536504" cy="4010744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268288" indent="-268288">
              <a:buFont typeface="+mj-lt"/>
              <a:buAutoNum type="arabicPeriod"/>
            </a:pPr>
            <a:r>
              <a:rPr lang="zh-TW" altLang="en-US" sz="2600" dirty="0">
                <a:solidFill>
                  <a:srgbClr val="C00000"/>
                </a:solidFill>
              </a:rPr>
              <a:t>不會定義問題、不會下關鍵字</a:t>
            </a:r>
            <a:r>
              <a:rPr lang="en-US" altLang="zh-TW" sz="1800" dirty="0">
                <a:solidFill>
                  <a:srgbClr val="C00000"/>
                </a:solidFill>
              </a:rPr>
              <a:t>……</a:t>
            </a:r>
          </a:p>
          <a:p>
            <a:pPr marL="268288" indent="-268288">
              <a:buFont typeface="+mj-lt"/>
              <a:buAutoNum type="arabicPeriod"/>
            </a:pPr>
            <a:r>
              <a:rPr lang="zh-TW" altLang="en-US" sz="2600" dirty="0" smtClean="0">
                <a:solidFill>
                  <a:srgbClr val="C00000"/>
                </a:solidFill>
              </a:rPr>
              <a:t>打字</a:t>
            </a:r>
            <a:r>
              <a:rPr lang="zh-TW" altLang="en-US" sz="2600" dirty="0">
                <a:solidFill>
                  <a:srgbClr val="C00000"/>
                </a:solidFill>
              </a:rPr>
              <a:t>速度太慢、每個相關網頁都去點閱</a:t>
            </a:r>
            <a:r>
              <a:rPr lang="en-US" altLang="zh-TW" sz="1800" dirty="0">
                <a:solidFill>
                  <a:srgbClr val="C00000"/>
                </a:solidFill>
              </a:rPr>
              <a:t>……</a:t>
            </a:r>
          </a:p>
          <a:p>
            <a:pPr marL="268288" indent="-268288">
              <a:buFont typeface="+mj-lt"/>
              <a:buAutoNum type="arabicPeriod"/>
            </a:pPr>
            <a:r>
              <a:rPr lang="zh-TW" altLang="zh-TW" sz="2600" dirty="0">
                <a:solidFill>
                  <a:srgbClr val="C00000"/>
                </a:solidFill>
              </a:rPr>
              <a:t>快速瀏覽，</a:t>
            </a:r>
            <a:r>
              <a:rPr lang="zh-TW" altLang="en-US" sz="2600" dirty="0">
                <a:solidFill>
                  <a:srgbClr val="C00000"/>
                </a:solidFill>
              </a:rPr>
              <a:t>只</a:t>
            </a:r>
            <a:r>
              <a:rPr lang="zh-TW" altLang="zh-TW" sz="2600" dirty="0">
                <a:solidFill>
                  <a:srgbClr val="C00000"/>
                </a:solidFill>
              </a:rPr>
              <a:t>找現成</a:t>
            </a:r>
            <a:r>
              <a:rPr lang="zh-TW" altLang="zh-TW" sz="2600" dirty="0" smtClean="0">
                <a:solidFill>
                  <a:srgbClr val="C00000"/>
                </a:solidFill>
              </a:rPr>
              <a:t>答</a:t>
            </a:r>
            <a:r>
              <a:rPr lang="zh-TW" altLang="en-US" sz="2600" dirty="0" smtClean="0">
                <a:solidFill>
                  <a:srgbClr val="C00000"/>
                </a:solidFill>
              </a:rPr>
              <a:t>案</a:t>
            </a:r>
            <a:r>
              <a:rPr lang="en-US" altLang="zh-TW" sz="1800" dirty="0" smtClean="0">
                <a:solidFill>
                  <a:srgbClr val="C00000"/>
                </a:solidFill>
              </a:rPr>
              <a:t>……</a:t>
            </a:r>
            <a:endParaRPr lang="en-US" altLang="zh-TW" sz="1800" dirty="0">
              <a:solidFill>
                <a:srgbClr val="C00000"/>
              </a:solidFill>
            </a:endParaRPr>
          </a:p>
          <a:p>
            <a:pPr marL="268288" indent="-268288">
              <a:buFont typeface="+mj-lt"/>
              <a:buAutoNum type="arabicPeriod"/>
            </a:pPr>
            <a:r>
              <a:rPr lang="zh-TW" altLang="en-US" sz="2600" dirty="0">
                <a:solidFill>
                  <a:srgbClr val="C00000"/>
                </a:solidFill>
              </a:rPr>
              <a:t>不會整合不同訊息之間的關係</a:t>
            </a:r>
            <a:r>
              <a:rPr lang="en-US" altLang="zh-TW" sz="1800" dirty="0">
                <a:solidFill>
                  <a:srgbClr val="C00000"/>
                </a:solidFill>
              </a:rPr>
              <a:t>……</a:t>
            </a:r>
          </a:p>
          <a:p>
            <a:pPr marL="268288" indent="-268288">
              <a:buFont typeface="+mj-lt"/>
              <a:buAutoNum type="arabicPeriod"/>
            </a:pPr>
            <a:r>
              <a:rPr lang="zh-TW" altLang="en-US" sz="2600" dirty="0" smtClean="0">
                <a:solidFill>
                  <a:srgbClr val="C00000"/>
                </a:solidFill>
              </a:rPr>
              <a:t>分心看廣告</a:t>
            </a:r>
            <a:r>
              <a:rPr lang="zh-TW" altLang="en-US" sz="2600" dirty="0">
                <a:solidFill>
                  <a:srgbClr val="C00000"/>
                </a:solidFill>
              </a:rPr>
              <a:t>或其他</a:t>
            </a:r>
            <a:r>
              <a:rPr lang="zh-TW" altLang="en-US" sz="2600" dirty="0" smtClean="0">
                <a:solidFill>
                  <a:srgbClr val="C00000"/>
                </a:solidFill>
              </a:rPr>
              <a:t>主題</a:t>
            </a:r>
            <a:r>
              <a:rPr lang="en-US" altLang="zh-TW" sz="1800" dirty="0">
                <a:solidFill>
                  <a:srgbClr val="C00000"/>
                </a:solidFill>
              </a:rPr>
              <a:t>……</a:t>
            </a:r>
          </a:p>
          <a:p>
            <a:pPr marL="268288" indent="-268288">
              <a:buFont typeface="+mj-lt"/>
              <a:buAutoNum type="arabicPeriod"/>
            </a:pPr>
            <a:r>
              <a:rPr lang="zh-TW" altLang="en-US" sz="2600" dirty="0" smtClean="0">
                <a:solidFill>
                  <a:srgbClr val="C00000"/>
                </a:solidFill>
              </a:rPr>
              <a:t>其他</a:t>
            </a:r>
            <a:endParaRPr lang="en-US" altLang="zh-TW" sz="2600" dirty="0" smtClean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sz="2600" dirty="0" smtClean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sz="2600" dirty="0" smtClean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sz="2600" dirty="0" smtClean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sz="2600" dirty="0" smtClean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zh-TW" altLang="en-US" sz="2600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zh-TW" altLang="en-US" sz="2600" dirty="0">
              <a:solidFill>
                <a:srgbClr val="C0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883B5-233C-4552-A48E-F1FA66B5652E}" type="slidenum">
              <a:rPr lang="zh-TW" altLang="en-US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140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數位閱讀研習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數位閱讀研習</Template>
  <TotalTime>5058</TotalTime>
  <Words>7157</Words>
  <Application>Microsoft Office PowerPoint</Application>
  <PresentationFormat>如螢幕大小 (4:3)</PresentationFormat>
  <Paragraphs>976</Paragraphs>
  <Slides>82</Slides>
  <Notes>37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82</vt:i4>
      </vt:variant>
    </vt:vector>
  </HeadingPairs>
  <TitlesOfParts>
    <vt:vector size="83" baseType="lpstr">
      <vt:lpstr>數位閱讀研習</vt:lpstr>
      <vt:lpstr>數位閱讀素養  課程研習</vt:lpstr>
      <vt:lpstr>概說 教學活動 教學活動舉隅 常見問題Q&amp;A 結語</vt:lpstr>
      <vt:lpstr>概說</vt:lpstr>
      <vt:lpstr>閱讀不只是讀「書」~什麼是數位閱讀？</vt:lpstr>
      <vt:lpstr>這些也是數位閱讀嗎？</vt:lpstr>
      <vt:lpstr>數位閱讀是擋不住的趨勢                        《滑世代來了》！親子天下2013.5</vt:lpstr>
      <vt:lpstr>數位閱讀和紙本閱讀的不同</vt:lpstr>
      <vt:lpstr>學生數位閱讀常見哪些問題？</vt:lpstr>
      <vt:lpstr>數位閱讀常見的問題</vt:lpstr>
      <vt:lpstr>想一想</vt:lpstr>
      <vt:lpstr>數位閱讀的歷程</vt:lpstr>
      <vt:lpstr>數位閱讀需要怎樣的能力?</vt:lpstr>
      <vt:lpstr>網路世代需要數位閱讀素養</vt:lpstr>
      <vt:lpstr>數位閱讀素養核心能力</vt:lpstr>
      <vt:lpstr>數位閱讀素養能力指標</vt:lpstr>
      <vt:lpstr>數位閱讀素養能力指標</vt:lpstr>
      <vt:lpstr>數位閱讀素養能力指標</vt:lpstr>
      <vt:lpstr>教學活動</vt:lpstr>
      <vt:lpstr>現況：與數位閱讀有關的課程教學</vt:lpstr>
      <vt:lpstr>誰來教數位閱讀素養？</vt:lpstr>
      <vt:lpstr>何時教數位閱讀素養？(1.課前的例子)</vt:lpstr>
      <vt:lpstr>活動五設計說明</vt:lpstr>
      <vt:lpstr>複習A1、A2、B1能力指標</vt:lpstr>
      <vt:lpstr>何時教數位閱讀素養？(2.課後的例子)</vt:lpstr>
      <vt:lpstr>本活動設計說明</vt:lpstr>
      <vt:lpstr>PowerPoint 簡報</vt:lpstr>
      <vt:lpstr>請閱讀不同觀點的文章</vt:lpstr>
      <vt:lpstr>PowerPoint 簡報</vt:lpstr>
      <vt:lpstr>何時教數位閱讀素養？(3.課中的例子)</vt:lpstr>
      <vt:lpstr>本活動設計說明</vt:lpstr>
      <vt:lpstr>PowerPoint 簡報</vt:lpstr>
      <vt:lpstr>複習A1、B8、B9能力指標</vt:lpstr>
      <vt:lpstr>可行的教學方式(1)</vt:lpstr>
      <vt:lpstr>可行的教學方式(2)</vt:lpstr>
      <vt:lpstr>可行的教學方式(3)</vt:lpstr>
      <vt:lpstr>可行的教學方式(4)</vt:lpstr>
      <vt:lpstr>教學流程</vt:lpstr>
      <vt:lpstr>本教材特色</vt:lpstr>
      <vt:lpstr>教學注意事項</vt:lpstr>
      <vt:lpstr>教學活動舉隅</vt:lpstr>
      <vt:lpstr>教學影片(能力指標A1)</vt:lpstr>
      <vt:lpstr>PowerPoint 簡報</vt:lpstr>
      <vt:lpstr>教學影片(能力指標A1、A2、B1)</vt:lpstr>
      <vt:lpstr>PowerPoint 簡報</vt:lpstr>
      <vt:lpstr>教學影片(能力指標A1、B1)</vt:lpstr>
      <vt:lpstr>教學影片(能力指標B2)</vt:lpstr>
      <vt:lpstr>PowerPoint 簡報</vt:lpstr>
      <vt:lpstr>教學影片(能力指標B3)</vt:lpstr>
      <vt:lpstr>PowerPoint 簡報</vt:lpstr>
      <vt:lpstr>教學影片(能力指標B7)</vt:lpstr>
      <vt:lpstr>PowerPoint 簡報</vt:lpstr>
      <vt:lpstr>PowerPoint 簡報</vt:lpstr>
      <vt:lpstr>教學影片(能力指標C9)</vt:lpstr>
      <vt:lpstr>PowerPoint 簡報</vt:lpstr>
      <vt:lpstr>PowerPoint 簡報</vt:lpstr>
      <vt:lpstr>教學影片(能力指標C2)</vt:lpstr>
      <vt:lpstr>PowerPoint 簡報</vt:lpstr>
      <vt:lpstr>教學影片(能力指標C2)</vt:lpstr>
      <vt:lpstr>教學記要</vt:lpstr>
      <vt:lpstr>教學影片(能力指標C2、C3)</vt:lpstr>
      <vt:lpstr>教學影片(能力指標C2、C3)</vt:lpstr>
      <vt:lpstr>教學記要</vt:lpstr>
      <vt:lpstr>如果想自設教學主題……</vt:lpstr>
      <vt:lpstr>教學影片(專題學習)</vt:lpstr>
      <vt:lpstr>運用Google 表單</vt:lpstr>
      <vt:lpstr>教學影片(專題學習)</vt:lpstr>
      <vt:lpstr>常見問題Q&amp;A</vt:lpstr>
      <vt:lpstr>Q1：沒有時間教數位閱讀素養</vt:lpstr>
      <vt:lpstr>Q2：手冊提供的學習單有沒有標準答案？</vt:lpstr>
      <vt:lpstr>Q3：我的資訊能力不夠好，怎麼教數位閱讀素養？</vt:lpstr>
      <vt:lpstr>Q4：這些能力多使用長大自然就會，還需要特別教導嗎？</vt:lpstr>
      <vt:lpstr>Q5：網站出現立場觀點問題，教師要如何處理？</vt:lpstr>
      <vt:lpstr>Q6：紙本書籍都讀不完了，還需要數位閱讀嗎？</vt:lpstr>
      <vt:lpstr>Q7：推動數位閱讀，是要取代紙本閱讀嗎？</vt:lpstr>
      <vt:lpstr>Q8：學生家裡沒有上網設備</vt:lpstr>
      <vt:lpstr>Q9：家長擔心子女會沉迷網站</vt:lpstr>
      <vt:lpstr>Q10：視力問題會因此加重？</vt:lpstr>
      <vt:lpstr>結語</vt:lpstr>
      <vt:lpstr>國際評比已加入數位閱讀評量</vt:lpstr>
      <vt:lpstr>課程研發小組</vt:lpstr>
      <vt:lpstr>對研習教師的三個期待</vt:lpstr>
      <vt:lpstr>回饋時間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數位閱讀素養  課程研習</dc:title>
  <dc:creator>stes</dc:creator>
  <cp:lastModifiedBy>stes</cp:lastModifiedBy>
  <cp:revision>210</cp:revision>
  <cp:lastPrinted>2015-03-13T05:26:58Z</cp:lastPrinted>
  <dcterms:created xsi:type="dcterms:W3CDTF">2014-07-23T10:10:24Z</dcterms:created>
  <dcterms:modified xsi:type="dcterms:W3CDTF">2015-03-14T08:38:52Z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TC010721571028</vt:lpwstr>
  </property>
</Properties>
</file>