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2" r:id="rId1"/>
  </p:sld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56" r:id="rId11"/>
    <p:sldId id="271" r:id="rId12"/>
    <p:sldId id="270" r:id="rId13"/>
    <p:sldId id="269" r:id="rId14"/>
    <p:sldId id="267" r:id="rId15"/>
    <p:sldId id="268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9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358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426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609737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0840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638322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0162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9121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556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384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880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750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703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83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373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697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358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972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862189" y="815341"/>
            <a:ext cx="8834714" cy="9582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大家好</a:t>
            </a:r>
            <a:r>
              <a:rPr lang="en-US" altLang="zh-TW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!!</a:t>
            </a:r>
            <a:r>
              <a:rPr lang="zh-TW" alt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我們是中正國樂社</a:t>
            </a:r>
            <a:r>
              <a:rPr lang="en-US" altLang="zh-TW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!!</a:t>
            </a:r>
            <a:endParaRPr lang="zh-TW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5" name="圖片 4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70" b="97674" l="214" r="98504">
                        <a14:foregroundMark x1="45513" y1="56146" x2="47863" y2="55150"/>
                        <a14:foregroundMark x1="46795" y1="54817" x2="46795" y2="54817"/>
                        <a14:foregroundMark x1="54060" y1="54817" x2="54060" y2="54817"/>
                        <a14:foregroundMark x1="64103" y1="54817" x2="64103" y2="54817"/>
                        <a14:foregroundMark x1="69444" y1="54817" x2="69444" y2="54817"/>
                        <a14:foregroundMark x1="77778" y1="55814" x2="77778" y2="55814"/>
                        <a14:foregroundMark x1="74573" y1="64452" x2="74573" y2="64452"/>
                        <a14:foregroundMark x1="66026" y1="66113" x2="66026" y2="66113"/>
                        <a14:foregroundMark x1="59829" y1="66113" x2="59829" y2="66113"/>
                        <a14:foregroundMark x1="52137" y1="67442" x2="52137" y2="67442"/>
                        <a14:foregroundMark x1="31838" y1="79402" x2="31838" y2="79402"/>
                        <a14:foregroundMark x1="36966" y1="79734" x2="36966" y2="79734"/>
                        <a14:foregroundMark x1="39744" y1="80731" x2="39744" y2="80731"/>
                        <a14:foregroundMark x1="41667" y1="81395" x2="41667" y2="81395"/>
                        <a14:foregroundMark x1="43803" y1="81395" x2="43803" y2="81395"/>
                        <a14:foregroundMark x1="47222" y1="81728" x2="47222" y2="81728"/>
                        <a14:foregroundMark x1="52350" y1="79734" x2="52350" y2="79734"/>
                        <a14:foregroundMark x1="54274" y1="81395" x2="54274" y2="81395"/>
                        <a14:foregroundMark x1="57479" y1="82392" x2="57479" y2="82392"/>
                        <a14:foregroundMark x1="61538" y1="81395" x2="61538" y2="81395"/>
                        <a14:foregroundMark x1="64957" y1="81395" x2="64957" y2="81395"/>
                        <a14:foregroundMark x1="66026" y1="81395" x2="66026" y2="81395"/>
                        <a14:foregroundMark x1="69658" y1="81728" x2="69658" y2="81728"/>
                        <a14:foregroundMark x1="72222" y1="81728" x2="72222" y2="81728"/>
                        <a14:foregroundMark x1="73504" y1="81728" x2="73504" y2="81728"/>
                        <a14:foregroundMark x1="80128" y1="80731" x2="80128" y2="80731"/>
                        <a14:foregroundMark x1="81838" y1="81395" x2="81838" y2="81395"/>
                        <a14:foregroundMark x1="85043" y1="81728" x2="85043" y2="81728"/>
                        <a14:foregroundMark x1="86111" y1="81728" x2="86111" y2="81728"/>
                        <a14:foregroundMark x1="89530" y1="82724" x2="89530" y2="82724"/>
                        <a14:foregroundMark x1="91667" y1="82724" x2="91667" y2="82724"/>
                        <a14:foregroundMark x1="23504" y1="80066" x2="23504" y2="80066"/>
                        <a14:foregroundMark x1="12607" y1="89037" x2="12607" y2="89037"/>
                        <a14:foregroundMark x1="14957" y1="86379" x2="14957" y2="86379"/>
                        <a14:foregroundMark x1="15171" y1="77741" x2="15171" y2="77741"/>
                        <a14:foregroundMark x1="17735" y1="77409" x2="17735" y2="77409"/>
                        <a14:foregroundMark x1="18162" y1="75083" x2="18162" y2="75083"/>
                        <a14:foregroundMark x1="32265" y1="38206" x2="32265" y2="38206"/>
                        <a14:foregroundMark x1="33974" y1="34551" x2="33974" y2="34551"/>
                        <a14:foregroundMark x1="45726" y1="65116" x2="45726" y2="65116"/>
                        <a14:foregroundMark x1="40598" y1="65116" x2="40598" y2="65116"/>
                        <a14:foregroundMark x1="30128" y1="69767" x2="30128" y2="697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81032" y="5422064"/>
            <a:ext cx="2325036" cy="132474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" t="13563" r="431" b="20000"/>
          <a:stretch/>
        </p:blipFill>
        <p:spPr>
          <a:xfrm>
            <a:off x="1926553" y="2135042"/>
            <a:ext cx="8770350" cy="344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394581" y="577622"/>
            <a:ext cx="3647152" cy="923330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我們的榮</a:t>
            </a:r>
            <a:r>
              <a:rPr lang="zh-TW" alt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耀</a:t>
            </a: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68644"/>
              </p:ext>
            </p:extLst>
          </p:nvPr>
        </p:nvGraphicFramePr>
        <p:xfrm>
          <a:off x="1887647" y="3653867"/>
          <a:ext cx="9132450" cy="2682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99919"/>
                <a:gridCol w="1198179"/>
                <a:gridCol w="3113689"/>
                <a:gridCol w="3720663"/>
              </a:tblGrid>
              <a:tr h="1729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樂器別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4839" marR="648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姓名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4839" marR="648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比賽名稱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4839" marR="648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得獎名次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4839" marR="64839" marT="0" marB="0"/>
                </a:tc>
              </a:tr>
              <a:tr h="1729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高胡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4839" marR="648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 smtClean="0">
                          <a:effectLst/>
                        </a:rPr>
                        <a:t>柯</a:t>
                      </a:r>
                      <a:r>
                        <a:rPr lang="zh-TW" altLang="en-US" sz="1600" kern="100" dirty="0" smtClean="0">
                          <a:effectLst/>
                        </a:rPr>
                        <a:t>*</a:t>
                      </a:r>
                      <a:r>
                        <a:rPr lang="zh-TW" sz="1600" kern="100" dirty="0" smtClean="0">
                          <a:effectLst/>
                        </a:rPr>
                        <a:t>昀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4839" marR="648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106</a:t>
                      </a:r>
                      <a:r>
                        <a:rPr lang="zh-TW" sz="1600" kern="100">
                          <a:effectLst/>
                        </a:rPr>
                        <a:t>年度全國音樂比賽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4839" marR="648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高胡獨奏國中</a:t>
                      </a:r>
                      <a:r>
                        <a:rPr lang="en-US" sz="1600" kern="100">
                          <a:effectLst/>
                        </a:rPr>
                        <a:t>B</a:t>
                      </a:r>
                      <a:r>
                        <a:rPr lang="zh-TW" sz="1600" kern="100">
                          <a:effectLst/>
                        </a:rPr>
                        <a:t>組優等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4839" marR="64839" marT="0" marB="0"/>
                </a:tc>
              </a:tr>
              <a:tr h="1729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中胡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4839" marR="648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 smtClean="0">
                          <a:effectLst/>
                        </a:rPr>
                        <a:t>黃</a:t>
                      </a:r>
                      <a:r>
                        <a:rPr lang="zh-TW" altLang="en-US" sz="1600" kern="100" dirty="0" smtClean="0">
                          <a:effectLst/>
                        </a:rPr>
                        <a:t>*</a:t>
                      </a:r>
                      <a:r>
                        <a:rPr lang="zh-TW" sz="1600" kern="100" dirty="0" smtClean="0">
                          <a:effectLst/>
                        </a:rPr>
                        <a:t>倫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4839" marR="648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106</a:t>
                      </a:r>
                      <a:r>
                        <a:rPr lang="zh-TW" sz="1600" kern="100" dirty="0">
                          <a:effectLst/>
                        </a:rPr>
                        <a:t>年度全國音樂比賽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4839" marR="648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中胡獨奏國中</a:t>
                      </a:r>
                      <a:r>
                        <a:rPr lang="en-US" sz="1600" kern="100">
                          <a:effectLst/>
                        </a:rPr>
                        <a:t>B</a:t>
                      </a:r>
                      <a:r>
                        <a:rPr lang="zh-TW" sz="1600" kern="100">
                          <a:effectLst/>
                        </a:rPr>
                        <a:t>組優等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4839" marR="64839" marT="0" marB="0"/>
                </a:tc>
              </a:tr>
              <a:tr h="1729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高胡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4839" marR="648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 smtClean="0">
                          <a:effectLst/>
                        </a:rPr>
                        <a:t>蕭</a:t>
                      </a:r>
                      <a:r>
                        <a:rPr lang="zh-TW" altLang="en-US" sz="1600" kern="100" dirty="0" smtClean="0">
                          <a:effectLst/>
                        </a:rPr>
                        <a:t>*</a:t>
                      </a:r>
                      <a:r>
                        <a:rPr lang="zh-TW" sz="1600" kern="100" dirty="0" smtClean="0">
                          <a:effectLst/>
                        </a:rPr>
                        <a:t>爾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4839" marR="648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106</a:t>
                      </a:r>
                      <a:r>
                        <a:rPr lang="zh-TW" sz="1600" kern="100" dirty="0">
                          <a:effectLst/>
                        </a:rPr>
                        <a:t>年度全國音樂比賽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4839" marR="648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高胡獨奏國中</a:t>
                      </a:r>
                      <a:r>
                        <a:rPr lang="en-US" sz="1600" kern="100">
                          <a:effectLst/>
                        </a:rPr>
                        <a:t>A</a:t>
                      </a:r>
                      <a:r>
                        <a:rPr lang="zh-TW" sz="1600" kern="100">
                          <a:effectLst/>
                        </a:rPr>
                        <a:t>組甲等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4839" marR="64839" marT="0" marB="0"/>
                </a:tc>
              </a:tr>
              <a:tr h="1729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二胡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4839" marR="648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 smtClean="0">
                          <a:effectLst/>
                        </a:rPr>
                        <a:t>蕭</a:t>
                      </a:r>
                      <a:r>
                        <a:rPr lang="zh-TW" altLang="en-US" sz="1600" kern="100" dirty="0" smtClean="0">
                          <a:effectLst/>
                        </a:rPr>
                        <a:t>*</a:t>
                      </a:r>
                      <a:r>
                        <a:rPr lang="zh-TW" sz="1600" kern="100" dirty="0" smtClean="0">
                          <a:effectLst/>
                        </a:rPr>
                        <a:t>勳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4839" marR="648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106</a:t>
                      </a:r>
                      <a:r>
                        <a:rPr lang="zh-TW" sz="1600" kern="100" dirty="0">
                          <a:effectLst/>
                        </a:rPr>
                        <a:t>年度全國音樂比賽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4839" marR="648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二胡獨奏國中</a:t>
                      </a:r>
                      <a:r>
                        <a:rPr lang="en-US" sz="1600" kern="100">
                          <a:effectLst/>
                        </a:rPr>
                        <a:t>A</a:t>
                      </a:r>
                      <a:r>
                        <a:rPr lang="zh-TW" sz="1600" kern="100">
                          <a:effectLst/>
                        </a:rPr>
                        <a:t>組甲等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4839" marR="64839" marT="0" marB="0"/>
                </a:tc>
              </a:tr>
              <a:tr h="1729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笙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4839" marR="648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 smtClean="0">
                          <a:effectLst/>
                        </a:rPr>
                        <a:t>陳</a:t>
                      </a:r>
                      <a:r>
                        <a:rPr lang="zh-TW" altLang="en-US" sz="1600" kern="100" dirty="0" smtClean="0">
                          <a:effectLst/>
                        </a:rPr>
                        <a:t>*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4839" marR="648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106</a:t>
                      </a:r>
                      <a:r>
                        <a:rPr lang="zh-TW" sz="1600" kern="100" dirty="0">
                          <a:effectLst/>
                        </a:rPr>
                        <a:t>年度全國音樂比賽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4839" marR="648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笙獨奏國中</a:t>
                      </a:r>
                      <a:r>
                        <a:rPr lang="en-US" sz="1600" kern="100" dirty="0">
                          <a:effectLst/>
                        </a:rPr>
                        <a:t>B</a:t>
                      </a:r>
                      <a:r>
                        <a:rPr lang="zh-TW" sz="1600" kern="100" dirty="0">
                          <a:effectLst/>
                        </a:rPr>
                        <a:t>組優等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4839" marR="64839" marT="0" marB="0"/>
                </a:tc>
              </a:tr>
              <a:tr h="1729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嗩吶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4839" marR="648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 smtClean="0">
                          <a:effectLst/>
                        </a:rPr>
                        <a:t>高</a:t>
                      </a:r>
                      <a:r>
                        <a:rPr lang="zh-TW" altLang="en-US" sz="1600" kern="100" dirty="0" smtClean="0">
                          <a:effectLst/>
                        </a:rPr>
                        <a:t>*</a:t>
                      </a:r>
                      <a:r>
                        <a:rPr lang="zh-TW" sz="1600" kern="100" dirty="0" smtClean="0">
                          <a:effectLst/>
                        </a:rPr>
                        <a:t>謙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4839" marR="648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106</a:t>
                      </a:r>
                      <a:r>
                        <a:rPr lang="zh-TW" sz="1600" kern="100">
                          <a:effectLst/>
                        </a:rPr>
                        <a:t>學年度臺北市學生音樂比賽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4839" marR="648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國中個人組</a:t>
                      </a:r>
                      <a:r>
                        <a:rPr lang="en-US" sz="1600" kern="100" dirty="0">
                          <a:effectLst/>
                        </a:rPr>
                        <a:t>B</a:t>
                      </a:r>
                      <a:r>
                        <a:rPr lang="zh-TW" sz="1600" kern="100" dirty="0">
                          <a:effectLst/>
                        </a:rPr>
                        <a:t>組嗩吶獨奏西區甲等第</a:t>
                      </a:r>
                      <a:r>
                        <a:rPr lang="en-US" sz="1600" kern="100" dirty="0">
                          <a:effectLst/>
                        </a:rPr>
                        <a:t>1</a:t>
                      </a:r>
                      <a:r>
                        <a:rPr lang="zh-TW" sz="1600" kern="100" dirty="0">
                          <a:effectLst/>
                        </a:rPr>
                        <a:t>名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4839" marR="64839" marT="0" marB="0"/>
                </a:tc>
              </a:tr>
              <a:tr h="1729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琵琶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4839" marR="648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 smtClean="0">
                          <a:effectLst/>
                        </a:rPr>
                        <a:t>陳</a:t>
                      </a:r>
                      <a:r>
                        <a:rPr lang="zh-TW" altLang="en-US" sz="1600" kern="100" dirty="0" smtClean="0">
                          <a:effectLst/>
                        </a:rPr>
                        <a:t>*</a:t>
                      </a:r>
                      <a:r>
                        <a:rPr lang="zh-TW" sz="1600" kern="100" dirty="0" smtClean="0">
                          <a:effectLst/>
                        </a:rPr>
                        <a:t>緹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4839" marR="648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107</a:t>
                      </a:r>
                      <a:r>
                        <a:rPr lang="zh-TW" sz="1600" kern="100">
                          <a:effectLst/>
                        </a:rPr>
                        <a:t>年度全國音樂比賽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4839" marR="648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琵琶獨奏國中</a:t>
                      </a:r>
                      <a:r>
                        <a:rPr lang="en-US" sz="1600" kern="100" dirty="0">
                          <a:effectLst/>
                        </a:rPr>
                        <a:t>B</a:t>
                      </a:r>
                      <a:r>
                        <a:rPr lang="zh-TW" sz="1600" kern="100" dirty="0">
                          <a:effectLst/>
                        </a:rPr>
                        <a:t>組優等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4839" marR="64839" marT="0" marB="0"/>
                </a:tc>
              </a:tr>
              <a:tr h="1729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柳葉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4839" marR="648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 smtClean="0">
                          <a:effectLst/>
                        </a:rPr>
                        <a:t>陳</a:t>
                      </a:r>
                      <a:r>
                        <a:rPr lang="zh-TW" altLang="en-US" sz="1600" kern="100" dirty="0" smtClean="0">
                          <a:effectLst/>
                        </a:rPr>
                        <a:t>*</a:t>
                      </a:r>
                      <a:r>
                        <a:rPr lang="zh-TW" sz="1600" kern="100" dirty="0" smtClean="0">
                          <a:effectLst/>
                        </a:rPr>
                        <a:t>聿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4839" marR="648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107</a:t>
                      </a:r>
                      <a:r>
                        <a:rPr lang="zh-TW" sz="1600" kern="100">
                          <a:effectLst/>
                        </a:rPr>
                        <a:t>年度全國音樂比賽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4839" marR="648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柳葉獨奏國中</a:t>
                      </a:r>
                      <a:r>
                        <a:rPr lang="en-US" sz="1600" kern="100" dirty="0">
                          <a:effectLst/>
                        </a:rPr>
                        <a:t>A</a:t>
                      </a:r>
                      <a:r>
                        <a:rPr lang="zh-TW" sz="1600" kern="100" dirty="0">
                          <a:effectLst/>
                        </a:rPr>
                        <a:t>組甲等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4839" marR="64839" marT="0" marB="0"/>
                </a:tc>
              </a:tr>
              <a:tr h="1729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柳葉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4839" marR="648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 smtClean="0">
                          <a:effectLst/>
                        </a:rPr>
                        <a:t>周</a:t>
                      </a:r>
                      <a:r>
                        <a:rPr lang="zh-TW" altLang="en-US" sz="1600" kern="100" dirty="0" smtClean="0">
                          <a:effectLst/>
                        </a:rPr>
                        <a:t>*</a:t>
                      </a:r>
                      <a:r>
                        <a:rPr lang="zh-TW" sz="1600" kern="100" dirty="0" smtClean="0">
                          <a:effectLst/>
                        </a:rPr>
                        <a:t>惠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4839" marR="648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107</a:t>
                      </a:r>
                      <a:r>
                        <a:rPr lang="zh-TW" sz="1600" kern="100">
                          <a:effectLst/>
                        </a:rPr>
                        <a:t>年度全國音樂比賽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4839" marR="648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柳葉獨奏國中</a:t>
                      </a:r>
                      <a:r>
                        <a:rPr lang="en-US" sz="1600" kern="100" dirty="0">
                          <a:effectLst/>
                        </a:rPr>
                        <a:t>B</a:t>
                      </a:r>
                      <a:r>
                        <a:rPr lang="zh-TW" sz="1600" kern="100" dirty="0">
                          <a:effectLst/>
                        </a:rPr>
                        <a:t>組優等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4839" marR="64839" marT="0" marB="0"/>
                </a:tc>
              </a:tr>
              <a:tr h="1729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阮咸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4839" marR="648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 smtClean="0">
                          <a:effectLst/>
                        </a:rPr>
                        <a:t>連</a:t>
                      </a:r>
                      <a:r>
                        <a:rPr lang="zh-TW" altLang="en-US" sz="1600" kern="100" dirty="0" smtClean="0">
                          <a:effectLst/>
                        </a:rPr>
                        <a:t>*</a:t>
                      </a:r>
                      <a:r>
                        <a:rPr lang="zh-TW" sz="1600" kern="100" dirty="0" smtClean="0">
                          <a:effectLst/>
                        </a:rPr>
                        <a:t>堯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4839" marR="648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107</a:t>
                      </a:r>
                      <a:r>
                        <a:rPr lang="zh-TW" sz="1600" kern="100">
                          <a:effectLst/>
                        </a:rPr>
                        <a:t>年度全國音樂比賽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4839" marR="648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阮咸獨奏國中</a:t>
                      </a:r>
                      <a:r>
                        <a:rPr lang="en-US" sz="1600" kern="100" dirty="0">
                          <a:effectLst/>
                        </a:rPr>
                        <a:t>B</a:t>
                      </a:r>
                      <a:r>
                        <a:rPr lang="zh-TW" sz="1600" kern="100" dirty="0">
                          <a:effectLst/>
                        </a:rPr>
                        <a:t>組優等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4839" marR="64839" marT="0" marB="0"/>
                </a:tc>
              </a:tr>
            </a:tbl>
          </a:graphicData>
        </a:graphic>
      </p:graphicFrame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0894856"/>
              </p:ext>
            </p:extLst>
          </p:nvPr>
        </p:nvGraphicFramePr>
        <p:xfrm>
          <a:off x="2394581" y="1598152"/>
          <a:ext cx="6860256" cy="16438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860256"/>
              </a:tblGrid>
              <a:tr h="4109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107</a:t>
                      </a:r>
                      <a:r>
                        <a:rPr lang="zh-TW" sz="2400" kern="1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學年度全國學生音樂比賽國樂合奏</a:t>
                      </a:r>
                      <a:r>
                        <a:rPr lang="zh-TW" altLang="en-US" sz="2400" kern="1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     </a:t>
                      </a:r>
                      <a:r>
                        <a:rPr lang="zh-TW" sz="2400" kern="1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優等</a:t>
                      </a:r>
                      <a:endParaRPr lang="zh-TW" sz="2400" kern="1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09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107</a:t>
                      </a:r>
                      <a:r>
                        <a:rPr lang="zh-TW" sz="2400" kern="1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學年度臺北市學生音樂比賽國樂合奏</a:t>
                      </a:r>
                      <a:r>
                        <a:rPr lang="zh-TW" altLang="en-US" sz="2400" kern="1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  </a:t>
                      </a:r>
                      <a:r>
                        <a:rPr lang="zh-TW" sz="2400" kern="1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優等</a:t>
                      </a:r>
                      <a:endParaRPr lang="zh-TW" sz="2400" kern="1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09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106</a:t>
                      </a:r>
                      <a:r>
                        <a:rPr lang="zh-TW" sz="2400" kern="1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學年度全國學生音樂比賽國樂合奏</a:t>
                      </a:r>
                      <a:r>
                        <a:rPr lang="zh-TW" altLang="en-US" sz="2400" kern="1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     </a:t>
                      </a:r>
                      <a:r>
                        <a:rPr lang="zh-TW" sz="2400" kern="1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優等</a:t>
                      </a:r>
                      <a:endParaRPr lang="zh-TW" sz="2400" kern="1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09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106</a:t>
                      </a:r>
                      <a:r>
                        <a:rPr lang="zh-TW" sz="2400" kern="1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學年度臺北市學生音樂比賽國樂合奏</a:t>
                      </a:r>
                      <a:r>
                        <a:rPr lang="zh-TW" altLang="en-US" sz="2400" kern="1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  </a:t>
                      </a:r>
                      <a:r>
                        <a:rPr lang="zh-TW" sz="2400" kern="1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優等</a:t>
                      </a:r>
                      <a:endParaRPr lang="zh-TW" sz="2400" kern="1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745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730" y="812987"/>
            <a:ext cx="7716657" cy="578488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491876" y="153191"/>
            <a:ext cx="7206588" cy="1569660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r>
              <a:rPr lang="zh-TW" alt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出國交流活動</a:t>
            </a:r>
            <a:r>
              <a:rPr lang="en-US" altLang="zh-TW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-</a:t>
            </a:r>
          </a:p>
          <a:p>
            <a:pPr algn="ctr"/>
            <a:r>
              <a:rPr lang="en-US" altLang="zh-TW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106</a:t>
            </a:r>
            <a:r>
              <a:rPr lang="zh-TW" alt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年馬來西亞寬柔中學</a:t>
            </a:r>
            <a:endParaRPr lang="zh-TW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15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75" y="2792138"/>
            <a:ext cx="6638712" cy="276071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168" y="2005300"/>
            <a:ext cx="4277492" cy="457454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084760" y="105337"/>
            <a:ext cx="10709983" cy="830997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r>
              <a:rPr lang="zh-TW" alt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出國交流活動</a:t>
            </a:r>
            <a:r>
              <a:rPr lang="en-US" altLang="zh-TW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-106</a:t>
            </a:r>
            <a:r>
              <a:rPr lang="zh-TW" alt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年馬來西亞寬柔中學</a:t>
            </a:r>
            <a:endParaRPr lang="zh-TW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矩形 4"/>
          <p:cNvSpPr/>
          <p:nvPr/>
        </p:nvSpPr>
        <p:spPr>
          <a:xfrm>
            <a:off x="1768250" y="1033238"/>
            <a:ext cx="6340197" cy="830997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r>
              <a:rPr lang="zh-TW" alt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獲得當地媒體高度讚賞</a:t>
            </a:r>
            <a:endParaRPr lang="zh-TW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719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531" y="1940474"/>
            <a:ext cx="8265909" cy="464957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574287" y="354719"/>
            <a:ext cx="9650399" cy="830997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r>
              <a:rPr lang="zh-TW" alt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出國交流活動</a:t>
            </a:r>
            <a:r>
              <a:rPr lang="en-US" altLang="zh-TW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-107</a:t>
            </a:r>
            <a:r>
              <a:rPr lang="zh-TW" alt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年四川成都交流</a:t>
            </a:r>
            <a:endParaRPr lang="zh-TW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矩形 3"/>
          <p:cNvSpPr/>
          <p:nvPr/>
        </p:nvSpPr>
        <p:spPr>
          <a:xfrm>
            <a:off x="2091522" y="1109477"/>
            <a:ext cx="8186857" cy="830997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r>
              <a:rPr lang="zh-TW" alt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與對岸達成音樂文化交流目的</a:t>
            </a:r>
            <a:endParaRPr lang="zh-TW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014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57414" y="539446"/>
            <a:ext cx="9650399" cy="830997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r>
              <a:rPr lang="zh-TW" alt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出國交流活動</a:t>
            </a:r>
            <a:r>
              <a:rPr lang="en-US" altLang="zh-TW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-107</a:t>
            </a:r>
            <a:r>
              <a:rPr lang="zh-TW" alt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年四川成都交流</a:t>
            </a:r>
            <a:endParaRPr lang="zh-TW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53288" t="26549" r="352" b="23864"/>
          <a:stretch/>
        </p:blipFill>
        <p:spPr>
          <a:xfrm>
            <a:off x="2290102" y="1757855"/>
            <a:ext cx="8385021" cy="504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17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57414" y="539446"/>
            <a:ext cx="7989688" cy="830997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r>
              <a:rPr lang="zh-TW" alt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公演活動</a:t>
            </a:r>
            <a:r>
              <a:rPr lang="en-US" altLang="zh-TW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—107</a:t>
            </a:r>
            <a:r>
              <a:rPr lang="zh-TW" alt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年公益音樂會</a:t>
            </a:r>
            <a:endParaRPr lang="zh-TW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5366" t="8505" r="5344" b="7701"/>
          <a:stretch/>
        </p:blipFill>
        <p:spPr>
          <a:xfrm>
            <a:off x="1657414" y="1558320"/>
            <a:ext cx="9278008" cy="489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66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661" y="1297621"/>
            <a:ext cx="7154306" cy="536331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044970" y="373908"/>
            <a:ext cx="9220794" cy="830997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r>
              <a:rPr lang="zh-TW" alt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演出活動</a:t>
            </a:r>
            <a:r>
              <a:rPr lang="en-US" altLang="zh-TW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—106</a:t>
            </a:r>
            <a:r>
              <a:rPr lang="zh-TW" alt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年花博玫瑰園演出</a:t>
            </a:r>
            <a:endParaRPr lang="zh-TW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837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333" y="1488015"/>
            <a:ext cx="7802067" cy="518868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642950" y="334494"/>
            <a:ext cx="9836347" cy="830997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r>
              <a:rPr lang="zh-TW" alt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演出活動</a:t>
            </a:r>
            <a:r>
              <a:rPr lang="en-US" altLang="zh-TW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—107</a:t>
            </a:r>
            <a:r>
              <a:rPr lang="zh-TW" alt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年西門西本願寺演出</a:t>
            </a:r>
            <a:endParaRPr lang="zh-TW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027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42950" y="334494"/>
            <a:ext cx="9836347" cy="830997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r>
              <a:rPr lang="zh-TW" alt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演出活動</a:t>
            </a:r>
            <a:r>
              <a:rPr lang="en-US" altLang="zh-TW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—107</a:t>
            </a:r>
            <a:r>
              <a:rPr lang="zh-TW" alt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年客家文化園區演出</a:t>
            </a:r>
            <a:endParaRPr lang="zh-TW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317" y="1710559"/>
            <a:ext cx="6561414" cy="491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79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" r="2529" b="17817"/>
          <a:stretch/>
        </p:blipFill>
        <p:spPr>
          <a:xfrm>
            <a:off x="2325415" y="1779044"/>
            <a:ext cx="7961586" cy="470846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642950" y="334494"/>
            <a:ext cx="9836347" cy="830997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r>
              <a:rPr lang="zh-TW" alt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演出活動</a:t>
            </a:r>
            <a:r>
              <a:rPr lang="en-US" altLang="zh-TW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—107</a:t>
            </a:r>
            <a:r>
              <a:rPr lang="zh-TW" alt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年客家文化園區演出</a:t>
            </a:r>
            <a:endParaRPr lang="zh-TW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240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66893" y="563094"/>
            <a:ext cx="50321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我們的指揮老師</a:t>
            </a:r>
            <a:endParaRPr lang="zh-TW" alt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16422" t="7585" r="43670" b="23036"/>
          <a:stretch/>
        </p:blipFill>
        <p:spPr>
          <a:xfrm>
            <a:off x="2200364" y="3137055"/>
            <a:ext cx="3310758" cy="323754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032167" y="1452031"/>
            <a:ext cx="364715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0" dirty="0" smtClean="0">
                <a:ln/>
                <a:solidFill>
                  <a:schemeClr val="accent3"/>
                </a:solidFill>
                <a:effectLst/>
              </a:rPr>
              <a:t>總指揮</a:t>
            </a:r>
            <a:endParaRPr lang="en-US" altLang="zh-TW" sz="5400" b="1" cap="none" spc="0" dirty="0" smtClean="0">
              <a:ln/>
              <a:solidFill>
                <a:schemeClr val="accent3"/>
              </a:solidFill>
              <a:effectLst/>
            </a:endParaRPr>
          </a:p>
          <a:p>
            <a:pPr algn="ctr"/>
            <a:r>
              <a:rPr lang="zh-TW" altLang="en-US" sz="5400" b="1" cap="none" spc="0" dirty="0" smtClean="0">
                <a:ln/>
                <a:solidFill>
                  <a:schemeClr val="accent3"/>
                </a:solidFill>
                <a:effectLst/>
              </a:rPr>
              <a:t>于興義老師</a:t>
            </a:r>
            <a:endParaRPr lang="zh-TW" alt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059766" y="1486424"/>
            <a:ext cx="364715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0" dirty="0" smtClean="0">
                <a:ln/>
                <a:solidFill>
                  <a:schemeClr val="accent3"/>
                </a:solidFill>
                <a:effectLst/>
              </a:rPr>
              <a:t>助理指揮</a:t>
            </a:r>
            <a:endParaRPr lang="en-US" altLang="zh-TW" sz="5400" b="1" cap="none" spc="0" dirty="0" smtClean="0">
              <a:ln/>
              <a:solidFill>
                <a:schemeClr val="accent3"/>
              </a:solidFill>
              <a:effectLst/>
            </a:endParaRPr>
          </a:p>
          <a:p>
            <a:pPr algn="ctr"/>
            <a:r>
              <a:rPr lang="zh-TW" altLang="en-US" sz="5400" b="1" cap="none" spc="0" dirty="0" smtClean="0">
                <a:ln/>
                <a:solidFill>
                  <a:schemeClr val="accent3"/>
                </a:solidFill>
                <a:effectLst/>
              </a:rPr>
              <a:t>游俊傑老師</a:t>
            </a:r>
            <a:endParaRPr lang="zh-TW" alt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/>
          <a:srcRect l="36724" t="32759" r="33664" b="10574"/>
          <a:stretch/>
        </p:blipFill>
        <p:spPr>
          <a:xfrm>
            <a:off x="7324436" y="3206357"/>
            <a:ext cx="2868428" cy="308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4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126" y="2161609"/>
            <a:ext cx="7485993" cy="42107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642950" y="334494"/>
            <a:ext cx="9836347" cy="830997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r>
              <a:rPr lang="zh-TW" alt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演出活動</a:t>
            </a:r>
            <a:r>
              <a:rPr lang="en-US" altLang="zh-TW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—107</a:t>
            </a:r>
            <a:r>
              <a:rPr lang="zh-TW" alt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年金華國小校慶演出</a:t>
            </a:r>
            <a:endParaRPr lang="zh-TW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524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097" y="1569544"/>
            <a:ext cx="7708024" cy="513868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458466" y="358557"/>
            <a:ext cx="10451900" cy="830997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r>
              <a:rPr lang="zh-TW" alt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演出活動</a:t>
            </a:r>
            <a:r>
              <a:rPr lang="en-US" altLang="zh-TW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—108</a:t>
            </a:r>
            <a:r>
              <a:rPr lang="zh-TW" alt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年永康社區慶元宵演出</a:t>
            </a:r>
            <a:endParaRPr lang="zh-TW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448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58466" y="229248"/>
            <a:ext cx="6955750" cy="830997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r>
              <a:rPr lang="zh-TW" altLang="en-US" sz="4800" b="1" dirty="0" smtClean="0">
                <a:ln w="9525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歡迎加入中正國中國樂團</a:t>
            </a:r>
            <a:endParaRPr lang="zh-TW" altLang="en-US" sz="4800" b="1" dirty="0">
              <a:ln w="9525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prstDash val="solid"/>
              </a:ln>
              <a:solidFill>
                <a:schemeClr val="accent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458466" y="1060245"/>
            <a:ext cx="9311134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accent2">
                    <a:lumMod val="7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Ebrima" panose="02000000000000000000" pitchFamily="2" charset="0"/>
              </a:rPr>
              <a:t>★★我們有最頂尖的國樂師資             </a:t>
            </a:r>
            <a:endParaRPr lang="en-US" altLang="zh-TW" sz="2800" b="1" dirty="0" smtClean="0">
              <a:solidFill>
                <a:schemeClr val="accent2">
                  <a:lumMod val="7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  <a:cs typeface="Ebrima" panose="02000000000000000000" pitchFamily="2" charset="0"/>
            </a:endParaRPr>
          </a:p>
          <a:p>
            <a:r>
              <a:rPr lang="en-US" altLang="zh-TW" sz="2800" b="1" dirty="0">
                <a:solidFill>
                  <a:schemeClr val="accent2">
                    <a:lumMod val="7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Ebrima" panose="02000000000000000000" pitchFamily="2" charset="0"/>
              </a:rPr>
              <a:t> </a:t>
            </a:r>
            <a:r>
              <a:rPr lang="en-US" altLang="zh-TW" sz="2800" b="1" dirty="0" smtClean="0">
                <a:solidFill>
                  <a:schemeClr val="accent2">
                    <a:lumMod val="7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Ebrima" panose="02000000000000000000" pitchFamily="2" charset="0"/>
              </a:rPr>
              <a:t>   </a:t>
            </a:r>
            <a:r>
              <a:rPr lang="zh-TW" altLang="en-US" sz="2800" b="1" dirty="0" smtClean="0">
                <a:solidFill>
                  <a:schemeClr val="accent2">
                    <a:lumMod val="7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Ebrima" panose="02000000000000000000" pitchFamily="2" charset="0"/>
              </a:rPr>
              <a:t>     最</a:t>
            </a:r>
            <a:r>
              <a:rPr lang="zh-TW" altLang="en-US" sz="2800" b="1" dirty="0">
                <a:solidFill>
                  <a:schemeClr val="accent2">
                    <a:lumMod val="7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Ebrima" panose="02000000000000000000" pitchFamily="2" charset="0"/>
              </a:rPr>
              <a:t>熱心的家長後援會 </a:t>
            </a:r>
            <a:r>
              <a:rPr lang="zh-TW" altLang="en-US" sz="2800" b="1" dirty="0" smtClean="0">
                <a:solidFill>
                  <a:schemeClr val="accent2">
                    <a:lumMod val="7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Ebrima" panose="02000000000000000000" pitchFamily="2" charset="0"/>
              </a:rPr>
              <a:t>    最</a:t>
            </a:r>
            <a:r>
              <a:rPr lang="zh-TW" altLang="en-US" sz="2800" b="1" dirty="0">
                <a:solidFill>
                  <a:schemeClr val="accent2">
                    <a:lumMod val="7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Ebrima" panose="02000000000000000000" pitchFamily="2" charset="0"/>
              </a:rPr>
              <a:t>親切的學長學姐</a:t>
            </a:r>
          </a:p>
          <a:p>
            <a:r>
              <a:rPr lang="zh-TW" altLang="en-US" sz="2800" b="1" dirty="0">
                <a:solidFill>
                  <a:schemeClr val="accent2">
                    <a:lumMod val="7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Ebrima" panose="02000000000000000000" pitchFamily="2" charset="0"/>
              </a:rPr>
              <a:t>★★不用擔心是否有國樂基礎</a:t>
            </a:r>
            <a:r>
              <a:rPr lang="en-US" altLang="zh-TW" sz="2800" b="1" dirty="0" smtClean="0">
                <a:solidFill>
                  <a:schemeClr val="accent2">
                    <a:lumMod val="7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Ebrima" panose="02000000000000000000" pitchFamily="2" charset="0"/>
              </a:rPr>
              <a:t>~</a:t>
            </a:r>
          </a:p>
          <a:p>
            <a:r>
              <a:rPr lang="en-US" altLang="zh-TW" sz="2800" b="1" dirty="0">
                <a:solidFill>
                  <a:schemeClr val="accent2">
                    <a:lumMod val="7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Ebrima" panose="02000000000000000000" pitchFamily="2" charset="0"/>
              </a:rPr>
              <a:t> </a:t>
            </a:r>
            <a:r>
              <a:rPr lang="en-US" altLang="zh-TW" sz="2800" b="1" dirty="0" smtClean="0">
                <a:solidFill>
                  <a:schemeClr val="accent2">
                    <a:lumMod val="7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Ebrima" panose="02000000000000000000" pitchFamily="2" charset="0"/>
              </a:rPr>
              <a:t>      </a:t>
            </a:r>
            <a:r>
              <a:rPr lang="zh-TW" altLang="en-US" sz="2800" b="1" dirty="0" smtClean="0">
                <a:solidFill>
                  <a:schemeClr val="accent2">
                    <a:lumMod val="7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Ebrima" panose="02000000000000000000" pitchFamily="2" charset="0"/>
              </a:rPr>
              <a:t>只要</a:t>
            </a:r>
            <a:r>
              <a:rPr lang="zh-TW" altLang="en-US" sz="2800" b="1" dirty="0">
                <a:solidFill>
                  <a:schemeClr val="accent2">
                    <a:lumMod val="7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Ebrima" panose="02000000000000000000" pitchFamily="2" charset="0"/>
              </a:rPr>
              <a:t>有簡單的識譜能力和喜歡音樂的心 </a:t>
            </a:r>
            <a:endParaRPr lang="en-US" altLang="zh-TW" sz="2800" b="1" dirty="0" smtClean="0">
              <a:solidFill>
                <a:schemeClr val="accent2">
                  <a:lumMod val="7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  <a:cs typeface="Ebrima" panose="02000000000000000000" pitchFamily="2" charset="0"/>
            </a:endParaRPr>
          </a:p>
          <a:p>
            <a:endParaRPr lang="en-US" altLang="zh-TW" sz="2800" b="1" dirty="0" smtClean="0">
              <a:solidFill>
                <a:schemeClr val="accent2">
                  <a:lumMod val="7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  <a:cs typeface="Ebrima" panose="02000000000000000000" pitchFamily="2" charset="0"/>
            </a:endParaRPr>
          </a:p>
          <a:p>
            <a:r>
              <a:rPr lang="zh-TW" altLang="en-US" sz="2800" b="1" dirty="0" smtClean="0">
                <a:solidFill>
                  <a:schemeClr val="accent2">
                    <a:lumMod val="7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Ebrima" panose="02000000000000000000" pitchFamily="2" charset="0"/>
              </a:rPr>
              <a:t>招募期間</a:t>
            </a:r>
            <a:r>
              <a:rPr lang="en-US" altLang="zh-TW" sz="2800" b="1" dirty="0" smtClean="0">
                <a:solidFill>
                  <a:schemeClr val="accent2">
                    <a:lumMod val="7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Ebrima" panose="02000000000000000000" pitchFamily="2" charset="0"/>
              </a:rPr>
              <a:t>: </a:t>
            </a:r>
            <a:r>
              <a:rPr lang="zh-TW" altLang="en-US" sz="2800" b="1" dirty="0" smtClean="0">
                <a:solidFill>
                  <a:schemeClr val="accent2">
                    <a:lumMod val="7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Ebrima" panose="02000000000000000000" pitchFamily="2" charset="0"/>
              </a:rPr>
              <a:t>即日起</a:t>
            </a:r>
            <a:r>
              <a:rPr lang="en-US" altLang="zh-TW" sz="2800" b="1" dirty="0" smtClean="0">
                <a:solidFill>
                  <a:schemeClr val="accent2">
                    <a:lumMod val="7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Ebrima" panose="02000000000000000000" pitchFamily="2" charset="0"/>
              </a:rPr>
              <a:t>,</a:t>
            </a:r>
            <a:r>
              <a:rPr lang="zh-TW" altLang="en-US" sz="2800" b="1" dirty="0" smtClean="0">
                <a:solidFill>
                  <a:schemeClr val="accent2">
                    <a:lumMod val="7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Ebrima" panose="02000000000000000000" pitchFamily="2" charset="0"/>
              </a:rPr>
              <a:t>歡迎隨時來電洽詢</a:t>
            </a:r>
            <a:endParaRPr lang="en-US" altLang="zh-TW" sz="2800" b="1" dirty="0" smtClean="0">
              <a:solidFill>
                <a:schemeClr val="accent2">
                  <a:lumMod val="7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  <a:cs typeface="Ebrima" panose="02000000000000000000" pitchFamily="2" charset="0"/>
            </a:endParaRPr>
          </a:p>
          <a:p>
            <a:r>
              <a:rPr lang="zh-TW" altLang="en-US" sz="2800" b="1" dirty="0" smtClean="0">
                <a:solidFill>
                  <a:schemeClr val="accent2">
                    <a:lumMod val="7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Ebrima" panose="02000000000000000000" pitchFamily="2" charset="0"/>
              </a:rPr>
              <a:t>招募對象</a:t>
            </a:r>
            <a:r>
              <a:rPr lang="en-US" altLang="zh-TW" sz="2800" b="1" dirty="0" smtClean="0">
                <a:solidFill>
                  <a:schemeClr val="accent2">
                    <a:lumMod val="7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Ebrima" panose="02000000000000000000" pitchFamily="2" charset="0"/>
              </a:rPr>
              <a:t>:</a:t>
            </a:r>
          </a:p>
          <a:p>
            <a:r>
              <a:rPr lang="zh-TW" altLang="en-US" sz="2400" b="1" dirty="0" smtClean="0">
                <a:solidFill>
                  <a:schemeClr val="accent2">
                    <a:lumMod val="7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Ebrima" panose="02000000000000000000" pitchFamily="2" charset="0"/>
              </a:rPr>
              <a:t>  </a:t>
            </a:r>
            <a:r>
              <a:rPr lang="zh-TW" altLang="zh-TW" sz="2400" b="1" dirty="0" smtClean="0">
                <a:solidFill>
                  <a:schemeClr val="accent2">
                    <a:lumMod val="7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Ebrima" panose="02000000000000000000" pitchFamily="2" charset="0"/>
              </a:rPr>
              <a:t>正式</a:t>
            </a:r>
            <a:r>
              <a:rPr lang="zh-TW" altLang="zh-TW" sz="2400" b="1" dirty="0">
                <a:solidFill>
                  <a:schemeClr val="accent2">
                    <a:lumMod val="7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Ebrima" panose="02000000000000000000" pitchFamily="2" charset="0"/>
              </a:rPr>
              <a:t>團員</a:t>
            </a:r>
            <a:r>
              <a:rPr lang="en-US" altLang="zh-TW" sz="2400" b="1" dirty="0">
                <a:solidFill>
                  <a:schemeClr val="accent2">
                    <a:lumMod val="7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Ebrima" panose="02000000000000000000" pitchFamily="2" charset="0"/>
              </a:rPr>
              <a:t>:</a:t>
            </a:r>
            <a:r>
              <a:rPr lang="zh-TW" altLang="zh-TW" sz="2400" b="1" dirty="0">
                <a:solidFill>
                  <a:schemeClr val="accent2">
                    <a:lumMod val="7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Ebrima" panose="02000000000000000000" pitchFamily="2" charset="0"/>
              </a:rPr>
              <a:t>七年級入學新生</a:t>
            </a:r>
          </a:p>
          <a:p>
            <a:r>
              <a:rPr lang="zh-TW" altLang="en-US" sz="2400" b="1" dirty="0" smtClean="0">
                <a:solidFill>
                  <a:schemeClr val="accent2">
                    <a:lumMod val="7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Ebrima" panose="02000000000000000000" pitchFamily="2" charset="0"/>
              </a:rPr>
              <a:t>  </a:t>
            </a:r>
            <a:r>
              <a:rPr lang="zh-TW" altLang="zh-TW" sz="2400" b="1" dirty="0" smtClean="0">
                <a:solidFill>
                  <a:schemeClr val="accent2">
                    <a:lumMod val="7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Ebrima" panose="02000000000000000000" pitchFamily="2" charset="0"/>
              </a:rPr>
              <a:t>儲備</a:t>
            </a:r>
            <a:r>
              <a:rPr lang="zh-TW" altLang="zh-TW" sz="2400" b="1" dirty="0">
                <a:solidFill>
                  <a:schemeClr val="accent2">
                    <a:lumMod val="7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Ebrima" panose="02000000000000000000" pitchFamily="2" charset="0"/>
              </a:rPr>
              <a:t>團員</a:t>
            </a:r>
            <a:r>
              <a:rPr lang="en-US" altLang="zh-TW" sz="2400" b="1" dirty="0">
                <a:solidFill>
                  <a:schemeClr val="accent2">
                    <a:lumMod val="7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Ebrima" panose="02000000000000000000" pitchFamily="2" charset="0"/>
              </a:rPr>
              <a:t>:</a:t>
            </a:r>
            <a:r>
              <a:rPr lang="zh-TW" altLang="zh-TW" sz="2400" b="1" dirty="0" smtClean="0">
                <a:solidFill>
                  <a:schemeClr val="accent2">
                    <a:lumMod val="7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Ebrima" panose="02000000000000000000" pitchFamily="2" charset="0"/>
              </a:rPr>
              <a:t>國小</a:t>
            </a:r>
            <a:r>
              <a:rPr lang="zh-TW" altLang="en-US" sz="2400" b="1" dirty="0" smtClean="0">
                <a:solidFill>
                  <a:schemeClr val="accent2">
                    <a:lumMod val="7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Ebrima" panose="02000000000000000000" pitchFamily="2" charset="0"/>
              </a:rPr>
              <a:t>一</a:t>
            </a:r>
            <a:r>
              <a:rPr lang="en-US" altLang="zh-TW" sz="2400" b="1" dirty="0" smtClean="0">
                <a:solidFill>
                  <a:schemeClr val="accent2">
                    <a:lumMod val="7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Ebrima" panose="02000000000000000000" pitchFamily="2" charset="0"/>
              </a:rPr>
              <a:t>~</a:t>
            </a:r>
            <a:r>
              <a:rPr lang="zh-TW" altLang="zh-TW" sz="2400" b="1" dirty="0">
                <a:solidFill>
                  <a:schemeClr val="accent2">
                    <a:lumMod val="7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Ebrima" panose="02000000000000000000" pitchFamily="2" charset="0"/>
              </a:rPr>
              <a:t>六年級</a:t>
            </a:r>
            <a:r>
              <a:rPr lang="zh-TW" altLang="zh-TW" sz="2400" b="1" dirty="0" smtClean="0">
                <a:solidFill>
                  <a:schemeClr val="accent2">
                    <a:lumMod val="7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Ebrima" panose="02000000000000000000" pitchFamily="2" charset="0"/>
              </a:rPr>
              <a:t>學生</a:t>
            </a:r>
            <a:r>
              <a:rPr lang="en-US" altLang="zh-TW" sz="2400" b="1" dirty="0" smtClean="0">
                <a:solidFill>
                  <a:schemeClr val="accent2">
                    <a:lumMod val="7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Ebrima" panose="02000000000000000000" pitchFamily="2" charset="0"/>
              </a:rPr>
              <a:t>(</a:t>
            </a:r>
            <a:r>
              <a:rPr lang="zh-TW" altLang="zh-TW" sz="2400" b="1" dirty="0" smtClean="0">
                <a:solidFill>
                  <a:schemeClr val="accent2">
                    <a:lumMod val="7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Ebrima" panose="02000000000000000000" pitchFamily="2" charset="0"/>
              </a:rPr>
              <a:t>六</a:t>
            </a:r>
            <a:r>
              <a:rPr lang="zh-TW" altLang="zh-TW" sz="2400" b="1" dirty="0">
                <a:solidFill>
                  <a:schemeClr val="accent2">
                    <a:lumMod val="7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Ebrima" panose="02000000000000000000" pitchFamily="2" charset="0"/>
              </a:rPr>
              <a:t>年級學生須設籍於本校學區）</a:t>
            </a:r>
            <a:endParaRPr lang="en-US" altLang="zh-TW" sz="2400" b="1" dirty="0">
              <a:solidFill>
                <a:schemeClr val="accent2">
                  <a:lumMod val="7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  <a:cs typeface="Ebrima" panose="02000000000000000000" pitchFamily="2" charset="0"/>
            </a:endParaRPr>
          </a:p>
          <a:p>
            <a:r>
              <a:rPr lang="zh-TW" altLang="en-US" sz="2400" b="1" dirty="0" smtClean="0">
                <a:solidFill>
                  <a:schemeClr val="accent2">
                    <a:lumMod val="7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Ebrima" panose="02000000000000000000" pitchFamily="2" charset="0"/>
              </a:rPr>
              <a:t> </a:t>
            </a:r>
            <a:endParaRPr lang="en-US" altLang="zh-TW" sz="2400" b="1" dirty="0" smtClean="0">
              <a:solidFill>
                <a:schemeClr val="accent2">
                  <a:lumMod val="7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  <a:cs typeface="Ebrima" panose="02000000000000000000" pitchFamily="2" charset="0"/>
            </a:endParaRPr>
          </a:p>
          <a:p>
            <a:r>
              <a:rPr lang="zh-TW" altLang="en-US" sz="2800" b="1" dirty="0" smtClean="0">
                <a:solidFill>
                  <a:schemeClr val="accent2">
                    <a:lumMod val="7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Ebrima" panose="02000000000000000000" pitchFamily="2" charset="0"/>
              </a:rPr>
              <a:t>報名</a:t>
            </a:r>
            <a:r>
              <a:rPr lang="zh-TW" altLang="en-US" sz="2800" b="1" dirty="0">
                <a:solidFill>
                  <a:schemeClr val="accent2">
                    <a:lumMod val="7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Ebrima" panose="02000000000000000000" pitchFamily="2" charset="0"/>
              </a:rPr>
              <a:t>專線</a:t>
            </a:r>
            <a:r>
              <a:rPr lang="en-US" altLang="zh-TW" sz="2400" b="1" dirty="0">
                <a:solidFill>
                  <a:schemeClr val="accent2">
                    <a:lumMod val="7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Ebrima" panose="02000000000000000000" pitchFamily="2" charset="0"/>
              </a:rPr>
              <a:t>:</a:t>
            </a:r>
            <a:r>
              <a:rPr lang="zh-TW" altLang="en-US" sz="2400" b="1" dirty="0">
                <a:solidFill>
                  <a:schemeClr val="accent2">
                    <a:lumMod val="7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Ebrima" panose="02000000000000000000" pitchFamily="2" charset="0"/>
              </a:rPr>
              <a:t>中正國中學務處訓育組唐</a:t>
            </a:r>
            <a:r>
              <a:rPr lang="zh-TW" altLang="en-US" sz="2400" b="1" dirty="0" smtClean="0">
                <a:solidFill>
                  <a:schemeClr val="accent2">
                    <a:lumMod val="7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Ebrima" panose="02000000000000000000" pitchFamily="2" charset="0"/>
              </a:rPr>
              <a:t>組長</a:t>
            </a:r>
            <a:r>
              <a:rPr lang="en-US" altLang="zh-TW" sz="2400" b="1" dirty="0" smtClean="0">
                <a:solidFill>
                  <a:schemeClr val="accent2">
                    <a:lumMod val="7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Ebrima" panose="02000000000000000000" pitchFamily="2" charset="0"/>
              </a:rPr>
              <a:t>.</a:t>
            </a:r>
            <a:r>
              <a:rPr lang="zh-TW" altLang="en-US" sz="2400" b="1" dirty="0" smtClean="0">
                <a:solidFill>
                  <a:schemeClr val="accent2">
                    <a:lumMod val="7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Ebrima" panose="02000000000000000000" pitchFamily="2" charset="0"/>
              </a:rPr>
              <a:t>賴老師 </a:t>
            </a:r>
            <a:endParaRPr lang="en-US" altLang="zh-TW" sz="2400" b="1" dirty="0" smtClean="0">
              <a:solidFill>
                <a:schemeClr val="accent2">
                  <a:lumMod val="7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  <a:cs typeface="Ebrima" panose="02000000000000000000" pitchFamily="2" charset="0"/>
            </a:endParaRPr>
          </a:p>
          <a:p>
            <a:r>
              <a:rPr lang="zh-TW" altLang="en-US" sz="2400" b="1" dirty="0">
                <a:solidFill>
                  <a:schemeClr val="accent2">
                    <a:lumMod val="7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Ebrima" panose="02000000000000000000" pitchFamily="2" charset="0"/>
              </a:rPr>
              <a:t> </a:t>
            </a:r>
            <a:r>
              <a:rPr lang="zh-TW" altLang="en-US" sz="2400" b="1" dirty="0" smtClean="0">
                <a:solidFill>
                  <a:schemeClr val="accent2">
                    <a:lumMod val="7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Ebrima" panose="02000000000000000000" pitchFamily="2" charset="0"/>
              </a:rPr>
              <a:t>                    </a:t>
            </a:r>
            <a:r>
              <a:rPr lang="en-US" altLang="zh-TW" sz="2400" b="1" dirty="0" smtClean="0">
                <a:solidFill>
                  <a:schemeClr val="accent2">
                    <a:lumMod val="7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Ebrima" panose="02000000000000000000" pitchFamily="2" charset="0"/>
              </a:rPr>
              <a:t>23916697#312</a:t>
            </a:r>
          </a:p>
          <a:p>
            <a:r>
              <a:rPr lang="zh-TW" altLang="en-US" sz="2400" b="1" dirty="0" smtClean="0">
                <a:solidFill>
                  <a:schemeClr val="accent2">
                    <a:lumMod val="7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Ebrima" panose="02000000000000000000" pitchFamily="2" charset="0"/>
              </a:rPr>
              <a:t>                 家長後援會 昱文媽 </a:t>
            </a:r>
            <a:r>
              <a:rPr lang="en-US" altLang="zh-TW" sz="2400" b="1" dirty="0" smtClean="0">
                <a:solidFill>
                  <a:schemeClr val="accent2">
                    <a:lumMod val="7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Ebrima" panose="02000000000000000000" pitchFamily="2" charset="0"/>
              </a:rPr>
              <a:t>0937069372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Ebrima" panose="02000000000000000000" pitchFamily="2" charset="0"/>
              </a:rPr>
              <a:t> </a:t>
            </a:r>
            <a:endParaRPr lang="en-US" altLang="zh-TW" b="1" dirty="0">
              <a:latin typeface="標楷體" panose="03000509000000000000" pitchFamily="65" charset="-120"/>
              <a:ea typeface="標楷體" panose="03000509000000000000" pitchFamily="65" charset="-12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42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4540">
            <a:off x="7372210" y="1073487"/>
            <a:ext cx="4579375" cy="257589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4429">
            <a:off x="4301365" y="3738525"/>
            <a:ext cx="4782305" cy="2690047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545020" y="531564"/>
            <a:ext cx="5724644" cy="923330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分部介紹</a:t>
            </a:r>
            <a:r>
              <a:rPr lang="en-US" altLang="zh-TW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—</a:t>
            </a:r>
            <a:r>
              <a:rPr lang="zh-TW" alt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彈撥組</a:t>
            </a:r>
            <a:endParaRPr lang="zh-TW" alt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28" y="1413800"/>
            <a:ext cx="3432345" cy="544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8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45020" y="531564"/>
            <a:ext cx="5724644" cy="923330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分部介紹</a:t>
            </a:r>
            <a:r>
              <a:rPr lang="en-US" altLang="zh-TW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—</a:t>
            </a:r>
            <a:r>
              <a:rPr lang="zh-TW" alt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彈撥組</a:t>
            </a:r>
            <a:endParaRPr lang="zh-TW" alt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604" y="2454518"/>
            <a:ext cx="6153806" cy="346151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8719045" y="1357239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揚琴</a:t>
            </a:r>
            <a:endParaRPr lang="zh-TW" alt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4392" y="2205943"/>
            <a:ext cx="3471169" cy="444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93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45020" y="531564"/>
            <a:ext cx="5724644" cy="923330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分部介紹</a:t>
            </a:r>
            <a:r>
              <a:rPr lang="en-US" altLang="zh-TW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—</a:t>
            </a:r>
            <a:r>
              <a:rPr lang="zh-TW" alt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拉弦組</a:t>
            </a:r>
            <a:endParaRPr lang="zh-TW" alt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10" y="1786664"/>
            <a:ext cx="5478517" cy="308166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6597" t="1276" r="3119" b="-1276"/>
          <a:stretch/>
        </p:blipFill>
        <p:spPr>
          <a:xfrm>
            <a:off x="6991291" y="2769833"/>
            <a:ext cx="5224383" cy="347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04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45020" y="531564"/>
            <a:ext cx="5724644" cy="923330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分部介紹</a:t>
            </a:r>
            <a:r>
              <a:rPr lang="en-US" altLang="zh-TW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—</a:t>
            </a:r>
            <a:r>
              <a:rPr lang="zh-TW" alt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吹管組</a:t>
            </a:r>
            <a:endParaRPr lang="zh-TW" alt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9" r="13722" b="-2802"/>
          <a:stretch/>
        </p:blipFill>
        <p:spPr>
          <a:xfrm>
            <a:off x="1045342" y="1846666"/>
            <a:ext cx="3925614" cy="296391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/>
          <a:srcRect l="36767" t="35747" r="35797" b="19653"/>
          <a:stretch/>
        </p:blipFill>
        <p:spPr>
          <a:xfrm>
            <a:off x="6910651" y="3258106"/>
            <a:ext cx="3822452" cy="349535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2462" y="531564"/>
            <a:ext cx="2800907" cy="263020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5020" y="4810582"/>
            <a:ext cx="4683815" cy="188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3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45020" y="531564"/>
            <a:ext cx="5724644" cy="923330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分部介紹</a:t>
            </a:r>
            <a:r>
              <a:rPr lang="en-US" altLang="zh-TW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—</a:t>
            </a:r>
            <a:r>
              <a:rPr lang="zh-TW" alt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吹管組</a:t>
            </a:r>
            <a:endParaRPr lang="zh-TW" alt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5" t="20481" r="10580" b="383"/>
          <a:stretch/>
        </p:blipFill>
        <p:spPr>
          <a:xfrm>
            <a:off x="1201166" y="2596106"/>
            <a:ext cx="5793827" cy="336492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2746" y="849183"/>
            <a:ext cx="3086842" cy="426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74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45020" y="531564"/>
            <a:ext cx="5724644" cy="923330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分部介紹</a:t>
            </a:r>
            <a:r>
              <a:rPr lang="en-US" altLang="zh-TW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—</a:t>
            </a:r>
            <a:r>
              <a:rPr lang="zh-TW" alt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低音組</a:t>
            </a:r>
            <a:endParaRPr lang="zh-TW" alt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" t="18809"/>
          <a:stretch/>
        </p:blipFill>
        <p:spPr>
          <a:xfrm>
            <a:off x="2642866" y="2776852"/>
            <a:ext cx="7598980" cy="372753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890261" y="1583187"/>
            <a:ext cx="22621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大提琴</a:t>
            </a:r>
            <a:endParaRPr lang="zh-TW" alt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709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545020" y="531564"/>
            <a:ext cx="5724644" cy="923330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分部介紹</a:t>
            </a:r>
            <a:r>
              <a:rPr lang="en-US" altLang="zh-TW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—</a:t>
            </a:r>
            <a:r>
              <a:rPr lang="zh-TW" alt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打擊組</a:t>
            </a:r>
            <a:endParaRPr lang="zh-TW" alt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2285" r="5488" b="2293"/>
          <a:stretch/>
        </p:blipFill>
        <p:spPr>
          <a:xfrm>
            <a:off x="8930936" y="345853"/>
            <a:ext cx="3160450" cy="478473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8031" t="-2196" r="10729" b="2196"/>
          <a:stretch/>
        </p:blipFill>
        <p:spPr>
          <a:xfrm>
            <a:off x="408373" y="1227524"/>
            <a:ext cx="3293615" cy="525520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" t="26437" r="23059" b="1838"/>
          <a:stretch/>
        </p:blipFill>
        <p:spPr>
          <a:xfrm>
            <a:off x="4001066" y="2419850"/>
            <a:ext cx="4929870" cy="309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0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絲縷">
  <a:themeElements>
    <a:clrScheme name="絲縷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絲縷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絲縷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435</TotalTime>
  <Words>504</Words>
  <Application>Microsoft Office PowerPoint</Application>
  <PresentationFormat>寬螢幕</PresentationFormat>
  <Paragraphs>92</Paragraphs>
  <Slides>22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34" baseType="lpstr">
      <vt:lpstr>Yu Gothic</vt:lpstr>
      <vt:lpstr>微軟正黑體</vt:lpstr>
      <vt:lpstr>新細明體</vt:lpstr>
      <vt:lpstr>標楷體</vt:lpstr>
      <vt:lpstr>Arial</vt:lpstr>
      <vt:lpstr>Bookman Old Style</vt:lpstr>
      <vt:lpstr>Calibri</vt:lpstr>
      <vt:lpstr>Century Gothic</vt:lpstr>
      <vt:lpstr>Ebrima</vt:lpstr>
      <vt:lpstr>Times New Roman</vt:lpstr>
      <vt:lpstr>Wingdings 3</vt:lpstr>
      <vt:lpstr>絲縷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中正國中國樂社</dc:title>
  <dc:creator>wml</dc:creator>
  <cp:lastModifiedBy>wml</cp:lastModifiedBy>
  <cp:revision>51</cp:revision>
  <dcterms:created xsi:type="dcterms:W3CDTF">2018-11-28T14:20:08Z</dcterms:created>
  <dcterms:modified xsi:type="dcterms:W3CDTF">2019-04-14T09:28:52Z</dcterms:modified>
</cp:coreProperties>
</file>