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800" r:id="rId1"/>
  </p:sldMasterIdLst>
  <p:handoutMasterIdLst>
    <p:handoutMasterId r:id="rId15"/>
  </p:handoutMasterIdLst>
  <p:sldIdLst>
    <p:sldId id="257" r:id="rId2"/>
    <p:sldId id="274" r:id="rId3"/>
    <p:sldId id="272" r:id="rId4"/>
    <p:sldId id="270" r:id="rId5"/>
    <p:sldId id="271" r:id="rId6"/>
    <p:sldId id="275" r:id="rId7"/>
    <p:sldId id="266" r:id="rId8"/>
    <p:sldId id="267" r:id="rId9"/>
    <p:sldId id="259" r:id="rId10"/>
    <p:sldId id="260" r:id="rId11"/>
    <p:sldId id="261" r:id="rId12"/>
    <p:sldId id="268" r:id="rId13"/>
    <p:sldId id="273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  <p:embeddedFont>
      <p:font typeface="華康新特明體" panose="02020909000000000000" pitchFamily="49" charset="-120"/>
      <p:regular r:id="rId20"/>
    </p:embeddedFont>
    <p:embeddedFont>
      <p:font typeface="Verdana" panose="020B0604030504040204" pitchFamily="34" charset="0"/>
      <p:regular r:id="rId21"/>
      <p:bold r:id="rId22"/>
      <p:italic r:id="rId23"/>
      <p:boldItalic r:id="rId24"/>
    </p:embeddedFont>
    <p:embeddedFont>
      <p:font typeface="Wingdings 2" panose="05020102010507070707" pitchFamily="18" charset="2"/>
      <p:regular r:id="rId25"/>
    </p:embeddedFont>
    <p:embeddedFont>
      <p:font typeface="標楷體" panose="03000509000000000000" pitchFamily="65" charset="-120"/>
      <p:regular r:id="rId2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00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187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font" Target="fonts/font8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75B06A4-9CF9-4332-9A89-B2406BAB79D2}" type="datetimeFigureOut">
              <a:rPr lang="zh-TW" altLang="en-US"/>
              <a:pPr>
                <a:defRPr/>
              </a:pPr>
              <a:t>2018/2/23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8C563B6-8857-4609-B1AE-C57873091A2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77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>
                <a:latin typeface="華康新特明體" panose="02020909000000000000" pitchFamily="49" charset="-120"/>
                <a:ea typeface="華康新特明體" panose="02020909000000000000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6E0F1C-D0BD-48A4-86FC-AC9B0743DB8F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0ECEE4-DDE4-4DD2-8953-96D944E7629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3AFA48-0A05-4D9D-B9FA-98C8130DF2E6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AB8811-4FD3-4A61-B9E6-1384931FBEA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CB88CA-728E-4B9B-83B1-1B013DE7311C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B75F25-0316-490D-A2EA-0399AD202B4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922C8C-8146-4937-B8A2-559FFB196CB6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6B200-0790-4F5B-B529-D8416B2E894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56F2C8-6A55-476B-96E6-D0FA71420303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2BF03-5E8E-4FD3-A610-DD45B495242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82138D-002B-4CAB-A577-99C45CE96300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2ED9A5-3E91-44BD-B67F-80C08CB5B45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C38EAA-6560-40DF-9DA1-B526854B5BFA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993850-D487-41A2-8DCF-6634BE7947F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585EEE-A234-43A7-B14C-680B43E98F61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929EBB-4F41-4A6E-878B-D335016149DB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AED980-A270-4027-B2C3-5B7DA32B5E7F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3D1C4-4903-415E-9FB9-2F5C68988AE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F9D667-872A-464D-9572-76A9ED911551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B6085-9281-4B7F-AC0E-43E015B5D25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828078-41F3-40EF-A60C-C666312C5382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586463-422B-4DDD-9E68-0C9FEA09BAF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6356F2C8-6A55-476B-96E6-D0FA71420303}" type="datetimeFigureOut">
              <a:rPr lang="en-US" altLang="zh-TW" smtClean="0"/>
              <a:pPr>
                <a:defRPr/>
              </a:pPr>
              <a:t>2/23/2018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7F52BF03-5E8E-4FD3-A610-DD45B495242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75000"/>
              <a:lumOff val="25000"/>
            </a:schemeClr>
          </a:solidFill>
          <a:latin typeface="華康新特明體" panose="02020909000000000000" pitchFamily="49" charset="-120"/>
          <a:ea typeface="華康新特明體" panose="02020909000000000000" pitchFamily="49" charset="-120"/>
          <a:cs typeface="華康新特明體" panose="02020909000000000000" pitchFamily="49" charset="-12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2000" kern="1200">
          <a:solidFill>
            <a:schemeClr val="tx1">
              <a:lumMod val="75000"/>
              <a:lumOff val="25000"/>
            </a:schemeClr>
          </a:solidFill>
          <a:latin typeface="華康新特明體" panose="02020909000000000000" pitchFamily="49" charset="-120"/>
          <a:ea typeface="華康新特明體" panose="02020909000000000000" pitchFamily="49" charset="-120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華康新特明體" panose="02020909000000000000" pitchFamily="49" charset="-120"/>
          <a:ea typeface="華康新特明體" panose="02020909000000000000" pitchFamily="49" charset="-120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華康新特明體" panose="02020909000000000000" pitchFamily="49" charset="-120"/>
          <a:ea typeface="華康新特明體" panose="02020909000000000000" pitchFamily="49" charset="-120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華康新特明體" panose="02020909000000000000" pitchFamily="49" charset="-120"/>
          <a:ea typeface="華康新特明體" panose="02020909000000000000" pitchFamily="49" charset="-120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華康新特明體" panose="02020909000000000000" pitchFamily="49" charset="-120"/>
          <a:ea typeface="華康新特明體" panose="02020909000000000000" pitchFamily="49" charset="-12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883038" cy="255014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800" dirty="0" smtClean="0">
                <a:solidFill>
                  <a:schemeClr val="tx1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金華國小學生家長會</a:t>
            </a:r>
            <a:r>
              <a:rPr lang="en-US" altLang="zh-TW" sz="48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/>
            </a:r>
            <a:br>
              <a:rPr lang="en-US" altLang="zh-TW" sz="48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</a:br>
            <a:r>
              <a:rPr lang="en-US" altLang="zh-TW" sz="4800" dirty="0" smtClean="0">
                <a:solidFill>
                  <a:srgbClr val="0000FF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106</a:t>
            </a:r>
            <a:r>
              <a:rPr lang="zh-TW" altLang="en-US" sz="4800" dirty="0" smtClean="0">
                <a:solidFill>
                  <a:srgbClr val="0000FF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學年</a:t>
            </a:r>
            <a:r>
              <a:rPr lang="zh-TW" altLang="en-US" sz="4800" dirty="0" smtClean="0">
                <a:solidFill>
                  <a:srgbClr val="0000FF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度第</a:t>
            </a:r>
            <a:r>
              <a:rPr lang="en-US" altLang="zh-TW" sz="4800" dirty="0" smtClean="0">
                <a:solidFill>
                  <a:srgbClr val="0000FF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</a:t>
            </a:r>
            <a:r>
              <a:rPr lang="zh-TW" altLang="en-US" sz="4800" dirty="0" smtClean="0">
                <a:solidFill>
                  <a:srgbClr val="0000FF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學期</a:t>
            </a:r>
            <a:r>
              <a:rPr lang="en-US" altLang="zh-TW" sz="4800" dirty="0" smtClean="0">
                <a:solidFill>
                  <a:srgbClr val="0000FF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/>
            </a:r>
            <a:br>
              <a:rPr lang="en-US" altLang="zh-TW" sz="4800" dirty="0" smtClean="0">
                <a:solidFill>
                  <a:srgbClr val="0000FF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廁所消毒</a:t>
            </a:r>
            <a:r>
              <a:rPr lang="zh-TW" altLang="en-US" sz="4800" dirty="0" smtClean="0">
                <a:solidFill>
                  <a:srgbClr val="0000FF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維護基金 </a:t>
            </a:r>
            <a:r>
              <a:rPr lang="zh-TW" altLang="en-US" sz="4800" dirty="0" smtClean="0">
                <a:solidFill>
                  <a:schemeClr val="tx1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募款說明</a:t>
            </a:r>
            <a:endParaRPr lang="zh-TW" altLang="en-US" sz="4800" dirty="0">
              <a:solidFill>
                <a:schemeClr val="tx1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sp>
        <p:nvSpPr>
          <p:cNvPr id="6147" name="副標題 3"/>
          <p:cNvSpPr>
            <a:spLocks noGrp="1"/>
          </p:cNvSpPr>
          <p:nvPr>
            <p:ph type="subTitle" idx="1"/>
          </p:nvPr>
        </p:nvSpPr>
        <p:spPr>
          <a:xfrm>
            <a:off x="1115616" y="4581128"/>
            <a:ext cx="7117180" cy="861420"/>
          </a:xfrm>
        </p:spPr>
        <p:txBody>
          <a:bodyPr/>
          <a:lstStyle/>
          <a:p>
            <a:pPr algn="ctr" eaLnBrk="1" hangingPunct="1"/>
            <a:r>
              <a:rPr lang="zh-TW" altLang="en-US" sz="4400" dirty="0" smtClean="0">
                <a:solidFill>
                  <a:schemeClr val="tx1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學生家長會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圖片 3" descr="102廁所消毒說明09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4725" y="3298825"/>
            <a:ext cx="4359275" cy="35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90550" y="260648"/>
            <a:ext cx="8388350" cy="15113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zh-TW" sz="3200" dirty="0" smtClean="0">
                <a:solidFill>
                  <a:srgbClr val="7030A0"/>
                </a:solidFill>
              </a:rPr>
              <a:t>我們仍需要家長共同募款，委外請清潔公司</a:t>
            </a:r>
            <a:r>
              <a:rPr lang="zh-TW" altLang="en-US" sz="3200" dirty="0" smtClean="0">
                <a:solidFill>
                  <a:srgbClr val="7030A0"/>
                </a:solidFill>
              </a:rPr>
              <a:t>做重點整理及消毒，工作內容</a:t>
            </a:r>
            <a:r>
              <a:rPr lang="zh-TW" altLang="zh-TW" sz="3200" dirty="0" smtClean="0">
                <a:solidFill>
                  <a:srgbClr val="7030A0"/>
                </a:solidFill>
              </a:rPr>
              <a:t>：</a:t>
            </a:r>
            <a:br>
              <a:rPr lang="zh-TW" altLang="zh-TW" sz="3200" dirty="0" smtClean="0">
                <a:solidFill>
                  <a:srgbClr val="7030A0"/>
                </a:solidFill>
              </a:rPr>
            </a:br>
            <a:r>
              <a:rPr lang="zh-TW" altLang="zh-TW" sz="3200" dirty="0" smtClean="0">
                <a:solidFill>
                  <a:srgbClr val="7030A0"/>
                </a:solidFill>
              </a:rPr>
              <a:t>一、廁所便間的垃圾清理。</a:t>
            </a:r>
            <a:endParaRPr lang="zh-TW" altLang="zh-TW" sz="3200" dirty="0">
              <a:solidFill>
                <a:srgbClr val="7030A0"/>
              </a:solidFill>
            </a:endParaRPr>
          </a:p>
        </p:txBody>
      </p:sp>
      <p:sp>
        <p:nvSpPr>
          <p:cNvPr id="11268" name="副標題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6337399" cy="424815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zh-TW" altLang="zh-TW" sz="3200" dirty="0" smtClean="0">
                <a:solidFill>
                  <a:schemeClr val="tx1"/>
                </a:solidFill>
              </a:rPr>
              <a:t>因為廁所便間的</a:t>
            </a:r>
            <a:r>
              <a:rPr lang="zh-TW" altLang="zh-TW" sz="3200" dirty="0" smtClean="0">
                <a:solidFill>
                  <a:schemeClr val="tx1"/>
                </a:solidFill>
              </a:rPr>
              <a:t>垃圾桶</a:t>
            </a:r>
            <a:r>
              <a:rPr lang="zh-TW" altLang="en-US" sz="3200" dirty="0" smtClean="0">
                <a:solidFill>
                  <a:schemeClr val="tx1"/>
                </a:solidFill>
              </a:rPr>
              <a:t>有時候會</a:t>
            </a:r>
            <a:r>
              <a:rPr lang="zh-TW" altLang="en-US" sz="3200" dirty="0" smtClean="0">
                <a:solidFill>
                  <a:schemeClr val="tx1"/>
                </a:solidFill>
              </a:rPr>
              <a:t>出現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zh-TW" sz="3200" dirty="0" smtClean="0">
                <a:solidFill>
                  <a:schemeClr val="tx1"/>
                </a:solidFill>
              </a:rPr>
              <a:t>1.</a:t>
            </a:r>
            <a:r>
              <a:rPr lang="zh-TW" altLang="zh-TW" sz="3200" dirty="0" smtClean="0">
                <a:solidFill>
                  <a:schemeClr val="tx1"/>
                </a:solidFill>
              </a:rPr>
              <a:t>學生完全沒吃的早餐。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zh-TW" sz="3200" dirty="0" smtClean="0">
                <a:solidFill>
                  <a:schemeClr val="tx1"/>
                </a:solidFill>
              </a:rPr>
              <a:t>2.</a:t>
            </a:r>
            <a:r>
              <a:rPr lang="zh-TW" altLang="zh-TW" sz="3200" dirty="0" smtClean="0">
                <a:solidFill>
                  <a:schemeClr val="tx1"/>
                </a:solidFill>
              </a:rPr>
              <a:t>嘔吐物。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zh-TW" sz="3200" dirty="0" smtClean="0">
                <a:solidFill>
                  <a:schemeClr val="tx1"/>
                </a:solidFill>
              </a:rPr>
              <a:t>3.</a:t>
            </a:r>
            <a:r>
              <a:rPr lang="zh-TW" altLang="zh-TW" sz="3200" dirty="0" smtClean="0">
                <a:solidFill>
                  <a:schemeClr val="tx1"/>
                </a:solidFill>
              </a:rPr>
              <a:t>學生拉肚子後處理……。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zh-TW" sz="3200" dirty="0" smtClean="0">
                <a:solidFill>
                  <a:schemeClr val="tx1"/>
                </a:solidFill>
              </a:rPr>
              <a:t>4</a:t>
            </a:r>
            <a:r>
              <a:rPr lang="en-US" altLang="zh-TW" sz="3200" dirty="0" smtClean="0">
                <a:solidFill>
                  <a:schemeClr val="tx1"/>
                </a:solidFill>
              </a:rPr>
              <a:t>.</a:t>
            </a:r>
            <a:r>
              <a:rPr lang="zh-TW" altLang="en-US" sz="3200" dirty="0" smtClean="0">
                <a:solidFill>
                  <a:schemeClr val="tx1"/>
                </a:solidFill>
              </a:rPr>
              <a:t>校園開放時的遺留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zh-TW" sz="3200" dirty="0" smtClean="0">
                <a:solidFill>
                  <a:schemeClr val="tx1"/>
                </a:solidFill>
              </a:rPr>
              <a:t>--</a:t>
            </a:r>
            <a:r>
              <a:rPr lang="zh-TW" altLang="zh-TW" sz="3200" dirty="0" smtClean="0">
                <a:solidFill>
                  <a:schemeClr val="tx1"/>
                </a:solidFill>
              </a:rPr>
              <a:t>小</a:t>
            </a:r>
            <a:r>
              <a:rPr lang="en-US" altLang="zh-TW" sz="3200" dirty="0" smtClean="0">
                <a:solidFill>
                  <a:schemeClr val="tx1"/>
                </a:solidFill>
              </a:rPr>
              <a:t>Baby</a:t>
            </a:r>
            <a:r>
              <a:rPr lang="zh-TW" altLang="zh-TW" sz="3200" dirty="0" smtClean="0">
                <a:solidFill>
                  <a:schemeClr val="tx1"/>
                </a:solidFill>
              </a:rPr>
              <a:t>的尿布。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zh-TW" sz="3200" dirty="0" smtClean="0">
                <a:solidFill>
                  <a:schemeClr val="tx1"/>
                </a:solidFill>
              </a:rPr>
              <a:t>5.</a:t>
            </a:r>
            <a:r>
              <a:rPr lang="zh-TW" altLang="en-US" sz="3200" dirty="0" smtClean="0">
                <a:solidFill>
                  <a:schemeClr val="tx1"/>
                </a:solidFill>
              </a:rPr>
              <a:t>意想不到的物品。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zh-TW" sz="3200" dirty="0" smtClean="0">
                <a:solidFill>
                  <a:schemeClr val="tx1"/>
                </a:solidFill>
              </a:rPr>
              <a:t>6.</a:t>
            </a:r>
            <a:r>
              <a:rPr lang="zh-TW" altLang="en-US" sz="3200" dirty="0" smtClean="0">
                <a:solidFill>
                  <a:schemeClr val="tx1"/>
                </a:solidFill>
              </a:rPr>
              <a:t>學童如廁習慣不佳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15616" y="2420888"/>
            <a:ext cx="6877050" cy="3024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zh-TW" sz="4000" dirty="0" smtClean="0">
                <a:solidFill>
                  <a:schemeClr val="tx1"/>
                </a:solidFill>
              </a:rPr>
              <a:t>為了防止腸病毒疫情傳染，必須加強廁所的消毒。</a:t>
            </a:r>
            <a:r>
              <a:rPr lang="en-US" altLang="zh-TW" sz="4000" dirty="0" smtClean="0">
                <a:solidFill>
                  <a:schemeClr val="tx1"/>
                </a:solidFill>
              </a:rPr>
              <a:t>(</a:t>
            </a:r>
            <a:r>
              <a:rPr lang="zh-TW" altLang="en-US" sz="4000" dirty="0" smtClean="0">
                <a:solidFill>
                  <a:schemeClr val="tx1"/>
                </a:solidFill>
              </a:rPr>
              <a:t>學生平日打掃只使用清水，為了顧及學生安全，無法使用強酸或強鹼之消毒藥水</a:t>
            </a:r>
            <a:r>
              <a:rPr lang="en-US" altLang="zh-TW" sz="4000" dirty="0" smtClean="0">
                <a:solidFill>
                  <a:schemeClr val="tx1"/>
                </a:solidFill>
              </a:rPr>
              <a:t>)</a:t>
            </a:r>
            <a:endParaRPr lang="zh-TW" altLang="zh-TW" sz="4000" dirty="0">
              <a:solidFill>
                <a:schemeClr val="tx1"/>
              </a:solidFill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396035" y="476672"/>
            <a:ext cx="8605837" cy="1512888"/>
          </a:xfrm>
          <a:prstGeom prst="rect">
            <a:avLst/>
          </a:prstGeo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kumimoji="0" lang="zh-TW" altLang="zh-TW" sz="3200" b="1" dirty="0">
                <a:solidFill>
                  <a:srgbClr val="7030A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我們仍需要家長共同募款，委外請清潔公司</a:t>
            </a:r>
            <a:r>
              <a:rPr kumimoji="0" lang="zh-TW" altLang="en-US" sz="3200" b="1" dirty="0">
                <a:solidFill>
                  <a:srgbClr val="7030A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做重點清掃，工作內容</a:t>
            </a:r>
            <a:r>
              <a:rPr kumimoji="0" lang="zh-TW" altLang="zh-TW" sz="3200" b="1" dirty="0">
                <a:solidFill>
                  <a:srgbClr val="7030A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：</a:t>
            </a:r>
            <a:endParaRPr kumimoji="0" lang="en-US" altLang="zh-TW" sz="3200" b="1" dirty="0">
              <a:solidFill>
                <a:srgbClr val="7030A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pPr fontAlgn="auto">
              <a:spcAft>
                <a:spcPts val="0"/>
              </a:spcAft>
              <a:defRPr/>
            </a:pPr>
            <a:r>
              <a:rPr kumimoji="0" lang="zh-TW" altLang="en-US" sz="3200" b="1" cap="small" dirty="0">
                <a:solidFill>
                  <a:srgbClr val="7030A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  <a:cs typeface="+mj-cs"/>
              </a:rPr>
              <a:t>二</a:t>
            </a:r>
            <a:r>
              <a:rPr kumimoji="0" lang="zh-TW" altLang="zh-TW" sz="3200" b="1" cap="small" dirty="0">
                <a:solidFill>
                  <a:srgbClr val="7030A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  <a:cs typeface="+mj-cs"/>
              </a:rPr>
              <a:t>、廁所</a:t>
            </a:r>
            <a:r>
              <a:rPr kumimoji="0" lang="zh-TW" altLang="en-US" sz="3200" b="1" cap="small" dirty="0">
                <a:solidFill>
                  <a:srgbClr val="7030A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  <a:cs typeface="+mj-cs"/>
              </a:rPr>
              <a:t>重點消毒</a:t>
            </a:r>
            <a:endParaRPr kumimoji="0" lang="zh-TW" altLang="zh-TW" sz="3200" b="1" cap="small" dirty="0">
              <a:solidFill>
                <a:srgbClr val="7030A0"/>
              </a:solidFill>
              <a:latin typeface="華康新特明體" panose="02020909000000000000" pitchFamily="49" charset="-120"/>
              <a:ea typeface="華康新特明體" panose="02020909000000000000" pitchFamily="49" charset="-120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93115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3600" dirty="0" smtClean="0">
                <a:solidFill>
                  <a:srgbClr val="7030A0"/>
                </a:solidFill>
              </a:rPr>
              <a:t>家長會編列</a:t>
            </a:r>
            <a:r>
              <a:rPr lang="zh-TW" altLang="en-US" sz="3600" dirty="0" smtClean="0">
                <a:solidFill>
                  <a:srgbClr val="FF0000"/>
                </a:solidFill>
              </a:rPr>
              <a:t>廁所消毒費</a:t>
            </a:r>
            <a:r>
              <a:rPr lang="zh-TW" altLang="en-US" sz="3600" dirty="0" smtClean="0">
                <a:solidFill>
                  <a:srgbClr val="7030A0"/>
                </a:solidFill>
              </a:rPr>
              <a:t>專款之由來</a:t>
            </a:r>
            <a:r>
              <a:rPr lang="en-US" altLang="zh-TW" sz="3600" dirty="0" smtClean="0">
                <a:solidFill>
                  <a:srgbClr val="7030A0"/>
                </a:solidFill>
              </a:rPr>
              <a:t>-3</a:t>
            </a:r>
            <a:endParaRPr lang="zh-TW" altLang="en-US" sz="3600" dirty="0"/>
          </a:p>
        </p:txBody>
      </p:sp>
      <p:sp>
        <p:nvSpPr>
          <p:cNvPr id="13315" name="內容版面配置區 2"/>
          <p:cNvSpPr>
            <a:spLocks noGrp="1"/>
          </p:cNvSpPr>
          <p:nvPr>
            <p:ph idx="1"/>
          </p:nvPr>
        </p:nvSpPr>
        <p:spPr>
          <a:xfrm>
            <a:off x="683568" y="1628800"/>
            <a:ext cx="7667013" cy="4267461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zh-TW" altLang="en-US" sz="3200" dirty="0" smtClean="0">
                <a:solidFill>
                  <a:srgbClr val="FF0000"/>
                </a:solidFill>
              </a:rPr>
              <a:t>多年前本校許多</a:t>
            </a:r>
            <a:r>
              <a:rPr lang="zh-TW" altLang="zh-TW" sz="3200" dirty="0" smtClean="0">
                <a:solidFill>
                  <a:srgbClr val="FF0000"/>
                </a:solidFill>
              </a:rPr>
              <a:t>家長</a:t>
            </a:r>
            <a:r>
              <a:rPr lang="zh-TW" altLang="en-US" sz="3200" dirty="0" smtClean="0">
                <a:solidFill>
                  <a:srgbClr val="FF0000"/>
                </a:solidFill>
              </a:rPr>
              <a:t>認為</a:t>
            </a:r>
            <a:r>
              <a:rPr lang="zh-TW" altLang="zh-TW" sz="3200" dirty="0" smtClean="0">
                <a:solidFill>
                  <a:srgbClr val="FF0000"/>
                </a:solidFill>
              </a:rPr>
              <a:t>學</a:t>
            </a:r>
            <a:r>
              <a:rPr lang="zh-TW" altLang="en-US" sz="3200" dirty="0" smtClean="0">
                <a:solidFill>
                  <a:srgbClr val="FF0000"/>
                </a:solidFill>
              </a:rPr>
              <a:t>生在進行</a:t>
            </a:r>
            <a:r>
              <a:rPr lang="zh-TW" altLang="zh-TW" sz="3200" dirty="0" smtClean="0">
                <a:solidFill>
                  <a:srgbClr val="FF0000"/>
                </a:solidFill>
              </a:rPr>
              <a:t>打掃廁所</a:t>
            </a:r>
            <a:r>
              <a:rPr lang="zh-TW" altLang="en-US" sz="3200" dirty="0" smtClean="0">
                <a:solidFill>
                  <a:srgbClr val="FF0000"/>
                </a:solidFill>
              </a:rPr>
              <a:t>時，應避免擔任廁所消毒及垃圾處理的工作，以免產生</a:t>
            </a:r>
            <a:r>
              <a:rPr lang="zh-TW" altLang="zh-TW" sz="3200" dirty="0" smtClean="0">
                <a:solidFill>
                  <a:srgbClr val="FF0000"/>
                </a:solidFill>
              </a:rPr>
              <a:t>安全</a:t>
            </a:r>
            <a:r>
              <a:rPr lang="zh-TW" altLang="en-US" sz="3200" dirty="0" smtClean="0">
                <a:solidFill>
                  <a:srgbClr val="FF0000"/>
                </a:solidFill>
              </a:rPr>
              <a:t>與衛生上的顧慮。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zh-TW" altLang="en-US" sz="3200" dirty="0">
                <a:solidFill>
                  <a:srgbClr val="FF0000"/>
                </a:solidFill>
              </a:rPr>
              <a:t>爰</a:t>
            </a:r>
            <a:r>
              <a:rPr lang="zh-TW" altLang="en-US" sz="3200" dirty="0" smtClean="0">
                <a:solidFill>
                  <a:srgbClr val="FF0000"/>
                </a:solidFill>
              </a:rPr>
              <a:t>此，</a:t>
            </a:r>
            <a:r>
              <a:rPr lang="zh-TW" altLang="en-US" sz="3200" dirty="0" smtClean="0">
                <a:solidFill>
                  <a:srgbClr val="0000FF"/>
                </a:solidFill>
              </a:rPr>
              <a:t>本校家長會乃在多年前即</a:t>
            </a:r>
            <a:r>
              <a:rPr lang="zh-TW" altLang="en-US" sz="3200" dirty="0" smtClean="0">
                <a:solidFill>
                  <a:srgbClr val="0000FF"/>
                </a:solidFill>
              </a:rPr>
              <a:t>開始透過年度家長代表大會通過募款案，</a:t>
            </a:r>
            <a:r>
              <a:rPr lang="zh-TW" altLang="zh-TW" sz="3200" dirty="0" smtClean="0">
                <a:solidFill>
                  <a:srgbClr val="0000FF"/>
                </a:solidFill>
              </a:rPr>
              <a:t>委</a:t>
            </a:r>
            <a:r>
              <a:rPr lang="zh-TW" altLang="en-US" sz="3200" dirty="0" smtClean="0">
                <a:solidFill>
                  <a:srgbClr val="0000FF"/>
                </a:solidFill>
              </a:rPr>
              <a:t>請</a:t>
            </a:r>
            <a:r>
              <a:rPr lang="zh-TW" altLang="zh-TW" sz="3200" dirty="0" smtClean="0">
                <a:solidFill>
                  <a:srgbClr val="0000FF"/>
                </a:solidFill>
              </a:rPr>
              <a:t>外包清潔公司</a:t>
            </a:r>
            <a:r>
              <a:rPr lang="zh-TW" altLang="en-US" sz="3200" dirty="0" smtClean="0">
                <a:solidFill>
                  <a:srgbClr val="0000FF"/>
                </a:solidFill>
              </a:rPr>
              <a:t>每日派專人到校處理上述事宜</a:t>
            </a:r>
            <a:r>
              <a:rPr lang="zh-TW" altLang="en-US" sz="3200" dirty="0" smtClean="0">
                <a:solidFill>
                  <a:srgbClr val="FF0000"/>
                </a:solidFill>
              </a:rPr>
              <a:t>；</a:t>
            </a:r>
            <a:r>
              <a:rPr lang="zh-TW" altLang="en-US" sz="3200" dirty="0" smtClean="0">
                <a:solidFill>
                  <a:srgbClr val="FF0000"/>
                </a:solidFill>
              </a:rPr>
              <a:t>而聘僱費用，由各班募捐匯集，多年來已能掌握大約各班</a:t>
            </a:r>
            <a:r>
              <a:rPr lang="zh-TW" altLang="en-US" sz="3200" dirty="0" smtClean="0">
                <a:solidFill>
                  <a:srgbClr val="0000FF"/>
                </a:solidFill>
              </a:rPr>
              <a:t>每學期新</a:t>
            </a:r>
            <a:r>
              <a:rPr lang="zh-TW" altLang="en-US" sz="3200" dirty="0" smtClean="0">
                <a:solidFill>
                  <a:srgbClr val="0000FF"/>
                </a:solidFill>
              </a:rPr>
              <a:t>臺幣</a:t>
            </a:r>
            <a:r>
              <a:rPr lang="en-US" altLang="zh-TW" sz="3200" dirty="0" smtClean="0">
                <a:solidFill>
                  <a:srgbClr val="0000FF"/>
                </a:solidFill>
              </a:rPr>
              <a:t>2,400</a:t>
            </a:r>
            <a:r>
              <a:rPr lang="zh-TW" altLang="en-US" sz="3200" dirty="0" smtClean="0">
                <a:solidFill>
                  <a:srgbClr val="0000FF"/>
                </a:solidFill>
              </a:rPr>
              <a:t>元</a:t>
            </a:r>
            <a:r>
              <a:rPr lang="zh-TW" altLang="en-US" sz="3200" dirty="0" smtClean="0">
                <a:solidFill>
                  <a:srgbClr val="FF0000"/>
                </a:solidFill>
              </a:rPr>
              <a:t>。</a:t>
            </a:r>
            <a:endParaRPr lang="zh-TW" altLang="zh-TW" sz="3200" dirty="0" smtClean="0">
              <a:solidFill>
                <a:srgbClr val="FF0000"/>
              </a:solidFill>
            </a:endParaRPr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>
          <a:xfrm>
            <a:off x="827584" y="1556792"/>
            <a:ext cx="7920880" cy="3709871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3600" dirty="0" smtClean="0">
                <a:solidFill>
                  <a:srgbClr val="0000FF"/>
                </a:solidFill>
              </a:rPr>
              <a:t>〜〜</a:t>
            </a:r>
            <a:r>
              <a:rPr lang="zh-TW" altLang="en-US" sz="3600" dirty="0" smtClean="0">
                <a:solidFill>
                  <a:srgbClr val="0000FF"/>
                </a:solidFill>
              </a:rPr>
              <a:t>若家長對本案仍有不了解之處，或有任何寶貴建議，請逕洽</a:t>
            </a:r>
            <a:r>
              <a:rPr lang="en-US" altLang="zh-TW" sz="3600" dirty="0" smtClean="0">
                <a:solidFill>
                  <a:srgbClr val="0000FF"/>
                </a:solidFill>
              </a:rPr>
              <a:t>106</a:t>
            </a:r>
            <a:r>
              <a:rPr lang="zh-TW" altLang="en-US" sz="3600" dirty="0" smtClean="0">
                <a:solidFill>
                  <a:srgbClr val="0000FF"/>
                </a:solidFill>
              </a:rPr>
              <a:t>學年</a:t>
            </a:r>
            <a:r>
              <a:rPr lang="zh-TW" altLang="en-US" sz="3600" dirty="0" smtClean="0">
                <a:solidFill>
                  <a:srgbClr val="0000FF"/>
                </a:solidFill>
              </a:rPr>
              <a:t>度家長會 或 學務處吳世平主任，感謝大家的支持與配合！</a:t>
            </a:r>
          </a:p>
          <a:p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060848"/>
            <a:ext cx="8280919" cy="1924445"/>
          </a:xfrm>
        </p:spPr>
        <p:txBody>
          <a:bodyPr/>
          <a:lstStyle/>
          <a:p>
            <a:pPr algn="l"/>
            <a:r>
              <a:rPr lang="en-US" altLang="zh-TW" sz="3600" dirty="0" smtClean="0"/>
              <a:t>106-1</a:t>
            </a:r>
            <a:r>
              <a:rPr lang="zh-TW" altLang="en-US" sz="3600" dirty="0" smtClean="0"/>
              <a:t>學期感謝家長支持，順利募款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 smtClean="0"/>
              <a:t>106-2</a:t>
            </a:r>
            <a:r>
              <a:rPr lang="zh-TW" altLang="en-US" sz="3600" dirty="0" smtClean="0"/>
              <a:t>學期請家長持續募款 </a:t>
            </a:r>
            <a:r>
              <a:rPr lang="zh-TW" altLang="en-US" sz="3600" dirty="0" smtClean="0">
                <a:solidFill>
                  <a:srgbClr val="FF0000"/>
                </a:solidFill>
              </a:rPr>
              <a:t>廁所消毒費</a:t>
            </a:r>
            <a:r>
              <a:rPr lang="en-US" altLang="zh-TW" sz="3600" dirty="0" smtClean="0">
                <a:solidFill>
                  <a:srgbClr val="FF0000"/>
                </a:solidFill>
              </a:rPr>
              <a:t/>
            </a:r>
            <a:br>
              <a:rPr lang="en-US" altLang="zh-TW" sz="3600" dirty="0" smtClean="0">
                <a:solidFill>
                  <a:srgbClr val="FF0000"/>
                </a:solidFill>
              </a:rPr>
            </a:br>
            <a:r>
              <a:rPr lang="zh-TW" altLang="en-US" sz="3600" dirty="0"/>
              <a:t>感謝大家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4815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3600" dirty="0" smtClean="0">
                <a:solidFill>
                  <a:srgbClr val="7030A0"/>
                </a:solidFill>
              </a:rPr>
              <a:t>請各班討論</a:t>
            </a:r>
            <a:r>
              <a:rPr lang="zh-TW" altLang="en-US" sz="3600" dirty="0" smtClean="0">
                <a:solidFill>
                  <a:srgbClr val="FF0000"/>
                </a:solidFill>
              </a:rPr>
              <a:t>廁所消毒費</a:t>
            </a:r>
            <a:r>
              <a:rPr lang="zh-TW" altLang="en-US" sz="3600" dirty="0" smtClean="0">
                <a:solidFill>
                  <a:srgbClr val="7030A0"/>
                </a:solidFill>
              </a:rPr>
              <a:t>募款之方式</a:t>
            </a:r>
            <a:endParaRPr lang="zh-TW" altLang="en-US" sz="3600" dirty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>
          <a:xfrm>
            <a:off x="683568" y="1772816"/>
            <a:ext cx="7467600" cy="3772595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p"/>
            </a:pPr>
            <a:r>
              <a:rPr lang="zh-TW" altLang="en-US" sz="4000" dirty="0" smtClean="0">
                <a:solidFill>
                  <a:srgbClr val="0000FF"/>
                </a:solidFill>
              </a:rPr>
              <a:t>敬請各班討論</a:t>
            </a:r>
            <a:endParaRPr lang="en-US" altLang="zh-TW" sz="4000" dirty="0" smtClean="0">
              <a:solidFill>
                <a:srgbClr val="0000FF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3600" dirty="0" smtClean="0">
                <a:solidFill>
                  <a:srgbClr val="0000FF"/>
                </a:solidFill>
              </a:rPr>
              <a:t>是否繼續支持家長會</a:t>
            </a:r>
            <a:r>
              <a:rPr lang="en-US" altLang="zh-TW" sz="3600" dirty="0" smtClean="0">
                <a:solidFill>
                  <a:srgbClr val="0000FF"/>
                </a:solidFill>
              </a:rPr>
              <a:t>106</a:t>
            </a:r>
            <a:r>
              <a:rPr lang="zh-TW" altLang="en-US" sz="3600" dirty="0" smtClean="0">
                <a:solidFill>
                  <a:srgbClr val="0000FF"/>
                </a:solidFill>
              </a:rPr>
              <a:t>學年度第二學期廁所</a:t>
            </a:r>
            <a:r>
              <a:rPr lang="zh-TW" altLang="en-US" sz="3600" dirty="0" smtClean="0">
                <a:solidFill>
                  <a:srgbClr val="0000FF"/>
                </a:solidFill>
              </a:rPr>
              <a:t>消毒費的募款工作？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3600" dirty="0" smtClean="0">
                <a:solidFill>
                  <a:srgbClr val="0000FF"/>
                </a:solidFill>
              </a:rPr>
              <a:t>承上</a:t>
            </a:r>
            <a:r>
              <a:rPr lang="zh-TW" altLang="en-US" sz="3600" dirty="0" smtClean="0">
                <a:solidFill>
                  <a:srgbClr val="0000FF"/>
                </a:solidFill>
              </a:rPr>
              <a:t>，本</a:t>
            </a:r>
            <a:r>
              <a:rPr lang="zh-TW" altLang="en-US" sz="3600" dirty="0">
                <a:solidFill>
                  <a:srgbClr val="0000FF"/>
                </a:solidFill>
              </a:rPr>
              <a:t>班募款的方式為何</a:t>
            </a:r>
            <a:r>
              <a:rPr lang="zh-TW" altLang="en-US" sz="3600" dirty="0" smtClean="0">
                <a:solidFill>
                  <a:srgbClr val="0000FF"/>
                </a:solidFill>
              </a:rPr>
              <a:t>？</a:t>
            </a:r>
            <a:endParaRPr lang="en-US" altLang="zh-TW" sz="36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467600" cy="796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dirty="0" smtClean="0">
                <a:solidFill>
                  <a:srgbClr val="7030A0"/>
                </a:solidFill>
              </a:rPr>
              <a:t>各班募款的建議方式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>
          <a:xfrm>
            <a:off x="457200" y="1412875"/>
            <a:ext cx="7467600" cy="3384550"/>
          </a:xfrm>
        </p:spPr>
        <p:txBody>
          <a:bodyPr/>
          <a:lstStyle/>
          <a:p>
            <a:pPr eaLnBrk="1" hangingPunct="1"/>
            <a:r>
              <a:rPr lang="zh-TW" altLang="en-US" sz="3200" dirty="0" smtClean="0">
                <a:solidFill>
                  <a:srgbClr val="FF0000"/>
                </a:solidFill>
              </a:rPr>
              <a:t>由家長數人共同認捐。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zh-TW" altLang="en-US" sz="3200" dirty="0" smtClean="0">
                <a:solidFill>
                  <a:srgbClr val="FF0000"/>
                </a:solidFill>
              </a:rPr>
              <a:t>由班上全體家長</a:t>
            </a:r>
            <a:r>
              <a:rPr lang="zh-TW" altLang="zh-TW" sz="3200" dirty="0" smtClean="0">
                <a:solidFill>
                  <a:srgbClr val="0000FF"/>
                </a:solidFill>
              </a:rPr>
              <a:t>自由樂捐</a:t>
            </a:r>
            <a:r>
              <a:rPr lang="zh-TW" altLang="zh-TW" sz="3200" dirty="0" smtClean="0">
                <a:solidFill>
                  <a:srgbClr val="FF0000"/>
                </a:solidFill>
              </a:rPr>
              <a:t>，</a:t>
            </a:r>
            <a:r>
              <a:rPr lang="zh-TW" altLang="en-US" sz="3200" dirty="0" smtClean="0">
                <a:solidFill>
                  <a:srgbClr val="FF0000"/>
                </a:solidFill>
              </a:rPr>
              <a:t>但累積</a:t>
            </a:r>
            <a:r>
              <a:rPr lang="zh-TW" altLang="en-US" sz="3200" dirty="0" smtClean="0">
                <a:solidFill>
                  <a:srgbClr val="0000FF"/>
                </a:solidFill>
              </a:rPr>
              <a:t>金額</a:t>
            </a:r>
            <a:r>
              <a:rPr lang="zh-TW" altLang="zh-TW" sz="3200" dirty="0" smtClean="0">
                <a:solidFill>
                  <a:srgbClr val="0000FF"/>
                </a:solidFill>
              </a:rPr>
              <a:t>以</a:t>
            </a:r>
            <a:r>
              <a:rPr lang="en-US" altLang="zh-TW" sz="3200" dirty="0" smtClean="0">
                <a:solidFill>
                  <a:srgbClr val="0000FF"/>
                </a:solidFill>
              </a:rPr>
              <a:t>2,400</a:t>
            </a:r>
            <a:r>
              <a:rPr lang="zh-TW" altLang="zh-TW" sz="3200" dirty="0" smtClean="0">
                <a:solidFill>
                  <a:srgbClr val="0000FF"/>
                </a:solidFill>
              </a:rPr>
              <a:t>元為目標</a:t>
            </a:r>
            <a:r>
              <a:rPr lang="zh-TW" altLang="zh-TW" sz="3200" dirty="0" smtClean="0">
                <a:solidFill>
                  <a:srgbClr val="FF0000"/>
                </a:solidFill>
              </a:rPr>
              <a:t>。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zh-TW" altLang="en-US" sz="3200" dirty="0" smtClean="0">
                <a:solidFill>
                  <a:srgbClr val="FF0000"/>
                </a:solidFill>
              </a:rPr>
              <a:t>其他方式</a:t>
            </a:r>
            <a:r>
              <a:rPr lang="en-US" altLang="zh-TW" sz="3200" dirty="0" smtClean="0">
                <a:solidFill>
                  <a:srgbClr val="FF0000"/>
                </a:solidFill>
              </a:rPr>
              <a:t>(</a:t>
            </a:r>
            <a:r>
              <a:rPr lang="zh-TW" altLang="en-US" sz="3200" dirty="0" smtClean="0">
                <a:solidFill>
                  <a:srgbClr val="FF0000"/>
                </a:solidFill>
              </a:rPr>
              <a:t>各班自由討論</a:t>
            </a:r>
            <a:r>
              <a:rPr lang="en-US" altLang="zh-TW" sz="3200" dirty="0" smtClean="0">
                <a:solidFill>
                  <a:srgbClr val="FF0000"/>
                </a:solidFill>
              </a:rPr>
              <a:t>)</a:t>
            </a:r>
            <a:r>
              <a:rPr lang="zh-TW" altLang="en-US" sz="3200" dirty="0" smtClean="0">
                <a:solidFill>
                  <a:srgbClr val="FF0000"/>
                </a:solidFill>
              </a:rPr>
              <a:t>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67600" cy="8556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dirty="0" smtClean="0">
                <a:solidFill>
                  <a:srgbClr val="7030A0"/>
                </a:solidFill>
              </a:rPr>
              <a:t>募款經費的處理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>
          <a:xfrm>
            <a:off x="827584" y="332656"/>
            <a:ext cx="7467600" cy="5760839"/>
          </a:xfrm>
        </p:spPr>
        <p:txBody>
          <a:bodyPr>
            <a:normAutofit/>
          </a:bodyPr>
          <a:lstStyle/>
          <a:p>
            <a:pPr eaLnBrk="1" hangingPunct="1"/>
            <a:r>
              <a:rPr lang="zh-TW" altLang="en-US" sz="3000" dirty="0" smtClean="0">
                <a:solidFill>
                  <a:srgbClr val="FF0000"/>
                </a:solidFill>
              </a:rPr>
              <a:t>再次提醒：</a:t>
            </a:r>
            <a:r>
              <a:rPr lang="zh-TW" altLang="zh-TW" sz="3000" dirty="0" smtClean="0">
                <a:solidFill>
                  <a:srgbClr val="FF0000"/>
                </a:solidFill>
              </a:rPr>
              <a:t>廁所消毒費</a:t>
            </a:r>
            <a:r>
              <a:rPr lang="zh-TW" altLang="en-US" sz="3000" dirty="0" smtClean="0">
                <a:solidFill>
                  <a:srgbClr val="FF0000"/>
                </a:solidFill>
              </a:rPr>
              <a:t>為家長會單項募款</a:t>
            </a:r>
            <a:r>
              <a:rPr lang="zh-TW" altLang="en-US" sz="3000" dirty="0" smtClean="0">
                <a:solidFill>
                  <a:srgbClr val="FF0000"/>
                </a:solidFill>
              </a:rPr>
              <a:t>，上學期</a:t>
            </a:r>
            <a:r>
              <a:rPr lang="zh-TW" altLang="en-US" sz="3000" dirty="0" smtClean="0">
                <a:solidFill>
                  <a:srgbClr val="0000FF"/>
                </a:solidFill>
              </a:rPr>
              <a:t>家長會</a:t>
            </a:r>
            <a:r>
              <a:rPr lang="zh-TW" altLang="en-US" sz="3000" dirty="0" smtClean="0">
                <a:solidFill>
                  <a:srgbClr val="0000FF"/>
                </a:solidFill>
              </a:rPr>
              <a:t>會表</a:t>
            </a:r>
            <a:r>
              <a:rPr lang="zh-TW" altLang="en-US" sz="3000" dirty="0" smtClean="0">
                <a:solidFill>
                  <a:srgbClr val="0000FF"/>
                </a:solidFill>
              </a:rPr>
              <a:t>大會已召開</a:t>
            </a:r>
            <a:r>
              <a:rPr lang="zh-TW" altLang="en-US" sz="3000" dirty="0" smtClean="0">
                <a:solidFill>
                  <a:srgbClr val="0000FF"/>
                </a:solidFill>
              </a:rPr>
              <a:t>通過募款案後，再請班級家長</a:t>
            </a:r>
            <a:r>
              <a:rPr lang="zh-TW" altLang="en-US" sz="3000" dirty="0" smtClean="0">
                <a:solidFill>
                  <a:srgbClr val="0000FF"/>
                </a:solidFill>
              </a:rPr>
              <a:t>代表直接將</a:t>
            </a:r>
            <a:r>
              <a:rPr lang="zh-TW" altLang="en-US" sz="3000" dirty="0" smtClean="0">
                <a:solidFill>
                  <a:srgbClr val="0000FF"/>
                </a:solidFill>
              </a:rPr>
              <a:t>所募得的費用</a:t>
            </a:r>
            <a:r>
              <a:rPr lang="zh-TW" altLang="en-US" sz="3000" dirty="0" smtClean="0">
                <a:solidFill>
                  <a:srgbClr val="FF0000"/>
                </a:solidFill>
              </a:rPr>
              <a:t>放入家長會的募款專用信封，並請</a:t>
            </a:r>
            <a:r>
              <a:rPr lang="zh-TW" altLang="zh-TW" sz="3000" dirty="0" smtClean="0">
                <a:solidFill>
                  <a:srgbClr val="0000FF"/>
                </a:solidFill>
              </a:rPr>
              <a:t>繳交到家長會</a:t>
            </a:r>
            <a:r>
              <a:rPr lang="zh-TW" altLang="en-US" sz="3000" dirty="0" smtClean="0">
                <a:solidFill>
                  <a:srgbClr val="0000FF"/>
                </a:solidFill>
              </a:rPr>
              <a:t>辦公室</a:t>
            </a:r>
            <a:r>
              <a:rPr lang="zh-TW" altLang="en-US" sz="3000" dirty="0" smtClean="0">
                <a:solidFill>
                  <a:srgbClr val="FF0000"/>
                </a:solidFill>
              </a:rPr>
              <a:t>，家長會將開列以班級為單位的收據做為憑證</a:t>
            </a:r>
            <a:r>
              <a:rPr lang="zh-TW" altLang="zh-TW" sz="3000" dirty="0" smtClean="0">
                <a:solidFill>
                  <a:srgbClr val="FF0000"/>
                </a:solidFill>
              </a:rPr>
              <a:t>。</a:t>
            </a:r>
            <a:endParaRPr lang="zh-TW" altLang="en-US" sz="3000" dirty="0" smtClean="0">
              <a:solidFill>
                <a:srgbClr val="FF0000"/>
              </a:solidFill>
            </a:endParaRPr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08912" cy="2644525"/>
          </a:xfrm>
        </p:spPr>
        <p:txBody>
          <a:bodyPr/>
          <a:lstStyle/>
          <a:p>
            <a:r>
              <a:rPr lang="zh-TW" altLang="en-US" sz="5400" dirty="0" smtClean="0"/>
              <a:t>如果有本學期轉入生家長不了解</a:t>
            </a:r>
            <a:r>
              <a:rPr lang="en-US" altLang="zh-TW" sz="5400" dirty="0" smtClean="0"/>
              <a:t/>
            </a:r>
            <a:br>
              <a:rPr lang="en-US" altLang="zh-TW" sz="5400" dirty="0" smtClean="0"/>
            </a:br>
            <a:r>
              <a:rPr lang="zh-TW" altLang="en-US" sz="5400" dirty="0" smtClean="0"/>
              <a:t>底下再重述本案原由</a:t>
            </a:r>
            <a:endParaRPr lang="zh-TW" altLang="en-US" sz="54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41368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93115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3600" dirty="0" smtClean="0">
                <a:solidFill>
                  <a:srgbClr val="7030A0"/>
                </a:solidFill>
              </a:rPr>
              <a:t>家長會編列</a:t>
            </a:r>
            <a:r>
              <a:rPr lang="zh-TW" altLang="en-US" sz="3600" dirty="0" smtClean="0">
                <a:solidFill>
                  <a:srgbClr val="FF0000"/>
                </a:solidFill>
              </a:rPr>
              <a:t>廁所消毒費</a:t>
            </a:r>
            <a:r>
              <a:rPr lang="zh-TW" altLang="en-US" sz="3600" dirty="0" smtClean="0">
                <a:solidFill>
                  <a:srgbClr val="7030A0"/>
                </a:solidFill>
              </a:rPr>
              <a:t>專款之由來</a:t>
            </a:r>
            <a:r>
              <a:rPr lang="en-US" altLang="zh-TW" sz="3600" dirty="0" smtClean="0">
                <a:solidFill>
                  <a:srgbClr val="7030A0"/>
                </a:solidFill>
              </a:rPr>
              <a:t>-1</a:t>
            </a:r>
            <a:endParaRPr lang="zh-TW" altLang="en-US" sz="3600" dirty="0"/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>
          <a:xfrm>
            <a:off x="1043608" y="2060848"/>
            <a:ext cx="7125112" cy="405143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zh-TW" altLang="en-US" sz="3200" dirty="0" smtClean="0">
                <a:solidFill>
                  <a:srgbClr val="FF0000"/>
                </a:solidFill>
              </a:rPr>
              <a:t>因本校學生自四年級起，各班即需要負責打掃各樓層的廁所，而教育局也鼓勵各校學生打掃廁所，亦列為學校生活教育、品格教育的一部分。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zh-TW" altLang="en-US" sz="3200" dirty="0" smtClean="0">
                <a:solidFill>
                  <a:srgbClr val="FF0000"/>
                </a:solidFill>
              </a:rPr>
              <a:t>同時學校的廁所也是市府環保局的列管公廁之一，每學期都會不定期到校檢查一至二次，其標準及獎懲規定與一般公廁完全一致。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2588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3600" dirty="0" smtClean="0">
                <a:solidFill>
                  <a:srgbClr val="7030A0"/>
                </a:solidFill>
              </a:rPr>
              <a:t>家長會編列廁所消毒費專款之由來</a:t>
            </a:r>
            <a:r>
              <a:rPr lang="en-US" altLang="zh-TW" sz="3600" dirty="0" smtClean="0">
                <a:solidFill>
                  <a:srgbClr val="7030A0"/>
                </a:solidFill>
              </a:rPr>
              <a:t>-2</a:t>
            </a:r>
            <a:endParaRPr lang="zh-TW" altLang="en-US" sz="3600" dirty="0"/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3200" dirty="0" smtClean="0">
                <a:solidFill>
                  <a:srgbClr val="FF0000"/>
                </a:solidFill>
              </a:rPr>
              <a:t>由於學生在進行廁所打掃時，限於經驗與能力，要達到市府公廁普通級的標準並不容易，而清理廁所內的垃圾穢物也會造成許多學生對打掃工作的反感，同時為了加強廁所的清潔衛生，也必須經常使用消毒用品以進行消毒工作，這又可能造成學生的安全問題。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87624" y="1772816"/>
            <a:ext cx="7343775" cy="15128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zh-TW" sz="4800" dirty="0" smtClean="0">
                <a:solidFill>
                  <a:schemeClr val="tx1"/>
                </a:solidFill>
              </a:rPr>
              <a:t>全校</a:t>
            </a:r>
            <a:r>
              <a:rPr lang="zh-TW" altLang="en-US" sz="4800" dirty="0" smtClean="0">
                <a:solidFill>
                  <a:schemeClr val="tx1"/>
                </a:solidFill>
              </a:rPr>
              <a:t>四</a:t>
            </a:r>
            <a:r>
              <a:rPr lang="zh-TW" altLang="zh-TW" sz="4800" dirty="0" smtClean="0">
                <a:solidFill>
                  <a:schemeClr val="tx1"/>
                </a:solidFill>
              </a:rPr>
              <a:t>到六年級各</a:t>
            </a:r>
            <a:r>
              <a:rPr lang="zh-TW" altLang="zh-TW" sz="4800" dirty="0" smtClean="0">
                <a:solidFill>
                  <a:schemeClr val="tx1"/>
                </a:solidFill>
              </a:rPr>
              <a:t>班</a:t>
            </a:r>
            <a:r>
              <a:rPr lang="en-US" altLang="zh-TW" sz="4800" dirty="0" smtClean="0">
                <a:solidFill>
                  <a:schemeClr val="tx1"/>
                </a:solidFill>
              </a:rPr>
              <a:t/>
            </a:r>
            <a:br>
              <a:rPr lang="en-US" altLang="zh-TW" sz="4800" dirty="0" smtClean="0">
                <a:solidFill>
                  <a:schemeClr val="tx1"/>
                </a:solidFill>
              </a:rPr>
            </a:br>
            <a:r>
              <a:rPr lang="zh-TW" altLang="en-US" sz="4800" dirty="0" smtClean="0">
                <a:solidFill>
                  <a:schemeClr val="tx1"/>
                </a:solidFill>
              </a:rPr>
              <a:t>站在教育的立場</a:t>
            </a:r>
            <a:r>
              <a:rPr lang="en-US" altLang="zh-TW" sz="4800" dirty="0" smtClean="0">
                <a:solidFill>
                  <a:schemeClr val="tx1"/>
                </a:solidFill>
              </a:rPr>
              <a:t/>
            </a:r>
            <a:br>
              <a:rPr lang="en-US" altLang="zh-TW" sz="4800" dirty="0" smtClean="0">
                <a:solidFill>
                  <a:schemeClr val="tx1"/>
                </a:solidFill>
              </a:rPr>
            </a:br>
            <a:r>
              <a:rPr lang="zh-TW" altLang="en-US" sz="4800" dirty="0" smtClean="0">
                <a:solidFill>
                  <a:schemeClr val="tx1"/>
                </a:solidFill>
              </a:rPr>
              <a:t>仍然</a:t>
            </a:r>
            <a:r>
              <a:rPr lang="zh-TW" altLang="zh-TW" sz="4800" dirty="0" smtClean="0">
                <a:solidFill>
                  <a:schemeClr val="tx1"/>
                </a:solidFill>
              </a:rPr>
              <a:t>安排</a:t>
            </a:r>
            <a:r>
              <a:rPr lang="zh-TW" altLang="zh-TW" sz="4800" dirty="0" smtClean="0">
                <a:solidFill>
                  <a:schemeClr val="tx1"/>
                </a:solidFill>
              </a:rPr>
              <a:t>廁所打掃</a:t>
            </a:r>
            <a:r>
              <a:rPr lang="zh-TW" altLang="zh-TW" sz="4800" dirty="0" smtClean="0">
                <a:solidFill>
                  <a:schemeClr val="tx1"/>
                </a:solidFill>
              </a:rPr>
              <a:t>工作</a:t>
            </a:r>
            <a:endParaRPr lang="zh-TW" altLang="zh-TW" sz="4800" dirty="0">
              <a:solidFill>
                <a:schemeClr val="tx1"/>
              </a:solidFill>
            </a:endParaRPr>
          </a:p>
        </p:txBody>
      </p:sp>
      <p:sp>
        <p:nvSpPr>
          <p:cNvPr id="10243" name="副標題 2"/>
          <p:cNvSpPr>
            <a:spLocks noGrp="1"/>
          </p:cNvSpPr>
          <p:nvPr>
            <p:ph type="subTitle" idx="1"/>
          </p:nvPr>
        </p:nvSpPr>
        <p:spPr>
          <a:xfrm>
            <a:off x="3059832" y="3645024"/>
            <a:ext cx="3600450" cy="93503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zh-TW" altLang="zh-TW" sz="6000" dirty="0" smtClean="0">
                <a:solidFill>
                  <a:srgbClr val="7030A0"/>
                </a:solidFill>
              </a:rPr>
              <a:t>但是……</a:t>
            </a:r>
            <a:endParaRPr lang="zh-TW" altLang="en-US" sz="60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春天</Template>
  <TotalTime>788</TotalTime>
  <Words>629</Words>
  <Application>Microsoft Office PowerPoint</Application>
  <PresentationFormat>如螢幕大小 (4:3)</PresentationFormat>
  <Paragraphs>37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3" baseType="lpstr">
      <vt:lpstr>Arial</vt:lpstr>
      <vt:lpstr>新細明體</vt:lpstr>
      <vt:lpstr>Calibri</vt:lpstr>
      <vt:lpstr>Courier New</vt:lpstr>
      <vt:lpstr>Wingdings</vt:lpstr>
      <vt:lpstr>華康新特明體</vt:lpstr>
      <vt:lpstr>Verdana</vt:lpstr>
      <vt:lpstr>Wingdings 2</vt:lpstr>
      <vt:lpstr>標楷體</vt:lpstr>
      <vt:lpstr>Spring</vt:lpstr>
      <vt:lpstr>金華國小學生家長會 106學年度第2學期 廁所消毒維護基金 募款說明</vt:lpstr>
      <vt:lpstr>106-1學期感謝家長支持，順利募款 106-2學期請家長持續募款 廁所消毒費 感謝大家</vt:lpstr>
      <vt:lpstr>請各班討論廁所消毒費募款之方式</vt:lpstr>
      <vt:lpstr>各班募款的建議方式</vt:lpstr>
      <vt:lpstr>募款經費的處理</vt:lpstr>
      <vt:lpstr>如果有本學期轉入生家長不了解 底下再重述本案原由</vt:lpstr>
      <vt:lpstr>家長會編列廁所消毒費專款之由來-1</vt:lpstr>
      <vt:lpstr>家長會編列廁所消毒費專款之由來-2</vt:lpstr>
      <vt:lpstr>全校四到六年級各班 站在教育的立場 仍然安排廁所打掃工作</vt:lpstr>
      <vt:lpstr>我們仍需要家長共同募款，委外請清潔公司做重點整理及消毒，工作內容： 一、廁所便間的垃圾清理。</vt:lpstr>
      <vt:lpstr>為了防止腸病毒疫情傳染，必須加強廁所的消毒。(學生平日打掃只使用清水，為了顧及學生安全，無法使用強酸或強鹼之消毒藥水)</vt:lpstr>
      <vt:lpstr>家長會編列廁所消毒費專款之由來-3</vt:lpstr>
      <vt:lpstr>PowerPoint 簡報</vt:lpstr>
    </vt:vector>
  </TitlesOfParts>
  <Company>cups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金華國小102學年度廁所消毒費 募款說明</dc:title>
  <dc:creator>chenhua</dc:creator>
  <cp:lastModifiedBy>shiping</cp:lastModifiedBy>
  <cp:revision>96</cp:revision>
  <dcterms:created xsi:type="dcterms:W3CDTF">2013-09-03T01:24:02Z</dcterms:created>
  <dcterms:modified xsi:type="dcterms:W3CDTF">2018-02-23T10:32:08Z</dcterms:modified>
</cp:coreProperties>
</file>