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6"/>
  </p:notesMasterIdLst>
  <p:sldIdLst>
    <p:sldId id="256" r:id="rId3"/>
    <p:sldId id="383" r:id="rId4"/>
    <p:sldId id="403" r:id="rId5"/>
    <p:sldId id="404" r:id="rId6"/>
    <p:sldId id="405" r:id="rId7"/>
    <p:sldId id="406" r:id="rId8"/>
    <p:sldId id="408" r:id="rId9"/>
    <p:sldId id="407" r:id="rId10"/>
    <p:sldId id="419" r:id="rId11"/>
    <p:sldId id="423" r:id="rId12"/>
    <p:sldId id="422" r:id="rId13"/>
    <p:sldId id="420" r:id="rId14"/>
    <p:sldId id="425" r:id="rId15"/>
    <p:sldId id="424" r:id="rId16"/>
    <p:sldId id="421" r:id="rId17"/>
    <p:sldId id="418" r:id="rId18"/>
    <p:sldId id="426" r:id="rId19"/>
    <p:sldId id="329" r:id="rId20"/>
    <p:sldId id="414" r:id="rId21"/>
    <p:sldId id="415" r:id="rId22"/>
    <p:sldId id="416" r:id="rId23"/>
    <p:sldId id="417" r:id="rId24"/>
    <p:sldId id="402" r:id="rId25"/>
    <p:sldId id="399" r:id="rId26"/>
    <p:sldId id="400" r:id="rId27"/>
    <p:sldId id="401" r:id="rId28"/>
    <p:sldId id="385" r:id="rId29"/>
    <p:sldId id="386" r:id="rId30"/>
    <p:sldId id="387" r:id="rId31"/>
    <p:sldId id="389" r:id="rId32"/>
    <p:sldId id="390" r:id="rId33"/>
    <p:sldId id="391" r:id="rId34"/>
    <p:sldId id="392" r:id="rId35"/>
    <p:sldId id="394" r:id="rId36"/>
    <p:sldId id="395" r:id="rId37"/>
    <p:sldId id="396" r:id="rId38"/>
    <p:sldId id="409" r:id="rId39"/>
    <p:sldId id="410" r:id="rId40"/>
    <p:sldId id="411" r:id="rId41"/>
    <p:sldId id="412" r:id="rId42"/>
    <p:sldId id="413" r:id="rId43"/>
    <p:sldId id="398" r:id="rId44"/>
    <p:sldId id="382"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684" autoAdjust="0"/>
  </p:normalViewPr>
  <p:slideViewPr>
    <p:cSldViewPr>
      <p:cViewPr>
        <p:scale>
          <a:sx n="68" d="100"/>
          <a:sy n="68" d="100"/>
        </p:scale>
        <p:origin x="-2874" y="-8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CA940-CBC8-4C78-91C5-7DB435FB56E1}" type="datetimeFigureOut">
              <a:rPr lang="zh-TW" altLang="en-US" smtClean="0"/>
              <a:pPr/>
              <a:t>2015/3/6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FD682-A2C7-45DD-BD7B-4FC45CE338CD}" type="slidenum">
              <a:rPr lang="zh-TW" altLang="en-US" smtClean="0"/>
              <a:pPr/>
              <a:t>‹#›</a:t>
            </a:fld>
            <a:endParaRPr lang="zh-TW" altLang="en-US"/>
          </a:p>
        </p:txBody>
      </p:sp>
    </p:spTree>
    <p:extLst>
      <p:ext uri="{BB962C8B-B14F-4D97-AF65-F5344CB8AC3E}">
        <p14:creationId xmlns:p14="http://schemas.microsoft.com/office/powerpoint/2010/main" val="1299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42696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91408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29721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6278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2744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6124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3587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0676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96840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30307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814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863609-2D00-438F-B3C9-66E24698CB00}"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1F2708A-E88F-45AE-9E6C-8C207CE77071}" type="datetimeFigureOut">
              <a:rPr lang="zh-TW" altLang="en-US" smtClean="0"/>
              <a:pPr/>
              <a:t>2015/3/6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863609-2D00-438F-B3C9-66E24698CB00}" type="slidenum">
              <a:rPr lang="zh-TW" altLang="en-US" smtClean="0"/>
              <a:pPr/>
              <a:t>‹#›</a:t>
            </a:fld>
            <a:endParaRPr lang="zh-TW" alt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1F2708A-E88F-45AE-9E6C-8C207CE77071}" type="datetimeFigureOut">
              <a:rPr lang="zh-TW" altLang="en-US" smtClean="0"/>
              <a:pPr/>
              <a:t>2015/3/6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F0863609-2D00-438F-B3C9-66E24698CB0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iming>
    <p:tnLst>
      <p:par>
        <p:cTn id="1" dur="indefinite" restart="never" nodeType="tmRoot"/>
      </p:par>
    </p:tnLst>
  </p:timing>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F2E2C-C24C-46E9-BD9F-384D4BB5F97A}" type="datetimeFigureOut">
              <a:rPr lang="zh-TW" altLang="en-US" smtClean="0">
                <a:solidFill>
                  <a:prstClr val="black">
                    <a:tint val="75000"/>
                  </a:prstClr>
                </a:solidFill>
              </a:rPr>
              <a:pPr/>
              <a:t>2015/3/6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FF966-A464-4C68-A380-41CECD17862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1556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5000" b="-2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smtClean="0"/>
              <a:t>103</a:t>
            </a:r>
            <a:r>
              <a:rPr lang="zh-TW" altLang="en-US" smtClean="0"/>
              <a:t>學年度下學期學校日</a:t>
            </a:r>
            <a:r>
              <a:rPr lang="en-US" altLang="zh-TW" smtClean="0"/>
              <a:t/>
            </a:r>
            <a:br>
              <a:rPr lang="en-US" altLang="zh-TW" smtClean="0"/>
            </a:br>
            <a:r>
              <a:rPr lang="zh-TW" altLang="en-US" smtClean="0"/>
              <a:t>行政處室報告</a:t>
            </a:r>
            <a:endParaRPr lang="zh-TW" altLang="en-US" dirty="0"/>
          </a:p>
        </p:txBody>
      </p:sp>
      <p:sp>
        <p:nvSpPr>
          <p:cNvPr id="4" name="副標題 3"/>
          <p:cNvSpPr>
            <a:spLocks noGrp="1"/>
          </p:cNvSpPr>
          <p:nvPr>
            <p:ph type="subTitle" idx="1"/>
          </p:nvPr>
        </p:nvSpPr>
        <p:spPr/>
        <p:txBody>
          <a:bodyPr/>
          <a:lstStyle/>
          <a:p>
            <a:endParaRPr lang="zh-TW" altLang="en-U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92696"/>
            <a:ext cx="7467600" cy="796925"/>
          </a:xfrm>
        </p:spPr>
        <p:txBody>
          <a:bodyPr/>
          <a:lstStyle/>
          <a:p>
            <a:pPr algn="ctr" eaLnBrk="1" fontAlgn="auto" hangingPunct="1">
              <a:spcAft>
                <a:spcPts val="0"/>
              </a:spcAft>
              <a:defRPr/>
            </a:pPr>
            <a:r>
              <a:rPr lang="zh-TW" altLang="en-US" sz="3600" dirty="0" smtClean="0">
                <a:latin typeface="標楷體" pitchFamily="65" charset="-120"/>
                <a:ea typeface="標楷體" pitchFamily="65" charset="-120"/>
              </a:rPr>
              <a:t>各班募款的建議方式</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接上一頁</a:t>
            </a:r>
            <a:r>
              <a:rPr lang="en-US" altLang="zh-TW" sz="3600" dirty="0" smtClean="0">
                <a:latin typeface="標楷體" pitchFamily="65" charset="-120"/>
                <a:ea typeface="標楷體" pitchFamily="65" charset="-120"/>
              </a:rPr>
              <a:t>)</a:t>
            </a:r>
            <a:endParaRPr lang="zh-TW" altLang="en-US" sz="3600" dirty="0">
              <a:latin typeface="標楷體" pitchFamily="65" charset="-120"/>
              <a:ea typeface="標楷體" pitchFamily="65" charset="-120"/>
            </a:endParaRPr>
          </a:p>
        </p:txBody>
      </p:sp>
      <p:sp>
        <p:nvSpPr>
          <p:cNvPr id="17411" name="內容版面配置區 2"/>
          <p:cNvSpPr>
            <a:spLocks noGrp="1"/>
          </p:cNvSpPr>
          <p:nvPr>
            <p:ph sz="quarter" idx="1"/>
          </p:nvPr>
        </p:nvSpPr>
        <p:spPr>
          <a:xfrm>
            <a:off x="457200" y="1412874"/>
            <a:ext cx="7467600" cy="4248373"/>
          </a:xfrm>
        </p:spPr>
        <p:txBody>
          <a:bodyPr>
            <a:normAutofit/>
          </a:bodyPr>
          <a:lstStyle/>
          <a:p>
            <a:pPr eaLnBrk="1" hangingPunct="1"/>
            <a:r>
              <a:rPr lang="zh-TW" altLang="en-US" sz="3200" u="sng" dirty="0" smtClean="0">
                <a:solidFill>
                  <a:srgbClr val="FF0000"/>
                </a:solidFill>
                <a:latin typeface="標楷體" pitchFamily="65" charset="-120"/>
                <a:ea typeface="標楷體" pitchFamily="65" charset="-120"/>
              </a:rPr>
              <a:t>由家長數人共同認捐</a:t>
            </a:r>
            <a:r>
              <a:rPr lang="zh-TW" altLang="en-US" sz="3200" dirty="0" smtClean="0">
                <a:solidFill>
                  <a:srgbClr val="FF0000"/>
                </a:solidFill>
                <a:latin typeface="標楷體" pitchFamily="65" charset="-120"/>
                <a:ea typeface="標楷體" pitchFamily="65" charset="-120"/>
              </a:rPr>
              <a:t>。</a:t>
            </a:r>
            <a:endParaRPr lang="en-US" altLang="zh-TW" sz="3200" dirty="0" smtClean="0">
              <a:solidFill>
                <a:srgbClr val="FF0000"/>
              </a:solidFill>
              <a:latin typeface="標楷體" pitchFamily="65" charset="-120"/>
              <a:ea typeface="標楷體" pitchFamily="65" charset="-120"/>
            </a:endParaRPr>
          </a:p>
          <a:p>
            <a:pPr eaLnBrk="1" hangingPunct="1"/>
            <a:r>
              <a:rPr lang="zh-TW" altLang="en-US" sz="3200" u="sng" dirty="0" smtClean="0">
                <a:solidFill>
                  <a:srgbClr val="FF0000"/>
                </a:solidFill>
                <a:latin typeface="標楷體" pitchFamily="65" charset="-120"/>
                <a:ea typeface="標楷體" pitchFamily="65" charset="-120"/>
              </a:rPr>
              <a:t>由班上全體家長</a:t>
            </a:r>
            <a:r>
              <a:rPr lang="zh-TW" altLang="zh-TW" sz="3200" u="sng" dirty="0" smtClean="0">
                <a:solidFill>
                  <a:srgbClr val="0000FF"/>
                </a:solidFill>
                <a:latin typeface="標楷體" pitchFamily="65" charset="-120"/>
                <a:ea typeface="標楷體" pitchFamily="65" charset="-120"/>
              </a:rPr>
              <a:t>自由樂捐</a:t>
            </a:r>
            <a:r>
              <a:rPr lang="zh-TW" altLang="zh-TW" sz="3200" u="sng" dirty="0" smtClean="0">
                <a:solidFill>
                  <a:srgbClr val="FF0000"/>
                </a:solidFill>
                <a:latin typeface="標楷體" pitchFamily="65" charset="-120"/>
                <a:ea typeface="標楷體" pitchFamily="65" charset="-120"/>
              </a:rPr>
              <a:t>，</a:t>
            </a:r>
            <a:r>
              <a:rPr lang="zh-TW" altLang="en-US" sz="3200" u="sng" dirty="0" smtClean="0">
                <a:solidFill>
                  <a:srgbClr val="FF0000"/>
                </a:solidFill>
                <a:latin typeface="標楷體" pitchFamily="65" charset="-120"/>
                <a:ea typeface="標楷體" pitchFamily="65" charset="-120"/>
              </a:rPr>
              <a:t>但累積</a:t>
            </a:r>
            <a:r>
              <a:rPr lang="zh-TW" altLang="en-US" sz="3200" u="sng" dirty="0" smtClean="0">
                <a:solidFill>
                  <a:srgbClr val="0000FF"/>
                </a:solidFill>
                <a:latin typeface="標楷體" pitchFamily="65" charset="-120"/>
                <a:ea typeface="標楷體" pitchFamily="65" charset="-120"/>
              </a:rPr>
              <a:t>金額</a:t>
            </a:r>
            <a:r>
              <a:rPr lang="zh-TW" altLang="zh-TW" sz="3200" u="sng" dirty="0" smtClean="0">
                <a:solidFill>
                  <a:srgbClr val="0000FF"/>
                </a:solidFill>
                <a:latin typeface="標楷體" pitchFamily="65" charset="-120"/>
                <a:ea typeface="標楷體" pitchFamily="65" charset="-120"/>
              </a:rPr>
              <a:t>以</a:t>
            </a:r>
            <a:r>
              <a:rPr lang="en-US" altLang="zh-TW" sz="3200" u="sng" dirty="0" smtClean="0">
                <a:solidFill>
                  <a:srgbClr val="0000FF"/>
                </a:solidFill>
                <a:latin typeface="標楷體" pitchFamily="65" charset="-120"/>
                <a:ea typeface="標楷體" pitchFamily="65" charset="-120"/>
              </a:rPr>
              <a:t>2,400</a:t>
            </a:r>
            <a:r>
              <a:rPr lang="zh-TW" altLang="zh-TW" sz="3200" u="sng" dirty="0" smtClean="0">
                <a:solidFill>
                  <a:srgbClr val="0000FF"/>
                </a:solidFill>
                <a:latin typeface="標楷體" pitchFamily="65" charset="-120"/>
                <a:ea typeface="標楷體" pitchFamily="65" charset="-120"/>
              </a:rPr>
              <a:t>元為目標</a:t>
            </a:r>
            <a:r>
              <a:rPr lang="zh-TW" altLang="zh-TW" sz="3200" dirty="0" smtClean="0">
                <a:solidFill>
                  <a:srgbClr val="FF0000"/>
                </a:solidFill>
                <a:latin typeface="標楷體" pitchFamily="65" charset="-120"/>
                <a:ea typeface="標楷體" pitchFamily="65" charset="-120"/>
              </a:rPr>
              <a:t>。</a:t>
            </a:r>
            <a:endParaRPr lang="en-US" altLang="zh-TW" sz="3200" dirty="0" smtClean="0">
              <a:solidFill>
                <a:srgbClr val="FF0000"/>
              </a:solidFill>
              <a:latin typeface="標楷體" pitchFamily="65" charset="-120"/>
              <a:ea typeface="標楷體" pitchFamily="65" charset="-120"/>
            </a:endParaRPr>
          </a:p>
          <a:p>
            <a:pPr eaLnBrk="1" hangingPunct="1"/>
            <a:r>
              <a:rPr lang="zh-TW" altLang="en-US" sz="3200" u="sng" dirty="0" smtClean="0">
                <a:solidFill>
                  <a:srgbClr val="FF0000"/>
                </a:solidFill>
                <a:latin typeface="標楷體" pitchFamily="65" charset="-120"/>
                <a:ea typeface="標楷體" pitchFamily="65" charset="-120"/>
              </a:rPr>
              <a:t>其他方式</a:t>
            </a:r>
            <a:r>
              <a:rPr lang="zh-TW" altLang="en-US" sz="3200" dirty="0" smtClean="0">
                <a:solidFill>
                  <a:srgbClr val="FF0000"/>
                </a:solidFill>
                <a:latin typeface="標楷體" pitchFamily="65" charset="-120"/>
                <a:ea typeface="標楷體" pitchFamily="65" charset="-120"/>
              </a:rPr>
              <a:t>。</a:t>
            </a:r>
            <a:endParaRPr lang="en-US" altLang="zh-TW" sz="3200" dirty="0" smtClean="0">
              <a:solidFill>
                <a:srgbClr val="FF0000"/>
              </a:solidFill>
              <a:latin typeface="標楷體" pitchFamily="65" charset="-120"/>
              <a:ea typeface="標楷體" pitchFamily="65" charset="-120"/>
            </a:endParaRPr>
          </a:p>
          <a:p>
            <a:pPr marL="0" indent="0">
              <a:buNone/>
            </a:pPr>
            <a:r>
              <a:rPr lang="zh-TW" altLang="en-US" dirty="0" smtClean="0">
                <a:solidFill>
                  <a:srgbClr val="0000FF"/>
                </a:solidFill>
                <a:latin typeface="標楷體" pitchFamily="65" charset="-120"/>
                <a:ea typeface="標楷體" pitchFamily="65" charset="-120"/>
              </a:rPr>
              <a:t>    </a:t>
            </a:r>
            <a:r>
              <a:rPr lang="zh-TW" altLang="en-US" b="1" dirty="0" smtClean="0">
                <a:latin typeface="標楷體" pitchFamily="65" charset="-120"/>
                <a:ea typeface="標楷體" pitchFamily="65" charset="-120"/>
              </a:rPr>
              <a:t>請</a:t>
            </a:r>
            <a:r>
              <a:rPr lang="zh-TW" altLang="en-US" b="1" dirty="0">
                <a:latin typeface="標楷體" pitchFamily="65" charset="-120"/>
                <a:ea typeface="標楷體" pitchFamily="65" charset="-120"/>
              </a:rPr>
              <a:t>班級家長代表將所募得的</a:t>
            </a:r>
            <a:r>
              <a:rPr lang="zh-TW" altLang="en-US" b="1" dirty="0" smtClean="0">
                <a:latin typeface="標楷體" pitchFamily="65" charset="-120"/>
                <a:ea typeface="標楷體" pitchFamily="65" charset="-120"/>
              </a:rPr>
              <a:t>費用</a:t>
            </a:r>
            <a:r>
              <a:rPr lang="zh-TW" altLang="zh-TW" b="1" dirty="0" smtClean="0">
                <a:latin typeface="標楷體" pitchFamily="65" charset="-120"/>
                <a:ea typeface="標楷體" pitchFamily="65" charset="-120"/>
              </a:rPr>
              <a:t>繳交</a:t>
            </a:r>
            <a:r>
              <a:rPr lang="zh-TW" altLang="zh-TW" b="1" dirty="0">
                <a:latin typeface="標楷體" pitchFamily="65" charset="-120"/>
                <a:ea typeface="標楷體" pitchFamily="65" charset="-120"/>
              </a:rPr>
              <a:t>到家長會</a:t>
            </a:r>
            <a:r>
              <a:rPr lang="zh-TW" altLang="en-US" b="1" dirty="0">
                <a:latin typeface="標楷體" pitchFamily="65" charset="-120"/>
                <a:ea typeface="標楷體" pitchFamily="65" charset="-120"/>
              </a:rPr>
              <a:t>辦公室，家長會將開列以班級為單位的收據做為憑證</a:t>
            </a:r>
            <a:r>
              <a:rPr lang="zh-TW" altLang="zh-TW" b="1" dirty="0">
                <a:latin typeface="標楷體" pitchFamily="65" charset="-120"/>
                <a:ea typeface="標楷體" pitchFamily="65" charset="-120"/>
              </a:rPr>
              <a:t>。</a:t>
            </a:r>
            <a:endParaRPr lang="en-US" altLang="zh-TW" b="1" dirty="0">
              <a:latin typeface="標楷體" pitchFamily="65" charset="-120"/>
              <a:ea typeface="標楷體" pitchFamily="65" charset="-120"/>
            </a:endParaRPr>
          </a:p>
          <a:p>
            <a:pPr eaLnBrk="1" hangingPunct="1"/>
            <a:endParaRPr lang="zh-TW" altLang="en-US" sz="3200" dirty="0" smtClean="0">
              <a:solidFill>
                <a:srgbClr val="FF0000"/>
              </a:solidFill>
            </a:endParaRPr>
          </a:p>
        </p:txBody>
      </p:sp>
    </p:spTree>
    <p:extLst>
      <p:ext uri="{BB962C8B-B14F-4D97-AF65-F5344CB8AC3E}">
        <p14:creationId xmlns:p14="http://schemas.microsoft.com/office/powerpoint/2010/main" val="73810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229600" cy="1008112"/>
          </a:xfrm>
        </p:spPr>
        <p:txBody>
          <a:bodyPr/>
          <a:lstStyle/>
          <a:p>
            <a:r>
              <a:rPr lang="zh-TW" altLang="en-US" b="1" dirty="0">
                <a:latin typeface="標楷體" panose="03000509000000000000" pitchFamily="65" charset="-120"/>
                <a:ea typeface="標楷體" panose="03000509000000000000" pitchFamily="65" charset="-120"/>
              </a:rPr>
              <a:t>學務</a:t>
            </a:r>
            <a:r>
              <a:rPr lang="zh-TW" altLang="en-US" b="1" dirty="0" smtClean="0">
                <a:latin typeface="標楷體" panose="03000509000000000000" pitchFamily="65" charset="-120"/>
                <a:ea typeface="標楷體" panose="03000509000000000000" pitchFamily="65" charset="-120"/>
              </a:rPr>
              <a:t>處</a:t>
            </a:r>
            <a:r>
              <a:rPr lang="en-US" altLang="zh-TW" b="1"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611560" y="1052736"/>
            <a:ext cx="8229600" cy="4896544"/>
          </a:xfrm>
        </p:spPr>
        <p:txBody>
          <a:bodyPr>
            <a:normAutofit/>
          </a:bodyPr>
          <a:lstStyle/>
          <a:p>
            <a:pPr marL="0" indent="0">
              <a:buNone/>
            </a:pPr>
            <a:r>
              <a:rPr lang="zh-TW" altLang="en-US" sz="24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家長進入校園務必至警衛室換</a:t>
            </a:r>
            <a:r>
              <a:rPr lang="zh-TW" altLang="en-US" sz="2800" dirty="0" smtClean="0">
                <a:solidFill>
                  <a:srgbClr val="FF0000"/>
                </a:solidFill>
                <a:latin typeface="標楷體" panose="03000509000000000000" pitchFamily="65" charset="-120"/>
                <a:ea typeface="標楷體" panose="03000509000000000000" pitchFamily="65" charset="-120"/>
              </a:rPr>
              <a:t>證</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為</a:t>
            </a:r>
            <a:r>
              <a:rPr lang="zh-TW" altLang="en-US" sz="2800" dirty="0">
                <a:latin typeface="標楷體" panose="03000509000000000000" pitchFamily="65" charset="-120"/>
                <a:ea typeface="標楷體" panose="03000509000000000000" pitchFamily="65" charset="-120"/>
              </a:rPr>
              <a:t>確保上課期間校區安全</a:t>
            </a:r>
            <a:r>
              <a:rPr lang="zh-TW" altLang="en-US" sz="2800" dirty="0" smtClean="0">
                <a:latin typeface="標楷體" panose="03000509000000000000" pitchFamily="65" charset="-120"/>
                <a:ea typeface="標楷體" panose="03000509000000000000" pitchFamily="65" charset="-120"/>
              </a:rPr>
              <a:t>，建</a:t>
            </a:r>
            <a:r>
              <a:rPr lang="zh-TW" altLang="en-US" sz="2800" dirty="0">
                <a:latin typeface="標楷體" panose="03000509000000000000" pitchFamily="65" charset="-120"/>
                <a:ea typeface="標楷體" panose="03000509000000000000" pitchFamily="65" charset="-120"/>
              </a:rPr>
              <a:t>構安全之學習</a:t>
            </a:r>
            <a:r>
              <a:rPr lang="zh-TW" altLang="en-US" sz="2800" dirty="0" smtClean="0">
                <a:latin typeface="標楷體" panose="03000509000000000000" pitchFamily="65" charset="-120"/>
                <a:ea typeface="標楷體" panose="03000509000000000000" pitchFamily="65" charset="-120"/>
              </a:rPr>
              <a:t>環境，敬請；此外，為</a:t>
            </a:r>
            <a:r>
              <a:rPr lang="zh-TW" altLang="en-US" sz="2800" dirty="0">
                <a:latin typeface="標楷體" panose="03000509000000000000" pitchFamily="65" charset="-120"/>
                <a:ea typeface="標楷體" panose="03000509000000000000" pitchFamily="65" charset="-120"/>
              </a:rPr>
              <a:t>減少校方安全維護之壓力，亦可訓練孩子</a:t>
            </a:r>
            <a:r>
              <a:rPr lang="zh-TW" altLang="en-US" sz="2800" dirty="0" smtClean="0">
                <a:latin typeface="標楷體" panose="03000509000000000000" pitchFamily="65" charset="-120"/>
                <a:ea typeface="標楷體" panose="03000509000000000000" pitchFamily="65" charset="-120"/>
              </a:rPr>
              <a:t>獨立自主，</a:t>
            </a:r>
            <a:r>
              <a:rPr lang="zh-TW" altLang="en-US" sz="2800" dirty="0" smtClean="0">
                <a:solidFill>
                  <a:srgbClr val="FF0000"/>
                </a:solidFill>
                <a:latin typeface="標楷體" panose="03000509000000000000" pitchFamily="65" charset="-120"/>
                <a:ea typeface="標楷體" panose="03000509000000000000" pitchFamily="65" charset="-120"/>
              </a:rPr>
              <a:t>請家長接送學童上放學時，於校門口接送即可，如有必要請換證進入校園</a:t>
            </a:r>
            <a:r>
              <a:rPr lang="zh-TW" altLang="en-US" sz="2800"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a:solidFill>
                  <a:srgbClr val="FF0000"/>
                </a:solidFill>
                <a:latin typeface="標楷體" panose="03000509000000000000" pitchFamily="65" charset="-120"/>
                <a:ea typeface="標楷體" panose="03000509000000000000" pitchFamily="65" charset="-120"/>
              </a:rPr>
              <a:t>本校</a:t>
            </a:r>
            <a:r>
              <a:rPr lang="en-US" altLang="zh-TW" sz="2800" dirty="0">
                <a:solidFill>
                  <a:srgbClr val="FF0000"/>
                </a:solidFill>
                <a:latin typeface="標楷體" panose="03000509000000000000" pitchFamily="65" charset="-120"/>
                <a:ea typeface="標楷體" panose="03000509000000000000" pitchFamily="65" charset="-120"/>
              </a:rPr>
              <a:t>104</a:t>
            </a:r>
            <a:r>
              <a:rPr lang="zh-TW" altLang="en-US" sz="2800" dirty="0">
                <a:solidFill>
                  <a:srgbClr val="FF0000"/>
                </a:solidFill>
                <a:latin typeface="標楷體" panose="03000509000000000000" pitchFamily="65" charset="-120"/>
                <a:ea typeface="標楷體" panose="03000509000000000000" pitchFamily="65" charset="-120"/>
              </a:rPr>
              <a:t>年度交通安全創意教學教材徵選</a:t>
            </a:r>
            <a:r>
              <a:rPr lang="zh-TW" altLang="en-US" sz="2800" dirty="0">
                <a:latin typeface="標楷體" panose="03000509000000000000" pitchFamily="65" charset="-120"/>
                <a:ea typeface="標楷體" panose="03000509000000000000" pitchFamily="65" charset="-120"/>
              </a:rPr>
              <a:t>，繳件日期自即日起至</a:t>
            </a:r>
            <a:r>
              <a:rPr lang="en-US" altLang="zh-TW" sz="2800" dirty="0">
                <a:latin typeface="標楷體" panose="03000509000000000000" pitchFamily="65" charset="-120"/>
                <a:ea typeface="標楷體" panose="03000509000000000000" pitchFamily="65" charset="-120"/>
              </a:rPr>
              <a:t>104</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30</a:t>
            </a:r>
            <a:r>
              <a:rPr lang="zh-TW" altLang="en-US" sz="2800" dirty="0">
                <a:latin typeface="標楷體" panose="03000509000000000000" pitchFamily="65" charset="-120"/>
                <a:ea typeface="標楷體" panose="03000509000000000000" pitchFamily="65" charset="-120"/>
              </a:rPr>
              <a:t>日（星期四）止。相關內容已公告於學校首頁</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smtClean="0">
                <a:solidFill>
                  <a:srgbClr val="FF0000"/>
                </a:solidFill>
                <a:latin typeface="標楷體" panose="03000509000000000000" pitchFamily="65" charset="-120"/>
                <a:ea typeface="標楷體" panose="03000509000000000000" pitchFamily="65" charset="-120"/>
              </a:rPr>
              <a:t>3/12</a:t>
            </a:r>
            <a:r>
              <a:rPr lang="zh-TW" altLang="en-US" sz="2800" dirty="0" smtClean="0">
                <a:solidFill>
                  <a:srgbClr val="FF0000"/>
                </a:solidFill>
                <a:latin typeface="標楷體" panose="03000509000000000000" pitchFamily="65" charset="-120"/>
                <a:ea typeface="標楷體" panose="03000509000000000000" pitchFamily="65" charset="-120"/>
              </a:rPr>
              <a:t>、</a:t>
            </a:r>
            <a:r>
              <a:rPr lang="en-US" altLang="zh-TW" sz="2800" dirty="0" smtClean="0">
                <a:solidFill>
                  <a:srgbClr val="FF0000"/>
                </a:solidFill>
                <a:latin typeface="標楷體" panose="03000509000000000000" pitchFamily="65" charset="-120"/>
                <a:ea typeface="標楷體" panose="03000509000000000000" pitchFamily="65" charset="-120"/>
              </a:rPr>
              <a:t>3/19</a:t>
            </a:r>
            <a:r>
              <a:rPr lang="zh-TW" altLang="en-US" sz="2800" dirty="0" smtClean="0">
                <a:solidFill>
                  <a:srgbClr val="FF0000"/>
                </a:solidFill>
                <a:latin typeface="標楷體" panose="03000509000000000000" pitchFamily="65" charset="-120"/>
                <a:ea typeface="標楷體" panose="03000509000000000000" pitchFamily="65" charset="-120"/>
              </a:rPr>
              <a:t>晨光時間將辦理校內複合式防災演練</a:t>
            </a:r>
            <a:r>
              <a:rPr lang="zh-TW" altLang="en-US" sz="2800" dirty="0" smtClean="0">
                <a:latin typeface="標楷體" panose="03000509000000000000" pitchFamily="65" charset="-120"/>
                <a:ea typeface="標楷體" panose="03000509000000000000" pitchFamily="65" charset="-120"/>
              </a:rPr>
              <a:t>，敬請各位家長配合，準時送孩子到校。</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4424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學務</a:t>
            </a:r>
            <a:r>
              <a:rPr lang="zh-TW" altLang="en-US" b="1" dirty="0" smtClean="0">
                <a:latin typeface="標楷體" panose="03000509000000000000" pitchFamily="65" charset="-120"/>
                <a:ea typeface="標楷體" panose="03000509000000000000" pitchFamily="65" charset="-120"/>
              </a:rPr>
              <a:t>處</a:t>
            </a:r>
            <a:r>
              <a:rPr lang="en-US" altLang="zh-TW" b="1" dirty="0" smtClean="0">
                <a:latin typeface="標楷體" panose="03000509000000000000" pitchFamily="65" charset="-120"/>
                <a:ea typeface="標楷體" panose="03000509000000000000" pitchFamily="65" charset="-120"/>
              </a:rPr>
              <a:t>-3</a:t>
            </a:r>
            <a:endParaRPr lang="zh-TW" altLang="en-US" dirty="0"/>
          </a:p>
        </p:txBody>
      </p:sp>
      <p:sp>
        <p:nvSpPr>
          <p:cNvPr id="3" name="內容版面配置區 2"/>
          <p:cNvSpPr>
            <a:spLocks noGrp="1"/>
          </p:cNvSpPr>
          <p:nvPr>
            <p:ph idx="1"/>
          </p:nvPr>
        </p:nvSpPr>
        <p:spPr>
          <a:xfrm>
            <a:off x="457200" y="1412776"/>
            <a:ext cx="8229600" cy="4713387"/>
          </a:xfrm>
        </p:spPr>
        <p:txBody>
          <a:bodyPr>
            <a:normAutofit/>
          </a:bodyPr>
          <a:lstStyle/>
          <a:p>
            <a:pPr marL="0" indent="0">
              <a:buNone/>
            </a:pPr>
            <a:r>
              <a:rPr lang="zh-TW" altLang="en-US" dirty="0" smtClean="0"/>
              <a:t>⦿</a:t>
            </a:r>
            <a:r>
              <a:rPr lang="zh-TW" altLang="en-US" dirty="0" smtClean="0">
                <a:latin typeface="標楷體" panose="03000509000000000000" pitchFamily="65" charset="-120"/>
                <a:ea typeface="標楷體" panose="03000509000000000000" pitchFamily="65" charset="-120"/>
              </a:rPr>
              <a:t>為慶祝兒童節暨金華</a:t>
            </a:r>
            <a:r>
              <a:rPr lang="en-US" altLang="zh-TW" dirty="0" smtClean="0">
                <a:latin typeface="標楷體" panose="03000509000000000000" pitchFamily="65" charset="-120"/>
                <a:ea typeface="標楷體" panose="03000509000000000000" pitchFamily="65" charset="-120"/>
              </a:rPr>
              <a:t>40</a:t>
            </a:r>
            <a:r>
              <a:rPr lang="zh-TW" altLang="en-US" dirty="0" smtClean="0">
                <a:latin typeface="標楷體" panose="03000509000000000000" pitchFamily="65" charset="-120"/>
                <a:ea typeface="標楷體" panose="03000509000000000000" pitchFamily="65" charset="-120"/>
              </a:rPr>
              <a:t>周年，將於</a:t>
            </a:r>
            <a:r>
              <a:rPr lang="en-US" altLang="zh-TW" dirty="0" smtClean="0">
                <a:solidFill>
                  <a:srgbClr val="FF0000"/>
                </a:solidFill>
                <a:latin typeface="標楷體" panose="03000509000000000000" pitchFamily="65" charset="-120"/>
                <a:ea typeface="標楷體" panose="03000509000000000000" pitchFamily="65" charset="-120"/>
              </a:rPr>
              <a:t>4/1(</a:t>
            </a:r>
            <a:r>
              <a:rPr lang="zh-TW" altLang="en-US" dirty="0" smtClean="0">
                <a:solidFill>
                  <a:srgbClr val="FF0000"/>
                </a:solidFill>
                <a:latin typeface="標楷體" panose="03000509000000000000" pitchFamily="65" charset="-120"/>
                <a:ea typeface="標楷體" panose="03000509000000000000" pitchFamily="65" charset="-120"/>
              </a:rPr>
              <a:t>三</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舉辦分站體驗活動</a:t>
            </a:r>
            <a:r>
              <a:rPr lang="zh-TW" altLang="en-US" dirty="0" smtClean="0">
                <a:latin typeface="標楷體" panose="03000509000000000000" pitchFamily="65" charset="-120"/>
                <a:ea typeface="標楷體" panose="03000509000000000000" pitchFamily="65" charset="-120"/>
              </a:rPr>
              <a:t>，屆時規劃近</a:t>
            </a:r>
            <a:r>
              <a:rPr lang="en-US" altLang="zh-TW" dirty="0" smtClean="0">
                <a:latin typeface="標楷體" panose="03000509000000000000" pitchFamily="65" charset="-120"/>
                <a:ea typeface="標楷體" panose="03000509000000000000" pitchFamily="65" charset="-120"/>
              </a:rPr>
              <a:t>40</a:t>
            </a:r>
            <a:r>
              <a:rPr lang="zh-TW" altLang="en-US" dirty="0" smtClean="0">
                <a:latin typeface="標楷體" panose="03000509000000000000" pitchFamily="65" charset="-120"/>
                <a:ea typeface="標楷體" panose="03000509000000000000" pitchFamily="65" charset="-120"/>
              </a:rPr>
              <a:t>個闖關關卡，希望</a:t>
            </a:r>
            <a:r>
              <a:rPr lang="zh-TW" altLang="en-US" dirty="0">
                <a:latin typeface="標楷體" panose="03000509000000000000" pitchFamily="65" charset="-120"/>
                <a:ea typeface="標楷體" panose="03000509000000000000" pitchFamily="65" charset="-120"/>
              </a:rPr>
              <a:t>召集</a:t>
            </a:r>
            <a:r>
              <a:rPr lang="zh-TW" altLang="en-US" dirty="0" smtClean="0">
                <a:latin typeface="標楷體" panose="03000509000000000000" pitchFamily="65" charset="-120"/>
                <a:ea typeface="標楷體" panose="03000509000000000000" pitchFamily="65" charset="-120"/>
              </a:rPr>
              <a:t>熱心家長前來支援</a:t>
            </a:r>
            <a:r>
              <a:rPr lang="zh-TW" altLang="en-US" dirty="0">
                <a:latin typeface="標楷體" panose="03000509000000000000" pitchFamily="65" charset="-120"/>
                <a:ea typeface="標楷體" panose="03000509000000000000" pitchFamily="65" charset="-120"/>
              </a:rPr>
              <a:t>，下周發</a:t>
            </a:r>
            <a:r>
              <a:rPr lang="zh-TW" altLang="en-US" dirty="0" smtClean="0">
                <a:latin typeface="標楷體" panose="03000509000000000000" pitchFamily="65" charset="-120"/>
                <a:ea typeface="標楷體" panose="03000509000000000000" pitchFamily="65" charset="-120"/>
              </a:rPr>
              <a:t>下</a:t>
            </a:r>
            <a:r>
              <a:rPr lang="zh-TW" altLang="en-US" dirty="0" smtClean="0">
                <a:solidFill>
                  <a:srgbClr val="FF0000"/>
                </a:solidFill>
                <a:latin typeface="標楷體" panose="03000509000000000000" pitchFamily="65" charset="-120"/>
                <a:ea typeface="標楷體" panose="03000509000000000000" pitchFamily="65" charset="-120"/>
              </a:rPr>
              <a:t>志工徵求</a:t>
            </a:r>
            <a:r>
              <a:rPr lang="zh-TW" altLang="en-US" dirty="0">
                <a:solidFill>
                  <a:srgbClr val="FF0000"/>
                </a:solidFill>
                <a:latin typeface="標楷體" panose="03000509000000000000" pitchFamily="65" charset="-120"/>
                <a:ea typeface="標楷體" panose="03000509000000000000" pitchFamily="65" charset="-120"/>
              </a:rPr>
              <a:t>表</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盼家長踴躍參加提供協助。</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六年級畢業宿營活動</a:t>
            </a:r>
            <a:r>
              <a:rPr lang="zh-TW" altLang="en-US" dirty="0" smtClean="0">
                <a:latin typeface="標楷體" panose="03000509000000000000" pitchFamily="65" charset="-120"/>
                <a:ea typeface="標楷體" panose="03000509000000000000" pitchFamily="65" charset="-120"/>
              </a:rPr>
              <a:t>，因與市長獎頒獎典禮衝突，將提前至</a:t>
            </a:r>
            <a:r>
              <a:rPr lang="en-US" altLang="zh-TW" dirty="0" smtClean="0">
                <a:solidFill>
                  <a:srgbClr val="FF0000"/>
                </a:solidFill>
                <a:latin typeface="標楷體" panose="03000509000000000000" pitchFamily="65" charset="-120"/>
                <a:ea typeface="標楷體" panose="03000509000000000000" pitchFamily="65" charset="-120"/>
              </a:rPr>
              <a:t>6</a:t>
            </a:r>
            <a:r>
              <a:rPr lang="zh-TW" altLang="en-US" dirty="0" smtClean="0">
                <a:solidFill>
                  <a:srgbClr val="FF0000"/>
                </a:solidFill>
                <a:latin typeface="標楷體" panose="03000509000000000000" pitchFamily="65" charset="-120"/>
                <a:ea typeface="標楷體" panose="03000509000000000000" pitchFamily="65" charset="-120"/>
              </a:rPr>
              <a:t>月</a:t>
            </a:r>
            <a:r>
              <a:rPr lang="en-US" altLang="zh-TW" dirty="0" smtClean="0">
                <a:solidFill>
                  <a:srgbClr val="FF0000"/>
                </a:solidFill>
                <a:latin typeface="標楷體" panose="03000509000000000000" pitchFamily="65" charset="-120"/>
                <a:ea typeface="標楷體" panose="03000509000000000000" pitchFamily="65" charset="-120"/>
              </a:rPr>
              <a:t>6</a:t>
            </a:r>
            <a:r>
              <a:rPr lang="zh-TW" altLang="en-US" dirty="0" smtClean="0">
                <a:solidFill>
                  <a:srgbClr val="FF0000"/>
                </a:solidFill>
                <a:latin typeface="標楷體" panose="03000509000000000000" pitchFamily="65" charset="-120"/>
                <a:ea typeface="標楷體" panose="03000509000000000000" pitchFamily="65" charset="-120"/>
              </a:rPr>
              <a:t>日</a:t>
            </a:r>
            <a:r>
              <a:rPr lang="en-US" altLang="zh-TW" dirty="0" smtClean="0">
                <a:solidFill>
                  <a:srgbClr val="FF0000"/>
                </a:solidFill>
                <a:latin typeface="標楷體" panose="03000509000000000000" pitchFamily="65" charset="-120"/>
                <a:ea typeface="標楷體" panose="03000509000000000000" pitchFamily="65" charset="-120"/>
              </a:rPr>
              <a:t>-7</a:t>
            </a:r>
            <a:r>
              <a:rPr lang="zh-TW" altLang="en-US" dirty="0" smtClean="0">
                <a:solidFill>
                  <a:srgbClr val="FF0000"/>
                </a:solidFill>
                <a:latin typeface="標楷體" panose="03000509000000000000" pitchFamily="65" charset="-120"/>
                <a:ea typeface="標楷體" panose="03000509000000000000" pitchFamily="65" charset="-120"/>
              </a:rPr>
              <a:t>日</a:t>
            </a:r>
            <a:r>
              <a:rPr lang="zh-TW" altLang="en-US" dirty="0" smtClean="0">
                <a:latin typeface="標楷體" panose="03000509000000000000" pitchFamily="65" charset="-120"/>
                <a:ea typeface="標楷體" panose="03000509000000000000" pitchFamily="65" charset="-120"/>
              </a:rPr>
              <a:t>舉辦。</a:t>
            </a:r>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3633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b="1" dirty="0">
                <a:latin typeface="標楷體" panose="03000509000000000000" pitchFamily="65" charset="-120"/>
                <a:ea typeface="標楷體" panose="03000509000000000000" pitchFamily="65" charset="-120"/>
              </a:rPr>
              <a:t>學務</a:t>
            </a:r>
            <a:r>
              <a:rPr lang="zh-TW" altLang="en-US" b="1" dirty="0" smtClean="0">
                <a:latin typeface="標楷體" panose="03000509000000000000" pitchFamily="65" charset="-120"/>
                <a:ea typeface="標楷體" panose="03000509000000000000" pitchFamily="65" charset="-120"/>
              </a:rPr>
              <a:t>處</a:t>
            </a:r>
            <a:r>
              <a:rPr lang="en-US" altLang="zh-TW" b="1" dirty="0" smtClean="0">
                <a:latin typeface="標楷體" panose="03000509000000000000" pitchFamily="65" charset="-120"/>
                <a:ea typeface="標楷體" panose="03000509000000000000" pitchFamily="65" charset="-120"/>
              </a:rPr>
              <a:t>-4</a:t>
            </a:r>
            <a:endParaRPr lang="zh-TW" altLang="en-US" dirty="0"/>
          </a:p>
        </p:txBody>
      </p:sp>
      <p:sp>
        <p:nvSpPr>
          <p:cNvPr id="3" name="內容版面配置區 2"/>
          <p:cNvSpPr>
            <a:spLocks noGrp="1"/>
          </p:cNvSpPr>
          <p:nvPr>
            <p:ph idx="1"/>
          </p:nvPr>
        </p:nvSpPr>
        <p:spPr>
          <a:xfrm>
            <a:off x="179512" y="908720"/>
            <a:ext cx="8723312" cy="5472608"/>
          </a:xfrm>
        </p:spPr>
        <p:txBody>
          <a:bodyPr>
            <a:normAutofit fontScale="85000" lnSpcReduction="10000"/>
          </a:bodyPr>
          <a:lstStyle/>
          <a:p>
            <a:pPr marL="0" indent="0">
              <a:buNone/>
            </a:pPr>
            <a:r>
              <a:rPr lang="zh-TW" altLang="en-US" dirty="0" smtClean="0"/>
              <a:t>⦿</a:t>
            </a:r>
            <a:r>
              <a:rPr lang="zh-TW" altLang="en-US" dirty="0" smtClean="0">
                <a:latin typeface="標楷體" panose="03000509000000000000" pitchFamily="65" charset="-120"/>
                <a:ea typeface="標楷體" panose="03000509000000000000" pitchFamily="65" charset="-120"/>
              </a:rPr>
              <a:t>學</a:t>
            </a:r>
            <a:r>
              <a:rPr lang="zh-TW" altLang="en-US" dirty="0">
                <a:latin typeface="標楷體" panose="03000509000000000000" pitchFamily="65" charset="-120"/>
                <a:ea typeface="標楷體" panose="03000509000000000000" pitchFamily="65" charset="-120"/>
              </a:rPr>
              <a:t>務處</a:t>
            </a:r>
            <a:r>
              <a:rPr lang="zh-TW" altLang="en-US" dirty="0" smtClean="0">
                <a:latin typeface="標楷體" panose="03000509000000000000" pitchFamily="65" charset="-120"/>
                <a:ea typeface="標楷體" panose="03000509000000000000" pitchFamily="65" charset="-120"/>
              </a:rPr>
              <a:t>申辦</a:t>
            </a:r>
            <a:r>
              <a:rPr lang="zh-TW" altLang="en-US" dirty="0" smtClean="0">
                <a:solidFill>
                  <a:srgbClr val="FF0000"/>
                </a:solidFill>
                <a:latin typeface="標楷體" panose="03000509000000000000" pitchFamily="65" charset="-120"/>
                <a:ea typeface="標楷體" panose="03000509000000000000" pitchFamily="65" charset="-120"/>
              </a:rPr>
              <a:t>教育局</a:t>
            </a:r>
            <a:r>
              <a:rPr lang="zh-TW" altLang="en-US" dirty="0">
                <a:solidFill>
                  <a:srgbClr val="FF0000"/>
                </a:solidFill>
                <a:latin typeface="標楷體" panose="03000509000000000000" pitchFamily="65" charset="-120"/>
                <a:ea typeface="標楷體" panose="03000509000000000000" pitchFamily="65" charset="-120"/>
              </a:rPr>
              <a:t>暑期</a:t>
            </a:r>
            <a:r>
              <a:rPr lang="zh-TW" altLang="en-US" dirty="0" smtClean="0">
                <a:solidFill>
                  <a:srgbClr val="FF0000"/>
                </a:solidFill>
                <a:latin typeface="標楷體" panose="03000509000000000000" pitchFamily="65" charset="-120"/>
                <a:ea typeface="標楷體" panose="03000509000000000000" pitchFamily="65" charset="-120"/>
              </a:rPr>
              <a:t>體驗營活動</a:t>
            </a:r>
            <a:r>
              <a:rPr lang="zh-TW" altLang="en-US" dirty="0" smtClean="0">
                <a:latin typeface="標楷體" panose="03000509000000000000" pitchFamily="65" charset="-120"/>
                <a:ea typeface="標楷體" panose="03000509000000000000" pitchFamily="65" charset="-120"/>
              </a:rPr>
              <a:t>，屆時歡迎本校</a:t>
            </a:r>
            <a:r>
              <a:rPr lang="en-US" altLang="zh-TW" dirty="0" smtClean="0">
                <a:latin typeface="標楷體" panose="03000509000000000000" pitchFamily="65" charset="-120"/>
                <a:ea typeface="標楷體" panose="03000509000000000000" pitchFamily="65" charset="-120"/>
              </a:rPr>
              <a:t>3-6</a:t>
            </a:r>
            <a:r>
              <a:rPr lang="zh-TW" altLang="en-US" dirty="0" smtClean="0">
                <a:latin typeface="標楷體" panose="03000509000000000000" pitchFamily="65" charset="-120"/>
                <a:ea typeface="標楷體" panose="03000509000000000000" pitchFamily="65" charset="-120"/>
              </a:rPr>
              <a:t>年級學童踴躍上網報名。預計營隊項目如下：</a:t>
            </a:r>
            <a:endParaRPr lang="en-US" altLang="zh-TW" dirty="0">
              <a:latin typeface="標楷體" panose="03000509000000000000" pitchFamily="65" charset="-120"/>
              <a:ea typeface="標楷體" panose="03000509000000000000" pitchFamily="65" charset="-120"/>
            </a:endParaRPr>
          </a:p>
          <a:p>
            <a:pPr marL="857250" lvl="1" indent="-457200">
              <a:buFont typeface="Wingdings" panose="05000000000000000000" pitchFamily="2" charset="2"/>
              <a:buChar char="p"/>
            </a:pPr>
            <a:r>
              <a:rPr lang="en-US" altLang="zh-TW" dirty="0" smtClean="0">
                <a:latin typeface="標楷體" panose="03000509000000000000" pitchFamily="65" charset="-120"/>
                <a:ea typeface="標楷體" panose="03000509000000000000" pitchFamily="65" charset="-120"/>
              </a:rPr>
              <a:t>7/6-7</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週一、二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溯溪挑戰營</a:t>
            </a:r>
            <a:r>
              <a:rPr lang="zh-TW" altLang="zh-TW" dirty="0">
                <a:latin typeface="標楷體" panose="03000509000000000000" pitchFamily="65" charset="-120"/>
                <a:ea typeface="標楷體" panose="03000509000000000000" pitchFamily="65" charset="-120"/>
              </a:rPr>
              <a:t>第一梯，新店長青谷營地。</a:t>
            </a:r>
          </a:p>
          <a:p>
            <a:pPr lvl="1">
              <a:buFont typeface="Wingdings" panose="05000000000000000000" pitchFamily="2" charset="2"/>
              <a:buChar char="p"/>
            </a:pPr>
            <a:r>
              <a:rPr lang="en-US" altLang="zh-TW" dirty="0">
                <a:latin typeface="標楷體" panose="03000509000000000000" pitchFamily="65" charset="-120"/>
                <a:ea typeface="標楷體" panose="03000509000000000000" pitchFamily="65" charset="-120"/>
              </a:rPr>
              <a:t>7/8-9(</a:t>
            </a:r>
            <a:r>
              <a:rPr lang="zh-TW" altLang="zh-TW" dirty="0">
                <a:latin typeface="標楷體" panose="03000509000000000000" pitchFamily="65" charset="-120"/>
                <a:ea typeface="標楷體" panose="03000509000000000000" pitchFamily="65" charset="-120"/>
              </a:rPr>
              <a:t>週三、四</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溯溪挑戰營</a:t>
            </a:r>
            <a:r>
              <a:rPr lang="zh-TW" altLang="zh-TW" dirty="0">
                <a:latin typeface="標楷體" panose="03000509000000000000" pitchFamily="65" charset="-120"/>
                <a:ea typeface="標楷體" panose="03000509000000000000" pitchFamily="65" charset="-120"/>
              </a:rPr>
              <a:t>第二梯，新店長青谷營地。</a:t>
            </a:r>
          </a:p>
          <a:p>
            <a:pPr lvl="1">
              <a:buFont typeface="Wingdings" panose="05000000000000000000" pitchFamily="2" charset="2"/>
              <a:buChar char="p"/>
            </a:pPr>
            <a:r>
              <a:rPr lang="en-US" altLang="zh-TW" dirty="0">
                <a:latin typeface="標楷體" panose="03000509000000000000" pitchFamily="65" charset="-120"/>
                <a:ea typeface="標楷體" panose="03000509000000000000" pitchFamily="65" charset="-120"/>
              </a:rPr>
              <a:t>7/13-15(</a:t>
            </a:r>
            <a:r>
              <a:rPr lang="zh-TW" altLang="zh-TW" dirty="0">
                <a:latin typeface="標楷體" panose="03000509000000000000" pitchFamily="65" charset="-120"/>
                <a:ea typeface="標楷體" panose="03000509000000000000" pitchFamily="65" charset="-120"/>
              </a:rPr>
              <a:t>週一二三</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銀河獨木舟營</a:t>
            </a:r>
            <a:r>
              <a:rPr lang="zh-TW" altLang="zh-TW" dirty="0">
                <a:latin typeface="標楷體" panose="03000509000000000000" pitchFamily="65" charset="-120"/>
                <a:ea typeface="標楷體" panose="03000509000000000000" pitchFamily="65" charset="-120"/>
              </a:rPr>
              <a:t>，日月潭聖愛營地及南投集集鎮。</a:t>
            </a:r>
          </a:p>
          <a:p>
            <a:pPr lvl="1">
              <a:buFont typeface="Wingdings" panose="05000000000000000000" pitchFamily="2" charset="2"/>
              <a:buChar char="p"/>
            </a:pPr>
            <a:r>
              <a:rPr lang="en-US" altLang="zh-TW" dirty="0">
                <a:latin typeface="標楷體" panose="03000509000000000000" pitchFamily="65" charset="-120"/>
                <a:ea typeface="標楷體" panose="03000509000000000000" pitchFamily="65" charset="-120"/>
              </a:rPr>
              <a:t>7/16-18(</a:t>
            </a:r>
            <a:r>
              <a:rPr lang="zh-TW" altLang="zh-TW" dirty="0">
                <a:latin typeface="標楷體" panose="03000509000000000000" pitchFamily="65" charset="-120"/>
                <a:ea typeface="標楷體" panose="03000509000000000000" pitchFamily="65" charset="-120"/>
              </a:rPr>
              <a:t>週四五六</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草山童軍</a:t>
            </a:r>
            <a:r>
              <a:rPr lang="zh-TW" altLang="zh-TW" dirty="0" smtClean="0">
                <a:solidFill>
                  <a:srgbClr val="FF0000"/>
                </a:solidFill>
                <a:latin typeface="標楷體" panose="03000509000000000000" pitchFamily="65" charset="-120"/>
                <a:ea typeface="標楷體" panose="03000509000000000000" pitchFamily="65" charset="-120"/>
              </a:rPr>
              <a:t>體</a:t>
            </a:r>
            <a:r>
              <a:rPr lang="zh-TW" altLang="en-US" dirty="0" smtClean="0">
                <a:solidFill>
                  <a:srgbClr val="FF0000"/>
                </a:solidFill>
                <a:latin typeface="標楷體" panose="03000509000000000000" pitchFamily="65" charset="-120"/>
                <a:ea typeface="標楷體" panose="03000509000000000000" pitchFamily="65" charset="-120"/>
              </a:rPr>
              <a:t>驗</a:t>
            </a:r>
            <a:r>
              <a:rPr lang="zh-TW" altLang="zh-TW" dirty="0" smtClean="0">
                <a:solidFill>
                  <a:srgbClr val="FF0000"/>
                </a:solidFill>
                <a:latin typeface="標楷體" panose="03000509000000000000" pitchFamily="65" charset="-120"/>
                <a:ea typeface="標楷體" panose="03000509000000000000" pitchFamily="65" charset="-120"/>
              </a:rPr>
              <a:t>營</a:t>
            </a:r>
            <a:r>
              <a:rPr lang="zh-TW" altLang="zh-TW" dirty="0">
                <a:latin typeface="標楷體" panose="03000509000000000000" pitchFamily="65" charset="-120"/>
                <a:ea typeface="標楷體" panose="03000509000000000000" pitchFamily="65" charset="-120"/>
              </a:rPr>
              <a:t>第一梯，陽明山童軍營地。</a:t>
            </a:r>
          </a:p>
          <a:p>
            <a:pPr lvl="1">
              <a:buFont typeface="Wingdings" panose="05000000000000000000" pitchFamily="2" charset="2"/>
              <a:buChar char="p"/>
            </a:pPr>
            <a:r>
              <a:rPr lang="en-US" altLang="zh-TW" dirty="0">
                <a:latin typeface="標楷體" panose="03000509000000000000" pitchFamily="65" charset="-120"/>
                <a:ea typeface="標楷體" panose="03000509000000000000" pitchFamily="65" charset="-120"/>
              </a:rPr>
              <a:t>7/20-22(</a:t>
            </a:r>
            <a:r>
              <a:rPr lang="zh-TW" altLang="zh-TW" dirty="0">
                <a:latin typeface="標楷體" panose="03000509000000000000" pitchFamily="65" charset="-120"/>
                <a:ea typeface="標楷體" panose="03000509000000000000" pitchFamily="65" charset="-120"/>
              </a:rPr>
              <a:t>週一二三</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草山童軍</a:t>
            </a:r>
            <a:r>
              <a:rPr lang="zh-TW" altLang="zh-TW" dirty="0" smtClean="0">
                <a:solidFill>
                  <a:srgbClr val="FF0000"/>
                </a:solidFill>
                <a:latin typeface="標楷體" panose="03000509000000000000" pitchFamily="65" charset="-120"/>
                <a:ea typeface="標楷體" panose="03000509000000000000" pitchFamily="65" charset="-120"/>
              </a:rPr>
              <a:t>體</a:t>
            </a:r>
            <a:r>
              <a:rPr lang="zh-TW" altLang="en-US" dirty="0" smtClean="0">
                <a:solidFill>
                  <a:srgbClr val="FF0000"/>
                </a:solidFill>
                <a:latin typeface="標楷體" panose="03000509000000000000" pitchFamily="65" charset="-120"/>
                <a:ea typeface="標楷體" panose="03000509000000000000" pitchFamily="65" charset="-120"/>
              </a:rPr>
              <a:t>驗</a:t>
            </a:r>
            <a:r>
              <a:rPr lang="zh-TW" altLang="zh-TW" dirty="0" smtClean="0">
                <a:solidFill>
                  <a:srgbClr val="FF0000"/>
                </a:solidFill>
                <a:latin typeface="標楷體" panose="03000509000000000000" pitchFamily="65" charset="-120"/>
                <a:ea typeface="標楷體" panose="03000509000000000000" pitchFamily="65" charset="-120"/>
              </a:rPr>
              <a:t>營</a:t>
            </a:r>
            <a:r>
              <a:rPr lang="zh-TW" altLang="zh-TW" dirty="0">
                <a:latin typeface="標楷體" panose="03000509000000000000" pitchFamily="65" charset="-120"/>
                <a:ea typeface="標楷體" panose="03000509000000000000" pitchFamily="65" charset="-120"/>
              </a:rPr>
              <a:t>第二梯，陽明山童軍營地。</a:t>
            </a:r>
          </a:p>
          <a:p>
            <a:pPr lvl="1">
              <a:buFont typeface="Wingdings" panose="05000000000000000000" pitchFamily="2" charset="2"/>
              <a:buChar char="p"/>
            </a:pPr>
            <a:r>
              <a:rPr lang="en-US" altLang="zh-TW" dirty="0">
                <a:latin typeface="標楷體" panose="03000509000000000000" pitchFamily="65" charset="-120"/>
                <a:ea typeface="標楷體" panose="03000509000000000000" pitchFamily="65" charset="-120"/>
              </a:rPr>
              <a:t>7/23-24(</a:t>
            </a:r>
            <a:r>
              <a:rPr lang="zh-TW" altLang="zh-TW" dirty="0">
                <a:latin typeface="標楷體" panose="03000509000000000000" pitchFamily="65" charset="-120"/>
                <a:ea typeface="標楷體" panose="03000509000000000000" pitchFamily="65" charset="-120"/>
              </a:rPr>
              <a:t>週四五</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童軍山野樂活營</a:t>
            </a:r>
            <a:r>
              <a:rPr lang="zh-TW" altLang="zh-TW" dirty="0">
                <a:latin typeface="標楷體" panose="03000509000000000000" pitchFamily="65" charset="-120"/>
                <a:ea typeface="標楷體" panose="03000509000000000000" pitchFamily="65" charset="-120"/>
              </a:rPr>
              <a:t>第一梯，苗栗香格里拉樂園。</a:t>
            </a:r>
          </a:p>
          <a:p>
            <a:pPr lvl="1">
              <a:buFont typeface="Wingdings" panose="05000000000000000000" pitchFamily="2" charset="2"/>
              <a:buChar char="p"/>
            </a:pPr>
            <a:r>
              <a:rPr lang="en-US" altLang="zh-TW" dirty="0">
                <a:latin typeface="標楷體" panose="03000509000000000000" pitchFamily="65" charset="-120"/>
                <a:ea typeface="標楷體" panose="03000509000000000000" pitchFamily="65" charset="-120"/>
              </a:rPr>
              <a:t>7/27-28(</a:t>
            </a:r>
            <a:r>
              <a:rPr lang="zh-TW" altLang="zh-TW" dirty="0">
                <a:latin typeface="標楷體" panose="03000509000000000000" pitchFamily="65" charset="-120"/>
                <a:ea typeface="標楷體" panose="03000509000000000000" pitchFamily="65" charset="-120"/>
              </a:rPr>
              <a:t>週一二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童軍山野樂活營</a:t>
            </a:r>
            <a:r>
              <a:rPr lang="zh-TW" altLang="zh-TW" dirty="0">
                <a:latin typeface="標楷體" panose="03000509000000000000" pitchFamily="65" charset="-120"/>
                <a:ea typeface="標楷體" panose="03000509000000000000" pitchFamily="65" charset="-120"/>
              </a:rPr>
              <a:t>第二梯，苗栗香格里拉樂園。</a:t>
            </a: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8326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5321"/>
            <a:ext cx="8229600" cy="1143000"/>
          </a:xfrm>
        </p:spPr>
        <p:txBody>
          <a:bodyPr/>
          <a:lstStyle/>
          <a:p>
            <a:r>
              <a:rPr lang="zh-TW" altLang="en-US" b="1" dirty="0">
                <a:latin typeface="標楷體" panose="03000509000000000000" pitchFamily="65" charset="-120"/>
                <a:ea typeface="標楷體" panose="03000509000000000000" pitchFamily="65" charset="-120"/>
              </a:rPr>
              <a:t>學務</a:t>
            </a:r>
            <a:r>
              <a:rPr lang="zh-TW" altLang="en-US" b="1" dirty="0" smtClean="0">
                <a:latin typeface="標楷體" panose="03000509000000000000" pitchFamily="65" charset="-120"/>
                <a:ea typeface="標楷體" panose="03000509000000000000" pitchFamily="65" charset="-120"/>
              </a:rPr>
              <a:t>處</a:t>
            </a:r>
            <a:r>
              <a:rPr lang="en-US" altLang="zh-TW" b="1" dirty="0" smtClean="0">
                <a:latin typeface="標楷體" panose="03000509000000000000" pitchFamily="65" charset="-120"/>
                <a:ea typeface="標楷體" panose="03000509000000000000" pitchFamily="65" charset="-120"/>
              </a:rPr>
              <a:t>-5</a:t>
            </a:r>
            <a:endParaRPr lang="zh-TW" altLang="en-US" dirty="0"/>
          </a:p>
        </p:txBody>
      </p:sp>
      <p:sp>
        <p:nvSpPr>
          <p:cNvPr id="3" name="內容版面配置區 2"/>
          <p:cNvSpPr>
            <a:spLocks noGrp="1"/>
          </p:cNvSpPr>
          <p:nvPr>
            <p:ph idx="1"/>
          </p:nvPr>
        </p:nvSpPr>
        <p:spPr>
          <a:xfrm>
            <a:off x="467544" y="908720"/>
            <a:ext cx="8229600" cy="5112568"/>
          </a:xfrm>
        </p:spPr>
        <p:txBody>
          <a:bodyPr>
            <a:normAutofit fontScale="92500" lnSpcReduction="20000"/>
          </a:bodyPr>
          <a:lstStyle/>
          <a:p>
            <a:pPr marL="0" indent="0">
              <a:buNone/>
            </a:pPr>
            <a:r>
              <a:rPr lang="zh-TW" altLang="en-US" dirty="0" smtClean="0"/>
              <a:t>⦿</a:t>
            </a:r>
            <a:r>
              <a:rPr lang="zh-TW" altLang="en-US" dirty="0" smtClean="0">
                <a:latin typeface="標楷體" panose="03000509000000000000" pitchFamily="65" charset="-120"/>
                <a:ea typeface="標楷體" panose="03000509000000000000" pitchFamily="65" charset="-120"/>
              </a:rPr>
              <a:t>學務處正籌劃</a:t>
            </a:r>
            <a:r>
              <a:rPr lang="zh-TW" altLang="en-US" dirty="0" smtClean="0">
                <a:solidFill>
                  <a:srgbClr val="FF0000"/>
                </a:solidFill>
                <a:latin typeface="標楷體" panose="03000509000000000000" pitchFamily="65" charset="-120"/>
                <a:ea typeface="標楷體" panose="03000509000000000000" pitchFamily="65" charset="-120"/>
              </a:rPr>
              <a:t>「金華舞鈴」</a:t>
            </a:r>
            <a:r>
              <a:rPr lang="zh-TW" altLang="en-US" dirty="0" smtClean="0">
                <a:latin typeface="標楷體" panose="03000509000000000000" pitchFamily="65" charset="-120"/>
                <a:ea typeface="標楷體" panose="03000509000000000000" pitchFamily="65" charset="-120"/>
              </a:rPr>
              <a:t>與</a:t>
            </a:r>
            <a:r>
              <a:rPr lang="zh-TW" altLang="en-US" dirty="0" smtClean="0">
                <a:solidFill>
                  <a:srgbClr val="FF0000"/>
                </a:solidFill>
                <a:latin typeface="標楷體" panose="03000509000000000000" pitchFamily="65" charset="-120"/>
                <a:ea typeface="標楷體" panose="03000509000000000000" pitchFamily="65" charset="-120"/>
              </a:rPr>
              <a:t>「弦樂團」</a:t>
            </a:r>
            <a:r>
              <a:rPr lang="zh-TW" altLang="en-US" dirty="0" smtClean="0">
                <a:latin typeface="標楷體" panose="03000509000000000000" pitchFamily="65" charset="-120"/>
                <a:ea typeface="標楷體" panose="03000509000000000000" pitchFamily="65" charset="-120"/>
              </a:rPr>
              <a:t>等</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大學習社團。</a:t>
            </a:r>
            <a:r>
              <a:rPr lang="zh-TW" altLang="en-US" dirty="0" smtClean="0">
                <a:solidFill>
                  <a:srgbClr val="FF0000"/>
                </a:solidFill>
                <a:latin typeface="標楷體" panose="03000509000000000000" pitchFamily="65" charset="-120"/>
                <a:ea typeface="標楷體" panose="03000509000000000000" pitchFamily="65" charset="-120"/>
              </a:rPr>
              <a:t>請密切留意未來這</a:t>
            </a:r>
            <a:r>
              <a:rPr lang="en-US" altLang="zh-TW" dirty="0" smtClean="0">
                <a:solidFill>
                  <a:srgbClr val="FF0000"/>
                </a:solidFill>
                <a:latin typeface="標楷體" panose="03000509000000000000" pitchFamily="65" charset="-120"/>
                <a:ea typeface="標楷體" panose="03000509000000000000" pitchFamily="65" charset="-120"/>
              </a:rPr>
              <a:t>2</a:t>
            </a:r>
            <a:r>
              <a:rPr lang="zh-TW" altLang="en-US" dirty="0" smtClean="0">
                <a:solidFill>
                  <a:srgbClr val="FF0000"/>
                </a:solidFill>
                <a:latin typeface="標楷體" panose="03000509000000000000" pitchFamily="65" charset="-120"/>
                <a:ea typeface="標楷體" panose="03000509000000000000" pitchFamily="65" charset="-120"/>
              </a:rPr>
              <a:t>周發下的通知</a:t>
            </a:r>
            <a:r>
              <a:rPr lang="en-US" altLang="zh-TW" dirty="0" smtClean="0">
                <a:latin typeface="標楷體" panose="03000509000000000000" pitchFamily="65" charset="-120"/>
                <a:ea typeface="標楷體" panose="03000509000000000000" pitchFamily="65" charset="-120"/>
              </a:rPr>
              <a:t>!</a:t>
            </a:r>
          </a:p>
          <a:p>
            <a:r>
              <a:rPr lang="zh-TW" altLang="zh-TW" dirty="0">
                <a:latin typeface="標楷體" panose="03000509000000000000" pitchFamily="65" charset="-120"/>
                <a:ea typeface="標楷體" panose="03000509000000000000" pitchFamily="65" charset="-120"/>
              </a:rPr>
              <a:t>民俗體育向為本校重點發展特色，目前亦有扯鈴運動代表隊組訓，為進一步推廣扯鈴運動，上學前休業式學務處邀請「舞鈴劇場」蒞校進行表演，短短的</a:t>
            </a:r>
            <a:r>
              <a:rPr lang="en-US" altLang="zh-TW" dirty="0">
                <a:latin typeface="標楷體" panose="03000509000000000000" pitchFamily="65" charset="-120"/>
                <a:ea typeface="標楷體" panose="03000509000000000000" pitchFamily="65" charset="-120"/>
              </a:rPr>
              <a:t>15</a:t>
            </a:r>
            <a:r>
              <a:rPr lang="zh-TW" altLang="zh-TW" dirty="0">
                <a:latin typeface="標楷體" panose="03000509000000000000" pitchFamily="65" charset="-120"/>
                <a:ea typeface="標楷體" panose="03000509000000000000" pitchFamily="65" charset="-120"/>
              </a:rPr>
              <a:t>分鐘表演，同學反應非常熱烈，時間雖短，我們仍看到了一個專業團體的付出。</a:t>
            </a:r>
          </a:p>
          <a:p>
            <a:r>
              <a:rPr lang="zh-TW" altLang="zh-TW" dirty="0" smtClean="0">
                <a:latin typeface="標楷體" panose="03000509000000000000" pitchFamily="65" charset="-120"/>
                <a:ea typeface="標楷體" panose="03000509000000000000" pitchFamily="65" charset="-120"/>
              </a:rPr>
              <a:t>本</a:t>
            </a:r>
            <a:r>
              <a:rPr lang="zh-TW" altLang="zh-TW" dirty="0">
                <a:latin typeface="標楷體" panose="03000509000000000000" pitchFamily="65" charset="-120"/>
                <a:ea typeface="標楷體" panose="03000509000000000000" pitchFamily="65" charset="-120"/>
              </a:rPr>
              <a:t>學期開始，本校希結合藝術家駐校概念，特引進「舞鈴劇場」之專業表演藝術廣場資源，協助學校發展特色，以培養優修表演藝術基礎人才，共贏藝術與教育深耕之策略。</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610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b="1" dirty="0">
                <a:latin typeface="標楷體" panose="03000509000000000000" pitchFamily="65" charset="-120"/>
                <a:ea typeface="標楷體" panose="03000509000000000000" pitchFamily="65" charset="-120"/>
              </a:rPr>
              <a:t>學務</a:t>
            </a:r>
            <a:r>
              <a:rPr lang="zh-TW" altLang="en-US" b="1" dirty="0" smtClean="0">
                <a:latin typeface="標楷體" panose="03000509000000000000" pitchFamily="65" charset="-120"/>
                <a:ea typeface="標楷體" panose="03000509000000000000" pitchFamily="65" charset="-120"/>
              </a:rPr>
              <a:t>處</a:t>
            </a:r>
            <a:r>
              <a:rPr lang="en-US" altLang="zh-TW" b="1" dirty="0" smtClean="0">
                <a:latin typeface="標楷體" panose="03000509000000000000" pitchFamily="65" charset="-120"/>
                <a:ea typeface="標楷體" panose="03000509000000000000" pitchFamily="65" charset="-120"/>
              </a:rPr>
              <a:t>-6</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552" y="1196752"/>
            <a:ext cx="8229600" cy="4680520"/>
          </a:xfrm>
        </p:spPr>
        <p:txBody>
          <a:bodyPr>
            <a:normAutofit/>
          </a:bodyPr>
          <a:lstStyle/>
          <a:p>
            <a:r>
              <a:rPr lang="zh-TW" altLang="en-US" sz="2800" dirty="0">
                <a:latin typeface="標楷體" panose="03000509000000000000" pitchFamily="65" charset="-120"/>
                <a:ea typeface="標楷體" panose="03000509000000000000" pitchFamily="65" charset="-120"/>
              </a:rPr>
              <a:t>目前國內黃豆大多仰賴進口</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基改黃豆市占率居多</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學校</a:t>
            </a:r>
            <a:r>
              <a:rPr lang="en-US" altLang="zh-TW" sz="2800" dirty="0">
                <a:solidFill>
                  <a:srgbClr val="FF0000"/>
                </a:solidFill>
                <a:latin typeface="標楷體" panose="03000509000000000000" pitchFamily="65" charset="-120"/>
                <a:ea typeface="標楷體" panose="03000509000000000000" pitchFamily="65" charset="-120"/>
              </a:rPr>
              <a:t>3-6</a:t>
            </a:r>
            <a:r>
              <a:rPr lang="zh-TW" altLang="en-US" sz="2800" dirty="0">
                <a:solidFill>
                  <a:srgbClr val="FF0000"/>
                </a:solidFill>
                <a:latin typeface="標楷體" panose="03000509000000000000" pitchFamily="65" charset="-120"/>
                <a:ea typeface="標楷體" panose="03000509000000000000" pitchFamily="65" charset="-120"/>
              </a:rPr>
              <a:t>年級午餐</a:t>
            </a:r>
            <a:r>
              <a:rPr lang="zh-TW" altLang="en-US" sz="2800" dirty="0">
                <a:latin typeface="標楷體" panose="03000509000000000000" pitchFamily="65" charset="-120"/>
                <a:ea typeface="標楷體" panose="03000509000000000000" pitchFamily="65" charset="-120"/>
              </a:rPr>
              <a:t>為</a:t>
            </a:r>
            <a:r>
              <a:rPr lang="zh-TW" altLang="en-US" sz="2800" dirty="0" smtClean="0">
                <a:latin typeface="標楷體" panose="03000509000000000000" pitchFamily="65" charset="-120"/>
                <a:ea typeface="標楷體" panose="03000509000000000000" pitchFamily="65" charset="-120"/>
              </a:rPr>
              <a:t>新生國小午餐</a:t>
            </a:r>
            <a:r>
              <a:rPr lang="zh-TW" altLang="en-US" sz="2800" dirty="0">
                <a:latin typeface="標楷體" panose="03000509000000000000" pitchFamily="65" charset="-120"/>
                <a:ea typeface="標楷體" panose="03000509000000000000" pitchFamily="65" charset="-120"/>
              </a:rPr>
              <a:t>群組供應，依本學年度午餐招標契約書規範內容，</a:t>
            </a:r>
            <a:r>
              <a:rPr lang="zh-TW" altLang="en-US" sz="2800" dirty="0">
                <a:solidFill>
                  <a:srgbClr val="FF0000"/>
                </a:solidFill>
                <a:latin typeface="標楷體" panose="03000509000000000000" pitchFamily="65" charset="-120"/>
                <a:ea typeface="標楷體" panose="03000509000000000000" pitchFamily="65" charset="-120"/>
              </a:rPr>
              <a:t>目前供應商宏遠公司午餐食材使用非基改黃豆製品如下：玉米粒、板豆腐、百頁豆腐、凍豆腐。</a:t>
            </a:r>
          </a:p>
          <a:p>
            <a:r>
              <a:rPr lang="zh-TW" altLang="en-US" sz="2800" dirty="0">
                <a:latin typeface="標楷體" panose="03000509000000000000" pitchFamily="65" charset="-120"/>
                <a:ea typeface="標楷體" panose="03000509000000000000" pitchFamily="65" charset="-120"/>
              </a:rPr>
              <a:t>另低年級午餐今年度將重新招標，屆時會將「非基改黃豆製品」與非基改玉米粒食材供應列入新年度供應契約規範內容中。</a:t>
            </a:r>
          </a:p>
          <a:p>
            <a:r>
              <a:rPr lang="zh-TW" altLang="en-US" sz="2800" dirty="0">
                <a:latin typeface="標楷體" panose="03000509000000000000" pitchFamily="65" charset="-120"/>
                <a:ea typeface="標楷體" panose="03000509000000000000" pitchFamily="65" charset="-120"/>
              </a:rPr>
              <a:t>為維護學生健康，</a:t>
            </a:r>
            <a:r>
              <a:rPr lang="zh-TW" altLang="en-US" sz="2800" dirty="0">
                <a:solidFill>
                  <a:srgbClr val="FF0000"/>
                </a:solidFill>
                <a:latin typeface="標楷體" panose="03000509000000000000" pitchFamily="65" charset="-120"/>
                <a:ea typeface="標楷體" panose="03000509000000000000" pitchFamily="65" charset="-120"/>
              </a:rPr>
              <a:t>已請承包午餐廠商慎選食材品質，並提供符合食品衛生相關法規之食品</a:t>
            </a:r>
            <a:r>
              <a:rPr lang="zh-TW" altLang="en-US" sz="2800" dirty="0">
                <a:latin typeface="標楷體" panose="03000509000000000000" pitchFamily="65" charset="-120"/>
                <a:ea typeface="標楷體" panose="03000509000000000000" pitchFamily="65" charset="-120"/>
              </a:rPr>
              <a:t>。</a:t>
            </a:r>
          </a:p>
          <a:p>
            <a:endParaRPr lang="zh-TW" altLang="en-US" sz="2400" dirty="0"/>
          </a:p>
          <a:p>
            <a:endParaRPr lang="zh-TW" altLang="en-US" dirty="0"/>
          </a:p>
        </p:txBody>
      </p:sp>
    </p:spTree>
    <p:extLst>
      <p:ext uri="{BB962C8B-B14F-4D97-AF65-F5344CB8AC3E}">
        <p14:creationId xmlns:p14="http://schemas.microsoft.com/office/powerpoint/2010/main" val="404972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72958" y="384766"/>
            <a:ext cx="7772400" cy="720080"/>
          </a:xfrm>
        </p:spPr>
        <p:txBody>
          <a:bodyPr>
            <a:normAutofit fontScale="90000"/>
          </a:bodyPr>
          <a:lstStyle/>
          <a:p>
            <a:r>
              <a:rPr lang="zh-TW" altLang="en-US" sz="4400" b="1" dirty="0" smtClean="0">
                <a:latin typeface="標楷體" pitchFamily="65" charset="-120"/>
                <a:ea typeface="標楷體" pitchFamily="65" charset="-120"/>
              </a:rPr>
              <a:t>學務處</a:t>
            </a:r>
            <a:r>
              <a:rPr lang="en-US" altLang="zh-TW" sz="4400" b="1" dirty="0" smtClean="0">
                <a:latin typeface="標楷體" pitchFamily="65" charset="-120"/>
                <a:ea typeface="標楷體" pitchFamily="65" charset="-120"/>
              </a:rPr>
              <a:t>-7(</a:t>
            </a:r>
            <a:r>
              <a:rPr lang="zh-TW" altLang="en-US" sz="4400" b="1" dirty="0" smtClean="0">
                <a:latin typeface="標楷體" pitchFamily="65" charset="-120"/>
                <a:ea typeface="標楷體" pitchFamily="65" charset="-120"/>
              </a:rPr>
              <a:t>健康中心</a:t>
            </a:r>
            <a:r>
              <a:rPr lang="en-US" altLang="zh-TW" sz="4400" b="1" dirty="0" smtClean="0">
                <a:latin typeface="標楷體" pitchFamily="65" charset="-120"/>
                <a:ea typeface="標楷體" pitchFamily="65" charset="-120"/>
              </a:rPr>
              <a:t>)</a:t>
            </a:r>
            <a:r>
              <a:rPr lang="zh-TW" altLang="zh-TW" sz="3600" b="1" dirty="0" smtClean="0">
                <a:latin typeface="標楷體" pitchFamily="65" charset="-120"/>
                <a:ea typeface="標楷體" pitchFamily="65" charset="-120"/>
              </a:rPr>
              <a:t/>
            </a:r>
            <a:br>
              <a:rPr lang="zh-TW" altLang="zh-TW" sz="3600" b="1" dirty="0" smtClean="0">
                <a:latin typeface="標楷體" pitchFamily="65" charset="-120"/>
                <a:ea typeface="標楷體" pitchFamily="65" charset="-120"/>
              </a:rPr>
            </a:br>
            <a:endParaRPr lang="zh-TW" altLang="en-US" sz="3600" b="1" dirty="0">
              <a:latin typeface="標楷體" pitchFamily="65" charset="-120"/>
              <a:ea typeface="標楷體" pitchFamily="65" charset="-120"/>
            </a:endParaRPr>
          </a:p>
        </p:txBody>
      </p:sp>
      <p:sp>
        <p:nvSpPr>
          <p:cNvPr id="1027" name="Rectangle 3"/>
          <p:cNvSpPr>
            <a:spLocks noChangeArrowheads="1"/>
          </p:cNvSpPr>
          <p:nvPr/>
        </p:nvSpPr>
        <p:spPr bwMode="auto">
          <a:xfrm>
            <a:off x="964653" y="744806"/>
            <a:ext cx="8199809"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28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護理師小叮嚀</a:t>
            </a:r>
            <a:endParaRPr kumimoji="1" lang="en-US" altLang="zh-TW"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lvl="0" fontAlgn="base">
              <a:spcBef>
                <a:spcPct val="0"/>
              </a:spcBef>
              <a:spcAft>
                <a:spcPct val="0"/>
              </a:spcAft>
            </a:pPr>
            <a:r>
              <a:rPr kumimoji="1" lang="zh-TW" altLang="zh-TW"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各項檢查後</a:t>
            </a:r>
            <a:r>
              <a:rPr kumimoji="1" lang="zh-TW" altLang="zh-TW"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如接獲需矯治通知單，請務必撥空帶孩子就</a:t>
            </a:r>
            <a:r>
              <a:rPr kumimoji="1" lang="zh-TW" altLang="en-US"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醫檢查</a:t>
            </a:r>
            <a:endParaRPr kumimoji="1" lang="en-US" altLang="zh-TW"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lvl="0" fontAlgn="base">
              <a:spcBef>
                <a:spcPct val="0"/>
              </a:spcBef>
              <a:spcAft>
                <a:spcPct val="0"/>
              </a:spcAft>
            </a:pPr>
            <a:r>
              <a:rPr kumimoji="1" lang="zh-TW" altLang="en-US" dirty="0" smtClean="0">
                <a:latin typeface="標楷體" pitchFamily="65" charset="-120"/>
                <a:ea typeface="標楷體" pitchFamily="65" charset="-120"/>
                <a:cs typeface="Times New Roman" pitchFamily="18" charset="0"/>
              </a:rPr>
              <a:t>               </a:t>
            </a:r>
            <a:r>
              <a:rPr kumimoji="1" lang="en-US" altLang="zh-TW"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以期早期發現早期治療</a:t>
            </a:r>
            <a:r>
              <a:rPr kumimoji="1" lang="en-US" altLang="zh-TW"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p>
          <a:p>
            <a:pPr eaLnBrk="0" fontAlgn="base" hangingPunct="0">
              <a:spcBef>
                <a:spcPct val="0"/>
              </a:spcBef>
              <a:spcAft>
                <a:spcPct val="0"/>
              </a:spcAft>
            </a:pPr>
            <a:r>
              <a:rPr lang="zh-TW" altLang="en-US" dirty="0" smtClean="0">
                <a:solidFill>
                  <a:srgbClr val="FF0000"/>
                </a:solidFill>
                <a:latin typeface="標楷體" pitchFamily="65" charset="-120"/>
                <a:ea typeface="標楷體" pitchFamily="65" charset="-120"/>
              </a:rPr>
              <a:t>★</a:t>
            </a:r>
            <a:r>
              <a:rPr lang="zh-TW" altLang="zh-TW" sz="2000" dirty="0">
                <a:solidFill>
                  <a:srgbClr val="FF0000"/>
                </a:solidFill>
                <a:latin typeface="標楷體" pitchFamily="65" charset="-120"/>
                <a:ea typeface="標楷體" pitchFamily="65" charset="-120"/>
              </a:rPr>
              <a:t>北市學童近視率居全國之冠，教育局為維護學童視力健康</a:t>
            </a:r>
            <a:r>
              <a:rPr lang="zh-TW" altLang="zh-TW" sz="2000" dirty="0" smtClean="0">
                <a:solidFill>
                  <a:srgbClr val="FF0000"/>
                </a:solidFill>
                <a:latin typeface="標楷體" pitchFamily="65" charset="-120"/>
                <a:ea typeface="標楷體" pitchFamily="65" charset="-120"/>
              </a:rPr>
              <a:t>，</a:t>
            </a:r>
            <a:r>
              <a:rPr lang="zh-TW" altLang="zh-TW" dirty="0" smtClean="0">
                <a:solidFill>
                  <a:srgbClr val="FF0000"/>
                </a:solidFill>
                <a:latin typeface="標楷體" pitchFamily="65" charset="-120"/>
                <a:ea typeface="標楷體" pitchFamily="65" charset="-120"/>
              </a:rPr>
              <a:t>建議</a:t>
            </a:r>
            <a:r>
              <a:rPr lang="zh-TW" altLang="en-US" dirty="0" smtClean="0">
                <a:solidFill>
                  <a:srgbClr val="FF0000"/>
                </a:solidFill>
                <a:latin typeface="標楷體" pitchFamily="65" charset="-120"/>
                <a:ea typeface="標楷體" pitchFamily="65" charset="-120"/>
              </a:rPr>
              <a:t> </a:t>
            </a:r>
            <a:endParaRPr lang="en-US" altLang="zh-TW" dirty="0" smtClean="0">
              <a:solidFill>
                <a:srgbClr val="FF0000"/>
              </a:solidFill>
              <a:latin typeface="標楷體" pitchFamily="65" charset="-120"/>
              <a:ea typeface="標楷體" pitchFamily="65" charset="-120"/>
            </a:endParaRPr>
          </a:p>
          <a:p>
            <a:pPr eaLnBrk="0" fontAlgn="base" hangingPunct="0">
              <a:spcBef>
                <a:spcPct val="0"/>
              </a:spcBef>
              <a:spcAft>
                <a:spcPct val="0"/>
              </a:spcAft>
            </a:pPr>
            <a:r>
              <a:rPr lang="en-US" altLang="zh-TW" b="1" dirty="0">
                <a:solidFill>
                  <a:srgbClr val="FF0000"/>
                </a:solidFill>
                <a:latin typeface="標楷體" pitchFamily="65" charset="-120"/>
                <a:ea typeface="標楷體" pitchFamily="65" charset="-120"/>
              </a:rPr>
              <a:t>  </a:t>
            </a:r>
            <a:r>
              <a:rPr lang="zh-TW" altLang="zh-TW" b="1" u="sng" dirty="0" smtClean="0">
                <a:solidFill>
                  <a:srgbClr val="7030A0"/>
                </a:solidFill>
                <a:latin typeface="標楷體" pitchFamily="65" charset="-120"/>
                <a:ea typeface="標楷體" pitchFamily="65" charset="-120"/>
              </a:rPr>
              <a:t>視力</a:t>
            </a:r>
            <a:r>
              <a:rPr lang="zh-TW" altLang="zh-TW" b="1" u="sng" dirty="0">
                <a:solidFill>
                  <a:srgbClr val="7030A0"/>
                </a:solidFill>
                <a:latin typeface="標楷體" pitchFamily="65" charset="-120"/>
                <a:ea typeface="標楷體" pitchFamily="65" charset="-120"/>
              </a:rPr>
              <a:t>不良學童</a:t>
            </a:r>
            <a:r>
              <a:rPr lang="en-US" altLang="zh-TW" b="1" u="sng" dirty="0">
                <a:solidFill>
                  <a:srgbClr val="7030A0"/>
                </a:solidFill>
                <a:latin typeface="標楷體" pitchFamily="65" charset="-120"/>
                <a:ea typeface="標楷體" pitchFamily="65" charset="-120"/>
              </a:rPr>
              <a:t>(</a:t>
            </a:r>
            <a:r>
              <a:rPr lang="zh-TW" altLang="en-US" b="1" u="sng" dirty="0">
                <a:solidFill>
                  <a:srgbClr val="7030A0"/>
                </a:solidFill>
                <a:latin typeface="標楷體" pitchFamily="65" charset="-120"/>
                <a:ea typeface="標楷體" pitchFamily="65" charset="-120"/>
              </a:rPr>
              <a:t>裸眼視力任一眼未達</a:t>
            </a:r>
            <a:r>
              <a:rPr lang="en-US" altLang="zh-TW" b="1" u="sng" dirty="0">
                <a:solidFill>
                  <a:srgbClr val="7030A0"/>
                </a:solidFill>
                <a:latin typeface="標楷體" pitchFamily="65" charset="-120"/>
                <a:ea typeface="標楷體" pitchFamily="65" charset="-120"/>
              </a:rPr>
              <a:t>0.9)</a:t>
            </a:r>
            <a:r>
              <a:rPr lang="zh-TW" altLang="zh-TW" b="1" u="sng" dirty="0">
                <a:solidFill>
                  <a:srgbClr val="7030A0"/>
                </a:solidFill>
                <a:latin typeface="標楷體" pitchFamily="65" charset="-120"/>
                <a:ea typeface="標楷體" pitchFamily="65" charset="-120"/>
              </a:rPr>
              <a:t>包含裸視力</a:t>
            </a:r>
            <a:r>
              <a:rPr lang="zh-TW" altLang="zh-TW" b="1" u="sng" dirty="0" smtClean="0">
                <a:solidFill>
                  <a:srgbClr val="7030A0"/>
                </a:solidFill>
                <a:latin typeface="標楷體" pitchFamily="65" charset="-120"/>
                <a:ea typeface="標楷體" pitchFamily="65" charset="-120"/>
              </a:rPr>
              <a:t>不良</a:t>
            </a:r>
            <a:r>
              <a:rPr lang="en-US" altLang="zh-TW" b="1" u="sng" dirty="0" smtClean="0">
                <a:solidFill>
                  <a:srgbClr val="7030A0"/>
                </a:solidFill>
                <a:latin typeface="標楷體" pitchFamily="65" charset="-120"/>
                <a:ea typeface="標楷體" pitchFamily="65" charset="-120"/>
              </a:rPr>
              <a:t>“</a:t>
            </a:r>
            <a:r>
              <a:rPr lang="zh-TW" altLang="zh-TW" b="1" u="sng" dirty="0">
                <a:solidFill>
                  <a:srgbClr val="7030A0"/>
                </a:solidFill>
                <a:latin typeface="標楷體" pitchFamily="65" charset="-120"/>
                <a:ea typeface="標楷體" pitchFamily="65" charset="-120"/>
              </a:rPr>
              <a:t>已配鏡</a:t>
            </a:r>
            <a:r>
              <a:rPr lang="zh-TW" altLang="zh-TW" b="1" u="sng" dirty="0" smtClean="0">
                <a:solidFill>
                  <a:srgbClr val="7030A0"/>
                </a:solidFill>
                <a:latin typeface="標楷體" pitchFamily="65" charset="-120"/>
                <a:ea typeface="標楷體" pitchFamily="65" charset="-120"/>
              </a:rPr>
              <a:t>矯正</a:t>
            </a:r>
            <a:r>
              <a:rPr lang="en-US" altLang="zh-TW" b="1" u="sng" dirty="0" smtClean="0">
                <a:solidFill>
                  <a:srgbClr val="7030A0"/>
                </a:solidFill>
                <a:latin typeface="標楷體" pitchFamily="65" charset="-120"/>
                <a:ea typeface="標楷體" pitchFamily="65" charset="-120"/>
              </a:rPr>
              <a:t>”</a:t>
            </a:r>
            <a:r>
              <a:rPr lang="zh-TW" altLang="zh-TW" b="1" u="sng" dirty="0" smtClean="0">
                <a:solidFill>
                  <a:srgbClr val="7030A0"/>
                </a:solidFill>
                <a:latin typeface="標楷體" pitchFamily="65" charset="-120"/>
                <a:ea typeface="標楷體" pitchFamily="65" charset="-120"/>
              </a:rPr>
              <a:t>者</a:t>
            </a:r>
            <a:endParaRPr lang="en-US" altLang="zh-TW" b="1" u="sng" dirty="0" smtClean="0">
              <a:solidFill>
                <a:srgbClr val="7030A0"/>
              </a:solidFill>
              <a:latin typeface="標楷體" pitchFamily="65" charset="-120"/>
              <a:ea typeface="標楷體" pitchFamily="65" charset="-120"/>
            </a:endParaRPr>
          </a:p>
          <a:p>
            <a:pPr eaLnBrk="0" fontAlgn="base" hangingPunct="0">
              <a:spcBef>
                <a:spcPct val="0"/>
              </a:spcBef>
              <a:spcAft>
                <a:spcPct val="0"/>
              </a:spcAft>
            </a:pPr>
            <a:r>
              <a:rPr lang="en-US" altLang="zh-TW" b="1" dirty="0">
                <a:solidFill>
                  <a:srgbClr val="7030A0"/>
                </a:solidFill>
                <a:latin typeface="標楷體" pitchFamily="65" charset="-120"/>
                <a:ea typeface="標楷體" pitchFamily="65" charset="-120"/>
              </a:rPr>
              <a:t> </a:t>
            </a:r>
            <a:r>
              <a:rPr lang="en-US" altLang="zh-TW" b="1" dirty="0" smtClean="0">
                <a:solidFill>
                  <a:srgbClr val="7030A0"/>
                </a:solidFill>
                <a:latin typeface="標楷體" pitchFamily="65" charset="-120"/>
                <a:ea typeface="標楷體" pitchFamily="65" charset="-120"/>
              </a:rPr>
              <a:t> </a:t>
            </a:r>
            <a:r>
              <a:rPr lang="zh-TW" altLang="en-US" b="1" dirty="0" smtClean="0">
                <a:solidFill>
                  <a:srgbClr val="FF0000"/>
                </a:solidFill>
                <a:latin typeface="標楷體" pitchFamily="65" charset="-120"/>
                <a:ea typeface="標楷體" pitchFamily="65" charset="-120"/>
              </a:rPr>
              <a:t>均</a:t>
            </a:r>
            <a:r>
              <a:rPr lang="zh-TW" altLang="zh-TW" dirty="0">
                <a:solidFill>
                  <a:srgbClr val="FF0000"/>
                </a:solidFill>
                <a:latin typeface="標楷體" pitchFamily="65" charset="-120"/>
                <a:ea typeface="標楷體" pitchFamily="65" charset="-120"/>
              </a:rPr>
              <a:t>應</a:t>
            </a:r>
            <a:r>
              <a:rPr lang="zh-TW" altLang="en-US" dirty="0">
                <a:solidFill>
                  <a:srgbClr val="FF0000"/>
                </a:solidFill>
                <a:latin typeface="標楷體" pitchFamily="65" charset="-120"/>
                <a:ea typeface="標楷體" pitchFamily="65" charset="-120"/>
              </a:rPr>
              <a:t>定期接受屈光檢查，以了解度數惡化情形</a:t>
            </a:r>
            <a:r>
              <a:rPr lang="zh-TW" altLang="en-US" dirty="0" smtClean="0">
                <a:solidFill>
                  <a:srgbClr val="FF0000"/>
                </a:solidFill>
                <a:latin typeface="標楷體" pitchFamily="65" charset="-120"/>
                <a:ea typeface="標楷體" pitchFamily="65" charset="-120"/>
              </a:rPr>
              <a:t>，避免</a:t>
            </a:r>
            <a:r>
              <a:rPr lang="zh-TW" altLang="en-US" dirty="0">
                <a:solidFill>
                  <a:srgbClr val="FF0000"/>
                </a:solidFill>
                <a:latin typeface="標楷體" pitchFamily="65" charset="-120"/>
                <a:ea typeface="標楷體" pitchFamily="65" charset="-120"/>
              </a:rPr>
              <a:t>延誤治療</a:t>
            </a:r>
            <a:r>
              <a:rPr lang="zh-TW" altLang="en-US" dirty="0" smtClean="0">
                <a:solidFill>
                  <a:srgbClr val="FF0000"/>
                </a:solidFill>
                <a:latin typeface="標楷體" pitchFamily="65" charset="-120"/>
                <a:ea typeface="標楷體" pitchFamily="65" charset="-120"/>
              </a:rPr>
              <a:t>黃金期</a:t>
            </a:r>
            <a:r>
              <a:rPr lang="en-US" altLang="zh-TW" dirty="0">
                <a:solidFill>
                  <a:srgbClr val="FF0000"/>
                </a:solidFill>
                <a:latin typeface="標楷體" pitchFamily="65" charset="-120"/>
                <a:ea typeface="標楷體" pitchFamily="65" charset="-120"/>
              </a:rPr>
              <a:t>....</a:t>
            </a:r>
          </a:p>
          <a:p>
            <a:pPr eaLnBrk="0" fontAlgn="base" hangingPunct="0">
              <a:spcBef>
                <a:spcPct val="0"/>
              </a:spcBef>
              <a:spcAft>
                <a:spcPct val="0"/>
              </a:spcAft>
            </a:pPr>
            <a:r>
              <a:rPr lang="en-US" altLang="zh-TW" dirty="0" smtClean="0">
                <a:solidFill>
                  <a:srgbClr val="FF0000"/>
                </a:solidFill>
                <a:latin typeface="標楷體" pitchFamily="65" charset="-120"/>
                <a:ea typeface="標楷體" pitchFamily="65" charset="-120"/>
              </a:rPr>
              <a:t>  </a:t>
            </a:r>
            <a:r>
              <a:rPr lang="zh-TW" altLang="zh-TW" dirty="0" smtClean="0">
                <a:solidFill>
                  <a:srgbClr val="FF0000"/>
                </a:solidFill>
                <a:latin typeface="標楷體" pitchFamily="65" charset="-120"/>
                <a:ea typeface="標楷體" pitchFamily="65" charset="-120"/>
              </a:rPr>
              <a:t>請家長</a:t>
            </a:r>
            <a:r>
              <a:rPr lang="zh-TW" altLang="zh-TW" dirty="0">
                <a:solidFill>
                  <a:srgbClr val="FF0000"/>
                </a:solidFill>
                <a:latin typeface="標楷體" pitchFamily="65" charset="-120"/>
                <a:ea typeface="標楷體" pitchFamily="65" charset="-120"/>
              </a:rPr>
              <a:t>協助</a:t>
            </a:r>
            <a:r>
              <a:rPr lang="zh-TW" altLang="en-US" dirty="0">
                <a:solidFill>
                  <a:srgbClr val="FF0000"/>
                </a:solidFill>
                <a:latin typeface="標楷體" pitchFamily="65" charset="-120"/>
                <a:ea typeface="標楷體" pitchFamily="65" charset="-120"/>
              </a:rPr>
              <a:t>並配合</a:t>
            </a:r>
            <a:r>
              <a:rPr lang="en-US" altLang="zh-TW" dirty="0" smtClean="0">
                <a:solidFill>
                  <a:srgbClr val="FF0000"/>
                </a:solidFill>
                <a:latin typeface="標楷體" pitchFamily="65" charset="-120"/>
                <a:ea typeface="標楷體" pitchFamily="65" charset="-120"/>
              </a:rPr>
              <a:t>!!</a:t>
            </a:r>
            <a:endParaRPr kumimoji="1" lang="en-US" altLang="zh-TW" dirty="0" smtClean="0">
              <a:latin typeface="標楷體" pitchFamily="65" charset="-120"/>
              <a:ea typeface="標楷體" pitchFamily="65" charset="-120"/>
              <a:cs typeface="Times New Roman" pitchFamily="18" charset="0"/>
            </a:endParaRPr>
          </a:p>
          <a:p>
            <a:pPr lvl="0" eaLnBrk="0" fontAlgn="base" hangingPunct="0">
              <a:spcBef>
                <a:spcPct val="0"/>
              </a:spcBef>
              <a:spcAft>
                <a:spcPct val="0"/>
              </a:spcAft>
            </a:pPr>
            <a:r>
              <a:rPr kumimoji="1" lang="en-US" altLang="zh-TW" sz="2000" b="1" dirty="0">
                <a:solidFill>
                  <a:srgbClr val="7030A0"/>
                </a:solidFill>
                <a:latin typeface="標楷體" pitchFamily="65" charset="-120"/>
                <a:ea typeface="標楷體" pitchFamily="65" charset="-120"/>
                <a:cs typeface="Times New Roman" pitchFamily="18" charset="0"/>
              </a:rPr>
              <a:t> </a:t>
            </a:r>
            <a:r>
              <a:rPr kumimoji="1" lang="en-US" altLang="zh-TW" sz="2000" b="1" dirty="0" smtClean="0">
                <a:solidFill>
                  <a:srgbClr val="7030A0"/>
                </a:solidFill>
                <a:latin typeface="標楷體" pitchFamily="65" charset="-120"/>
                <a:ea typeface="標楷體" pitchFamily="65" charset="-120"/>
                <a:cs typeface="Times New Roman" pitchFamily="18" charset="0"/>
              </a:rPr>
              <a:t>  </a:t>
            </a:r>
          </a:p>
          <a:p>
            <a:pPr lvl="0" eaLnBrk="0" fontAlgn="base" hangingPunct="0">
              <a:spcBef>
                <a:spcPct val="0"/>
              </a:spcBef>
              <a:spcAft>
                <a:spcPct val="0"/>
              </a:spcAft>
            </a:pPr>
            <a:r>
              <a:rPr kumimoji="1" lang="en-US" altLang="zh-TW" sz="2000" b="1" dirty="0">
                <a:solidFill>
                  <a:srgbClr val="7030A0"/>
                </a:solidFill>
                <a:latin typeface="標楷體" pitchFamily="65" charset="-120"/>
                <a:ea typeface="標楷體" pitchFamily="65" charset="-120"/>
                <a:cs typeface="Times New Roman" pitchFamily="18" charset="0"/>
              </a:rPr>
              <a:t> </a:t>
            </a:r>
            <a:r>
              <a:rPr kumimoji="1" lang="en-US" altLang="zh-TW" sz="2000" b="1" dirty="0" smtClean="0">
                <a:solidFill>
                  <a:srgbClr val="7030A0"/>
                </a:solidFill>
                <a:latin typeface="標楷體" pitchFamily="65" charset="-120"/>
                <a:ea typeface="標楷體" pitchFamily="65" charset="-120"/>
                <a:cs typeface="Times New Roman" pitchFamily="18" charset="0"/>
              </a:rPr>
              <a:t> </a:t>
            </a:r>
            <a:r>
              <a:rPr kumimoji="1" lang="zh-TW" altLang="en-US" sz="2000" b="1" dirty="0" smtClean="0">
                <a:solidFill>
                  <a:srgbClr val="7030A0"/>
                </a:solidFill>
                <a:latin typeface="標楷體" pitchFamily="65" charset="-120"/>
                <a:ea typeface="標楷體" pitchFamily="65" charset="-120"/>
                <a:cs typeface="Times New Roman" pitchFamily="18" charset="0"/>
              </a:rPr>
              <a:t>如</a:t>
            </a:r>
            <a:r>
              <a:rPr kumimoji="1" lang="zh-TW" altLang="en-US" sz="2000" b="1" dirty="0" smtClean="0">
                <a:solidFill>
                  <a:srgbClr val="FF0000"/>
                </a:solidFill>
                <a:latin typeface="標楷體" pitchFamily="65" charset="-120"/>
                <a:ea typeface="標楷體" pitchFamily="65" charset="-120"/>
                <a:cs typeface="Times New Roman" pitchFamily="18" charset="0"/>
              </a:rPr>
              <a:t>近</a:t>
            </a:r>
            <a:r>
              <a:rPr kumimoji="1" lang="en-US" altLang="zh-TW" sz="2000" b="1" dirty="0" smtClean="0">
                <a:solidFill>
                  <a:srgbClr val="FF0000"/>
                </a:solidFill>
                <a:latin typeface="標楷體" pitchFamily="65" charset="-120"/>
                <a:ea typeface="標楷體" pitchFamily="65" charset="-120"/>
                <a:cs typeface="Times New Roman" pitchFamily="18" charset="0"/>
              </a:rPr>
              <a:t>2</a:t>
            </a:r>
            <a:r>
              <a:rPr kumimoji="1" lang="zh-TW" altLang="en-US" sz="2000" b="1" dirty="0" smtClean="0">
                <a:solidFill>
                  <a:srgbClr val="FF0000"/>
                </a:solidFill>
                <a:latin typeface="標楷體" pitchFamily="65" charset="-120"/>
                <a:ea typeface="標楷體" pitchFamily="65" charset="-120"/>
                <a:cs typeface="Times New Roman" pitchFamily="18" charset="0"/>
              </a:rPr>
              <a:t>個</a:t>
            </a:r>
            <a:r>
              <a:rPr kumimoji="1" lang="zh-TW" altLang="en-US" sz="2000" b="1" dirty="0">
                <a:solidFill>
                  <a:srgbClr val="FF0000"/>
                </a:solidFill>
                <a:latin typeface="標楷體" pitchFamily="65" charset="-120"/>
                <a:ea typeface="標楷體" pitchFamily="65" charset="-120"/>
                <a:cs typeface="Times New Roman" pitchFamily="18" charset="0"/>
              </a:rPr>
              <a:t>月</a:t>
            </a:r>
            <a:r>
              <a:rPr kumimoji="1" lang="zh-TW" altLang="en-US" sz="2000" b="1" dirty="0">
                <a:solidFill>
                  <a:srgbClr val="7030A0"/>
                </a:solidFill>
                <a:latin typeface="標楷體" pitchFamily="65" charset="-120"/>
                <a:ea typeface="標楷體" pitchFamily="65" charset="-120"/>
                <a:cs typeface="Times New Roman" pitchFamily="18" charset="0"/>
              </a:rPr>
              <a:t>曾接受專科醫師檢查者，請註記</a:t>
            </a:r>
            <a:r>
              <a:rPr kumimoji="1" lang="zh-TW" altLang="en-US" sz="2000" b="1" dirty="0">
                <a:solidFill>
                  <a:srgbClr val="FF0000"/>
                </a:solidFill>
                <a:latin typeface="標楷體" pitchFamily="65" charset="-120"/>
                <a:ea typeface="標楷體" pitchFamily="65" charset="-120"/>
                <a:cs typeface="Times New Roman" pitchFamily="18" charset="0"/>
              </a:rPr>
              <a:t>檢查結果簽名繳回</a:t>
            </a:r>
            <a:r>
              <a:rPr kumimoji="1" lang="zh-TW" altLang="en-US" sz="2000" b="1" dirty="0" smtClean="0">
                <a:solidFill>
                  <a:srgbClr val="7030A0"/>
                </a:solidFill>
                <a:latin typeface="標楷體" pitchFamily="65" charset="-120"/>
                <a:ea typeface="標楷體" pitchFamily="65" charset="-120"/>
                <a:cs typeface="Times New Roman" pitchFamily="18" charset="0"/>
              </a:rPr>
              <a:t>即可</a:t>
            </a:r>
            <a:endParaRPr kumimoji="1" lang="en-US" altLang="zh-TW" sz="2000" b="1" dirty="0" smtClean="0">
              <a:solidFill>
                <a:srgbClr val="7030A0"/>
              </a:solidFill>
              <a:latin typeface="標楷體" pitchFamily="65" charset="-120"/>
              <a:ea typeface="標楷體" pitchFamily="65" charset="-120"/>
              <a:cs typeface="Times New Roman" pitchFamily="18" charset="0"/>
            </a:endParaRPr>
          </a:p>
          <a:p>
            <a:pPr lvl="0" fontAlgn="base">
              <a:spcBef>
                <a:spcPct val="0"/>
              </a:spcBef>
              <a:spcAft>
                <a:spcPct val="0"/>
              </a:spcAft>
            </a:pPr>
            <a:endParaRPr kumimoji="1" lang="en-US" altLang="zh-TW" dirty="0">
              <a:latin typeface="標楷體" pitchFamily="65" charset="-120"/>
              <a:ea typeface="標楷體" pitchFamily="65" charset="-120"/>
              <a:cs typeface="Times New Roman" pitchFamily="18" charset="0"/>
            </a:endParaRPr>
          </a:p>
          <a:p>
            <a:pPr fontAlgn="base">
              <a:spcBef>
                <a:spcPct val="0"/>
              </a:spcBef>
              <a:spcAft>
                <a:spcPct val="0"/>
              </a:spcAft>
            </a:pPr>
            <a:r>
              <a:rPr kumimoji="1" lang="en-US" altLang="zh-TW"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特殊疾患</a:t>
            </a:r>
            <a:r>
              <a:rPr kumimoji="1" lang="en-US" altLang="zh-TW"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孩子有特殊疾病史如</a:t>
            </a:r>
            <a:r>
              <a:rPr kumimoji="1" lang="en-US" altLang="zh-TW"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氣喘</a:t>
            </a:r>
            <a:r>
              <a:rPr kumimoji="1" lang="en-US" altLang="zh-TW"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糖尿病</a:t>
            </a:r>
            <a:r>
              <a:rPr kumimoji="1" lang="en-US" altLang="zh-TW"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癲癇</a:t>
            </a:r>
            <a:r>
              <a:rPr lang="en-US" altLang="zh-TW" dirty="0" smtClean="0">
                <a:latin typeface="標楷體" pitchFamily="65" charset="-120"/>
                <a:ea typeface="標楷體" pitchFamily="65" charset="-120"/>
              </a:rPr>
              <a:t>....</a:t>
            </a:r>
            <a:r>
              <a:rPr kumimoji="1" lang="zh-TW" altLang="en-US"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在校需</a:t>
            </a:r>
            <a:r>
              <a:rPr kumimoji="1" lang="zh-TW" altLang="en-US" u="sng" dirty="0">
                <a:latin typeface="標楷體" pitchFamily="65" charset="-120"/>
                <a:ea typeface="標楷體" pitchFamily="65" charset="-120"/>
                <a:cs typeface="Times New Roman" pitchFamily="18" charset="0"/>
              </a:rPr>
              <a:t>特殊照護</a:t>
            </a:r>
            <a:endParaRPr kumimoji="1" lang="en-US" altLang="zh-TW"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eaLnBrk="0" fontAlgn="base" hangingPunct="0">
              <a:spcBef>
                <a:spcPct val="0"/>
              </a:spcBef>
              <a:spcAft>
                <a:spcPct val="0"/>
              </a:spcAft>
            </a:pPr>
            <a:r>
              <a:rPr kumimoji="1" lang="zh-TW" altLang="en-US" dirty="0">
                <a:latin typeface="標楷體" pitchFamily="65" charset="-120"/>
                <a:ea typeface="標楷體" pitchFamily="65" charset="-120"/>
                <a:cs typeface="Times New Roman" pitchFamily="18" charset="0"/>
              </a:rPr>
              <a:t> </a:t>
            </a:r>
            <a:r>
              <a:rPr kumimoji="1" lang="zh-TW" altLang="en-US" dirty="0" smtClean="0">
                <a:latin typeface="標楷體" pitchFamily="65" charset="-120"/>
                <a:ea typeface="標楷體" pitchFamily="65" charset="-120"/>
                <a:cs typeface="Times New Roman" pitchFamily="18" charset="0"/>
              </a:rPr>
              <a:t>           </a:t>
            </a:r>
            <a:r>
              <a:rPr kumimoji="1" lang="zh-TW" altLang="en-US"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或</a:t>
            </a:r>
            <a:r>
              <a:rPr kumimoji="1" lang="zh-TW" altLang="en-US"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備藥</a:t>
            </a:r>
            <a:r>
              <a:rPr kumimoji="1" lang="zh-TW" altLang="en-US"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於健康中心，請與導師或</a:t>
            </a:r>
            <a:r>
              <a:rPr kumimoji="1" lang="zh-TW" altLang="en-US" dirty="0" smtClean="0">
                <a:latin typeface="標楷體" pitchFamily="65" charset="-120"/>
                <a:ea typeface="標楷體" pitchFamily="65" charset="-120"/>
                <a:cs typeface="Times New Roman" pitchFamily="18" charset="0"/>
              </a:rPr>
              <a:t>護理</a:t>
            </a:r>
            <a:r>
              <a:rPr kumimoji="1" lang="zh-TW" altLang="en-US" dirty="0">
                <a:latin typeface="標楷體" pitchFamily="65" charset="-120"/>
                <a:ea typeface="標楷體" pitchFamily="65" charset="-120"/>
                <a:cs typeface="Times New Roman" pitchFamily="18" charset="0"/>
              </a:rPr>
              <a:t>師聯繫</a:t>
            </a:r>
            <a:r>
              <a:rPr kumimoji="1" lang="zh-TW" altLang="en-US" dirty="0" smtClean="0">
                <a:latin typeface="標楷體" pitchFamily="65" charset="-120"/>
                <a:ea typeface="標楷體" pitchFamily="65" charset="-120"/>
                <a:cs typeface="Times New Roman" pitchFamily="18" charset="0"/>
              </a:rPr>
              <a:t>。</a:t>
            </a:r>
            <a:endParaRPr kumimoji="1" lang="en-US" altLang="zh-TW" dirty="0" smtClean="0">
              <a:latin typeface="標楷體" pitchFamily="65" charset="-120"/>
              <a:ea typeface="標楷體" pitchFamily="65" charset="-120"/>
              <a:cs typeface="Times New Roman" pitchFamily="18" charset="0"/>
            </a:endParaRPr>
          </a:p>
          <a:p>
            <a:pPr eaLnBrk="0" fontAlgn="base" hangingPunct="0">
              <a:spcBef>
                <a:spcPct val="0"/>
              </a:spcBef>
              <a:spcAft>
                <a:spcPct val="0"/>
              </a:spcAft>
            </a:pPr>
            <a:endParaRPr kumimoji="1" lang="en-US" altLang="zh-TW"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eaLnBrk="0" fontAlgn="base" hangingPunct="0">
              <a:spcBef>
                <a:spcPct val="0"/>
              </a:spcBef>
              <a:spcAft>
                <a:spcPct val="0"/>
              </a:spcAft>
            </a:pPr>
            <a:r>
              <a:rPr kumimoji="1" lang="en-US" altLang="zh-TW" dirty="0" smtClean="0">
                <a:latin typeface="標楷體" pitchFamily="65" charset="-120"/>
                <a:ea typeface="標楷體" pitchFamily="65" charset="-120"/>
                <a:cs typeface="Times New Roman" pitchFamily="18" charset="0"/>
              </a:rPr>
              <a:t>【</a:t>
            </a:r>
            <a:r>
              <a:rPr lang="zh-TW" altLang="zh-TW" b="1" dirty="0" smtClean="0">
                <a:latin typeface="標楷體" pitchFamily="65" charset="-120"/>
                <a:ea typeface="標楷體" pitchFamily="65" charset="-120"/>
              </a:rPr>
              <a:t>校園傳染病預防</a:t>
            </a:r>
            <a:r>
              <a:rPr kumimoji="1" lang="en-US" altLang="zh-TW" dirty="0" smtClean="0">
                <a:latin typeface="標楷體" pitchFamily="65" charset="-120"/>
                <a:ea typeface="標楷體" pitchFamily="65" charset="-120"/>
                <a:cs typeface="Times New Roman" pitchFamily="18" charset="0"/>
              </a:rPr>
              <a:t>】</a:t>
            </a:r>
            <a:endParaRPr lang="zh-TW"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學校是團體生活，所以對於傳染病的發生更是要謹慎處理，常見的</a:t>
            </a:r>
            <a:r>
              <a:rPr lang="zh-TW" altLang="zh-TW" dirty="0">
                <a:latin typeface="標楷體" pitchFamily="65" charset="-120"/>
                <a:ea typeface="標楷體" pitchFamily="65" charset="-120"/>
              </a:rPr>
              <a:t>傳染病</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如</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腸病毒、</a:t>
            </a:r>
            <a:r>
              <a:rPr lang="zh-TW" altLang="en-US" dirty="0" smtClean="0">
                <a:latin typeface="標楷體" pitchFamily="65" charset="-120"/>
                <a:ea typeface="標楷體" pitchFamily="65" charset="-120"/>
              </a:rPr>
              <a:t>病毒性腸胃炎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諾羅病毒</a:t>
            </a: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 </a:t>
            </a:r>
            <a:r>
              <a:rPr lang="zh-TW" altLang="zh-TW" dirty="0">
                <a:latin typeface="標楷體" pitchFamily="65" charset="-120"/>
                <a:ea typeface="標楷體" pitchFamily="65" charset="-120"/>
              </a:rPr>
              <a:t>、</a:t>
            </a:r>
            <a:r>
              <a:rPr lang="zh-TW" altLang="en-US" dirty="0" smtClean="0">
                <a:latin typeface="標楷體" pitchFamily="65" charset="-120"/>
                <a:ea typeface="標楷體" pitchFamily="65" charset="-120"/>
              </a:rPr>
              <a:t>流感</a:t>
            </a:r>
            <a:r>
              <a:rPr lang="en-US" altLang="zh-TW" dirty="0" smtClean="0">
                <a:latin typeface="標楷體" pitchFamily="65" charset="-120"/>
                <a:ea typeface="標楷體" pitchFamily="65" charset="-120"/>
              </a:rPr>
              <a:t>(A</a:t>
            </a:r>
            <a:r>
              <a:rPr lang="zh-TW" altLang="zh-TW" dirty="0" smtClean="0">
                <a:latin typeface="標楷體" pitchFamily="65" charset="-120"/>
                <a:ea typeface="標楷體" pitchFamily="65" charset="-120"/>
              </a:rPr>
              <a:t>、</a:t>
            </a:r>
            <a:r>
              <a:rPr lang="en-US" altLang="zh-TW" dirty="0" smtClean="0">
                <a:latin typeface="標楷體" pitchFamily="65" charset="-120"/>
                <a:ea typeface="標楷體" pitchFamily="65" charset="-120"/>
              </a:rPr>
              <a:t>B</a:t>
            </a:r>
            <a:r>
              <a:rPr lang="zh-TW" altLang="zh-TW" dirty="0" smtClean="0">
                <a:latin typeface="標楷體" pitchFamily="65" charset="-120"/>
                <a:ea typeface="標楷體" pitchFamily="65" charset="-120"/>
              </a:rPr>
              <a:t>型流感</a:t>
            </a:r>
            <a:r>
              <a:rPr lang="en-US" altLang="zh-TW" dirty="0" smtClean="0">
                <a:latin typeface="標楷體" pitchFamily="65" charset="-120"/>
                <a:ea typeface="標楷體" pitchFamily="65" charset="-120"/>
              </a:rPr>
              <a:t>)</a:t>
            </a:r>
            <a:r>
              <a:rPr lang="zh-TW" altLang="zh-TW" dirty="0">
                <a:latin typeface="標楷體" pitchFamily="65" charset="-120"/>
                <a:ea typeface="標楷體" pitchFamily="65" charset="-120"/>
              </a:rPr>
              <a:t>、水痘、</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肺結核</a:t>
            </a:r>
            <a:r>
              <a:rPr lang="zh-TW"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出血性結膜炎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紅眼症</a:t>
            </a:r>
            <a:r>
              <a:rPr lang="en-US" altLang="zh-TW" dirty="0">
                <a:latin typeface="標楷體" pitchFamily="65" charset="-120"/>
                <a:ea typeface="標楷體" pitchFamily="65" charset="-120"/>
              </a:rPr>
              <a:t>) …</a:t>
            </a:r>
            <a:r>
              <a:rPr lang="zh-TW" altLang="zh-TW" dirty="0" smtClean="0">
                <a:latin typeface="標楷體" pitchFamily="65" charset="-120"/>
                <a:ea typeface="標楷體" pitchFamily="65" charset="-120"/>
              </a:rPr>
              <a:t>等。</a:t>
            </a:r>
            <a:r>
              <a:rPr lang="zh-TW" altLang="en-US" b="1" dirty="0">
                <a:solidFill>
                  <a:srgbClr val="FF0000"/>
                </a:solidFill>
                <a:latin typeface="標楷體" pitchFamily="65" charset="-120"/>
                <a:ea typeface="標楷體" pitchFamily="65" charset="-120"/>
              </a:rPr>
              <a:t>請務必</a:t>
            </a:r>
            <a:r>
              <a:rPr lang="zh-TW" altLang="zh-TW" b="1" dirty="0" smtClean="0">
                <a:solidFill>
                  <a:srgbClr val="FF0000"/>
                </a:solidFill>
                <a:latin typeface="標楷體" pitchFamily="65" charset="-120"/>
                <a:ea typeface="標楷體" pitchFamily="65" charset="-120"/>
              </a:rPr>
              <a:t>在醫師診斷後儘快告知導師</a:t>
            </a:r>
            <a:endParaRPr lang="en-US" altLang="zh-TW" b="1" dirty="0" smtClean="0">
              <a:solidFill>
                <a:srgbClr val="FF0000"/>
              </a:solidFill>
              <a:latin typeface="標楷體" pitchFamily="65" charset="-120"/>
              <a:ea typeface="標楷體" pitchFamily="65" charset="-120"/>
            </a:endParaRPr>
          </a:p>
          <a:p>
            <a:r>
              <a:rPr lang="zh-TW" altLang="en-US" b="1" dirty="0">
                <a:solidFill>
                  <a:srgbClr val="FF0000"/>
                </a:solidFill>
                <a:latin typeface="標楷體" pitchFamily="65" charset="-120"/>
                <a:ea typeface="標楷體" pitchFamily="65" charset="-120"/>
              </a:rPr>
              <a:t> </a:t>
            </a:r>
            <a:r>
              <a:rPr lang="zh-TW" altLang="en-US" b="1" dirty="0" smtClean="0">
                <a:solidFill>
                  <a:srgbClr val="FF0000"/>
                </a:solidFill>
                <a:latin typeface="標楷體" pitchFamily="65" charset="-120"/>
                <a:ea typeface="標楷體" pitchFamily="65" charset="-120"/>
              </a:rPr>
              <a:t> </a:t>
            </a:r>
            <a:r>
              <a:rPr lang="zh-TW" altLang="zh-TW" b="1" dirty="0" smtClean="0">
                <a:solidFill>
                  <a:srgbClr val="FF0000"/>
                </a:solidFill>
                <a:latin typeface="標楷體" pitchFamily="65" charset="-120"/>
                <a:ea typeface="標楷體" pitchFamily="65" charset="-120"/>
              </a:rPr>
              <a:t>為避免學童們群聚及交叉傳染，</a:t>
            </a:r>
            <a:r>
              <a:rPr lang="zh-TW" altLang="zh-TW" b="1" u="sng" dirty="0" smtClean="0">
                <a:solidFill>
                  <a:srgbClr val="FF0000"/>
                </a:solidFill>
                <a:latin typeface="標楷體" pitchFamily="65" charset="-120"/>
                <a:ea typeface="標楷體" pitchFamily="65" charset="-120"/>
              </a:rPr>
              <a:t>生病時請讓孩子在家多休息</a:t>
            </a:r>
            <a:r>
              <a:rPr lang="en-US" altLang="zh-TW" b="1" dirty="0" smtClean="0">
                <a:solidFill>
                  <a:srgbClr val="FF0000"/>
                </a:solidFill>
                <a:latin typeface="標楷體" pitchFamily="65" charset="-120"/>
                <a:ea typeface="標楷體" pitchFamily="65" charset="-120"/>
              </a:rPr>
              <a:t>!!</a:t>
            </a:r>
            <a:endParaRPr kumimoji="1" lang="en-US" altLang="zh-TW" b="1" dirty="0" smtClean="0">
              <a:solidFill>
                <a:srgbClr val="FF0000"/>
              </a:solidFill>
              <a:latin typeface="標楷體" pitchFamily="65" charset="-120"/>
              <a:ea typeface="標楷體" pitchFamily="65" charset="-120"/>
              <a:cs typeface="Times New Roman" pitchFamily="18" charset="0"/>
            </a:endParaRPr>
          </a:p>
          <a:p>
            <a:pPr eaLnBrk="0" fontAlgn="base" hangingPunct="0">
              <a:spcBef>
                <a:spcPct val="0"/>
              </a:spcBef>
              <a:spcAft>
                <a:spcPct val="0"/>
              </a:spcAft>
            </a:pPr>
            <a:r>
              <a:rPr lang="zh-TW" altLang="en-US" dirty="0" smtClean="0">
                <a:solidFill>
                  <a:srgbClr val="0070C0"/>
                </a:solidFill>
                <a:latin typeface="標楷體" pitchFamily="65" charset="-120"/>
                <a:ea typeface="標楷體" pitchFamily="65" charset="-120"/>
              </a:rPr>
              <a:t>     </a:t>
            </a:r>
            <a:endParaRPr lang="en-US" altLang="zh-TW" dirty="0" smtClean="0">
              <a:solidFill>
                <a:srgbClr val="0070C0"/>
              </a:solidFill>
              <a:latin typeface="標楷體" pitchFamily="65" charset="-120"/>
              <a:ea typeface="標楷體" pitchFamily="65" charset="-120"/>
            </a:endParaRPr>
          </a:p>
        </p:txBody>
      </p:sp>
      <p:pic>
        <p:nvPicPr>
          <p:cNvPr id="5" name="圖片 5" descr="200841691450652_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408" y="620688"/>
            <a:ext cx="765092" cy="915190"/>
          </a:xfrm>
          <a:prstGeom prst="rect">
            <a:avLst/>
          </a:prstGeom>
          <a:noFill/>
          <a:ln w="9525">
            <a:noFill/>
            <a:miter lim="800000"/>
            <a:headEnd/>
            <a:tailEnd/>
          </a:ln>
        </p:spPr>
      </p:pic>
      <p:sp>
        <p:nvSpPr>
          <p:cNvPr id="3" name="圓角矩形 2"/>
          <p:cNvSpPr/>
          <p:nvPr/>
        </p:nvSpPr>
        <p:spPr>
          <a:xfrm>
            <a:off x="1115616" y="3257540"/>
            <a:ext cx="7560840" cy="2880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58279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8229600" cy="1143000"/>
          </a:xfrm>
        </p:spPr>
        <p:txBody>
          <a:bodyPr/>
          <a:lstStyle/>
          <a:p>
            <a:r>
              <a:rPr lang="zh-TW" altLang="en-US" b="1" dirty="0">
                <a:latin typeface="標楷體" panose="03000509000000000000" pitchFamily="65" charset="-120"/>
                <a:ea typeface="標楷體" panose="03000509000000000000" pitchFamily="65" charset="-120"/>
              </a:rPr>
              <a:t>學務</a:t>
            </a:r>
            <a:r>
              <a:rPr lang="zh-TW" altLang="en-US" b="1" dirty="0" smtClean="0">
                <a:latin typeface="標楷體" panose="03000509000000000000" pitchFamily="65" charset="-120"/>
                <a:ea typeface="標楷體" panose="03000509000000000000" pitchFamily="65" charset="-120"/>
              </a:rPr>
              <a:t>處</a:t>
            </a:r>
            <a:r>
              <a:rPr lang="en-US" altLang="zh-TW" b="1" dirty="0" smtClean="0">
                <a:latin typeface="標楷體" panose="03000509000000000000" pitchFamily="65" charset="-120"/>
                <a:ea typeface="標楷體" panose="03000509000000000000" pitchFamily="65" charset="-120"/>
              </a:rPr>
              <a:t>-8</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552" y="1268760"/>
            <a:ext cx="8229600" cy="4680520"/>
          </a:xfrm>
        </p:spPr>
        <p:txBody>
          <a:bodyPr>
            <a:normAutofit/>
          </a:bodyPr>
          <a:lstStyle/>
          <a:p>
            <a:r>
              <a:rPr lang="zh-TW" altLang="en-US" dirty="0">
                <a:latin typeface="標楷體" panose="03000509000000000000" pitchFamily="65" charset="-120"/>
                <a:ea typeface="標楷體" panose="03000509000000000000" pitchFamily="65" charset="-120"/>
              </a:rPr>
              <a:t>教育部體育署推動</a:t>
            </a:r>
            <a:r>
              <a:rPr lang="en-US" altLang="zh-TW" dirty="0">
                <a:solidFill>
                  <a:srgbClr val="FF0000"/>
                </a:solidFill>
                <a:latin typeface="標楷體" panose="03000509000000000000" pitchFamily="65" charset="-120"/>
                <a:ea typeface="標楷體" panose="03000509000000000000" pitchFamily="65" charset="-120"/>
              </a:rPr>
              <a:t>SH150</a:t>
            </a:r>
            <a:r>
              <a:rPr lang="zh-TW" altLang="en-US" dirty="0">
                <a:solidFill>
                  <a:srgbClr val="FF0000"/>
                </a:solidFill>
                <a:latin typeface="標楷體" panose="03000509000000000000" pitchFamily="65" charset="-120"/>
                <a:ea typeface="標楷體" panose="03000509000000000000" pitchFamily="65" charset="-120"/>
              </a:rPr>
              <a:t>方案（</a:t>
            </a:r>
            <a:r>
              <a:rPr lang="en-US" altLang="zh-TW" dirty="0">
                <a:solidFill>
                  <a:srgbClr val="FF0000"/>
                </a:solidFill>
                <a:latin typeface="標楷體" panose="03000509000000000000" pitchFamily="65" charset="-120"/>
                <a:ea typeface="標楷體" panose="03000509000000000000" pitchFamily="65" charset="-120"/>
              </a:rPr>
              <a:t>Sports &amp; Health 150</a:t>
            </a:r>
            <a:r>
              <a:rPr lang="zh-TW" altLang="en-US" dirty="0">
                <a:solidFill>
                  <a:srgbClr val="FF0000"/>
                </a:solidFill>
                <a:latin typeface="標楷體" panose="03000509000000000000" pitchFamily="65" charset="-120"/>
                <a:ea typeface="標楷體" panose="03000509000000000000" pitchFamily="65" charset="-120"/>
              </a:rPr>
              <a:t>方案</a:t>
            </a:r>
            <a:r>
              <a:rPr lang="zh-TW" altLang="en-US" dirty="0" smtClean="0">
                <a:solidFill>
                  <a:srgbClr val="FF0000"/>
                </a:solidFill>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，亦即學生在校體育課程除外，每週</a:t>
            </a:r>
            <a:r>
              <a:rPr lang="zh-TW" altLang="en-US" dirty="0">
                <a:latin typeface="標楷體" panose="03000509000000000000" pitchFamily="65" charset="-120"/>
                <a:ea typeface="標楷體" panose="03000509000000000000" pitchFamily="65" charset="-120"/>
              </a:rPr>
              <a:t>在校運動</a:t>
            </a:r>
            <a:r>
              <a:rPr lang="en-US" altLang="zh-TW" dirty="0">
                <a:latin typeface="標楷體" panose="03000509000000000000" pitchFamily="65" charset="-120"/>
                <a:ea typeface="標楷體" panose="03000509000000000000" pitchFamily="65" charset="-120"/>
              </a:rPr>
              <a:t>150</a:t>
            </a:r>
            <a:r>
              <a:rPr lang="zh-TW" altLang="en-US" dirty="0" smtClean="0">
                <a:latin typeface="標楷體" panose="03000509000000000000" pitchFamily="65" charset="-120"/>
                <a:ea typeface="標楷體" panose="03000509000000000000" pitchFamily="65" charset="-120"/>
              </a:rPr>
              <a:t>分鐘。請本校家長鼓勵學童多運動。</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請家長多鼓勵學童培養運動技能與習慣，運動與課業絕對不會衝突，歡迎加入本校田徑隊、游泳隊、扯鈴隊。</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p>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498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1115616" y="430574"/>
            <a:ext cx="6624736" cy="769441"/>
          </a:xfrm>
          <a:prstGeom prst="rect">
            <a:avLst/>
          </a:prstGeom>
        </p:spPr>
        <p:txBody>
          <a:bodyPr wrap="square">
            <a:spAutoFit/>
          </a:bodyPr>
          <a:lstStyle/>
          <a:p>
            <a:pPr algn="ctr"/>
            <a:r>
              <a:rPr lang="zh-TW" altLang="en-US" sz="4400" b="1" dirty="0" smtClean="0">
                <a:solidFill>
                  <a:srgbClr val="001B36"/>
                </a:solidFill>
                <a:latin typeface="標楷體" panose="03000509000000000000" pitchFamily="65" charset="-120"/>
                <a:ea typeface="標楷體" panose="03000509000000000000" pitchFamily="65" charset="-120"/>
                <a:cs typeface="+mj-cs"/>
              </a:rPr>
              <a:t>總務處</a:t>
            </a:r>
            <a:endParaRPr lang="zh-TW" altLang="en-US" dirty="0"/>
          </a:p>
        </p:txBody>
      </p:sp>
      <p:sp>
        <p:nvSpPr>
          <p:cNvPr id="3" name="內容版面配置區 2"/>
          <p:cNvSpPr>
            <a:spLocks noGrp="1"/>
          </p:cNvSpPr>
          <p:nvPr>
            <p:ph idx="1"/>
          </p:nvPr>
        </p:nvSpPr>
        <p:spPr>
          <a:xfrm>
            <a:off x="539552" y="1195293"/>
            <a:ext cx="8229600" cy="4525963"/>
          </a:xfrm>
        </p:spPr>
        <p:txBody>
          <a:bodyPr>
            <a:normAutofit fontScale="92500" lnSpcReduction="10000"/>
          </a:bodyPr>
          <a:lstStyle/>
          <a:p>
            <a:pPr lvl="0" algn="just">
              <a:spcBef>
                <a:spcPts val="0"/>
              </a:spcBef>
              <a:buFont typeface="Wingdings"/>
              <a:buChar char=""/>
            </a:pPr>
            <a:r>
              <a:rPr lang="zh-TW" altLang="zh-TW" kern="100" dirty="0">
                <a:latin typeface="標楷體" panose="03000509000000000000" pitchFamily="65" charset="-120"/>
                <a:ea typeface="標楷體" panose="03000509000000000000" pitchFamily="65" charset="-120"/>
              </a:rPr>
              <a:t>上學期工作簡要：</a:t>
            </a:r>
            <a:endParaRPr lang="zh-TW" altLang="zh-TW" sz="2800" kern="100" dirty="0">
              <a:latin typeface="標楷體" panose="03000509000000000000" pitchFamily="65" charset="-120"/>
              <a:ea typeface="標楷體" panose="03000509000000000000" pitchFamily="65" charset="-120"/>
            </a:endParaRPr>
          </a:p>
          <a:p>
            <a:pPr lvl="0" algn="just">
              <a:spcBef>
                <a:spcPts val="0"/>
              </a:spcBef>
              <a:buFont typeface="+mj-ea"/>
              <a:buAutoNum type="ea1ChtPlain"/>
            </a:pPr>
            <a:r>
              <a:rPr lang="zh-TW" altLang="en-US" kern="100" dirty="0" smtClean="0">
                <a:latin typeface="標楷體" panose="03000509000000000000" pitchFamily="65" charset="-120"/>
                <a:ea typeface="標楷體" panose="03000509000000000000" pitchFamily="65" charset="-120"/>
              </a:rPr>
              <a:t>、</a:t>
            </a:r>
            <a:r>
              <a:rPr lang="zh-TW" altLang="zh-TW" kern="100" dirty="0" smtClean="0">
                <a:latin typeface="標楷體" panose="03000509000000000000" pitchFamily="65" charset="-120"/>
                <a:ea typeface="標楷體" panose="03000509000000000000" pitchFamily="65" charset="-120"/>
              </a:rPr>
              <a:t>如期</a:t>
            </a:r>
            <a:r>
              <a:rPr lang="zh-TW" altLang="zh-TW" kern="100" dirty="0">
                <a:latin typeface="標楷體" panose="03000509000000000000" pitchFamily="65" charset="-120"/>
                <a:ea typeface="標楷體" panose="03000509000000000000" pitchFamily="65" charset="-120"/>
              </a:rPr>
              <a:t>完成</a:t>
            </a:r>
            <a:r>
              <a:rPr lang="en-US" altLang="zh-TW" kern="100" dirty="0">
                <a:latin typeface="標楷體" panose="03000509000000000000" pitchFamily="65" charset="-120"/>
                <a:ea typeface="標楷體" panose="03000509000000000000" pitchFamily="65" charset="-120"/>
              </a:rPr>
              <a:t>103</a:t>
            </a:r>
            <a:r>
              <a:rPr lang="zh-TW" altLang="zh-TW" kern="100" dirty="0">
                <a:latin typeface="標楷體" panose="03000509000000000000" pitchFamily="65" charset="-120"/>
                <a:ea typeface="標楷體" panose="03000509000000000000" pitchFamily="65" charset="-120"/>
              </a:rPr>
              <a:t>年度各項設備預算項目。</a:t>
            </a:r>
            <a:endParaRPr lang="zh-TW" altLang="zh-TW" sz="2800" kern="100" dirty="0">
              <a:latin typeface="標楷體" panose="03000509000000000000" pitchFamily="65" charset="-120"/>
              <a:ea typeface="標楷體" panose="03000509000000000000" pitchFamily="65" charset="-120"/>
            </a:endParaRPr>
          </a:p>
          <a:p>
            <a:pPr lvl="0" algn="just">
              <a:spcBef>
                <a:spcPts val="0"/>
              </a:spcBef>
              <a:buFont typeface="+mj-ea"/>
              <a:buAutoNum type="ea1ChtPlain"/>
            </a:pPr>
            <a:r>
              <a:rPr lang="zh-TW" altLang="en-US" kern="100" dirty="0">
                <a:solidFill>
                  <a:prstClr val="black"/>
                </a:solidFill>
                <a:latin typeface="標楷體" panose="03000509000000000000" pitchFamily="65" charset="-120"/>
                <a:ea typeface="標楷體" panose="03000509000000000000" pitchFamily="65" charset="-120"/>
              </a:rPr>
              <a:t>、</a:t>
            </a:r>
            <a:r>
              <a:rPr lang="zh-TW" altLang="zh-TW" kern="100" dirty="0" smtClean="0">
                <a:latin typeface="標楷體" panose="03000509000000000000" pitchFamily="65" charset="-120"/>
                <a:ea typeface="標楷體" panose="03000509000000000000" pitchFamily="65" charset="-120"/>
              </a:rPr>
              <a:t>完成</a:t>
            </a:r>
            <a:r>
              <a:rPr lang="zh-TW" altLang="zh-TW" kern="100" dirty="0">
                <a:latin typeface="標楷體" panose="03000509000000000000" pitchFamily="65" charset="-120"/>
                <a:ea typeface="標楷體" panose="03000509000000000000" pitchFamily="65" charset="-120"/>
              </a:rPr>
              <a:t>誠樓耐震補強工程以及校舍鋁門窗等修建工程。</a:t>
            </a:r>
            <a:endParaRPr lang="zh-TW" altLang="zh-TW" sz="2800" kern="100" dirty="0">
              <a:latin typeface="標楷體" panose="03000509000000000000" pitchFamily="65" charset="-120"/>
              <a:ea typeface="標楷體" panose="03000509000000000000" pitchFamily="65" charset="-120"/>
            </a:endParaRPr>
          </a:p>
          <a:p>
            <a:pPr lvl="0" algn="just">
              <a:spcBef>
                <a:spcPts val="0"/>
              </a:spcBef>
              <a:buFont typeface="+mj-ea"/>
              <a:buAutoNum type="ea1ChtPlain"/>
            </a:pPr>
            <a:r>
              <a:rPr lang="zh-TW" altLang="en-US" kern="100" dirty="0">
                <a:solidFill>
                  <a:prstClr val="black"/>
                </a:solidFill>
                <a:latin typeface="標楷體" panose="03000509000000000000" pitchFamily="65" charset="-120"/>
                <a:ea typeface="標楷體" panose="03000509000000000000" pitchFamily="65" charset="-120"/>
              </a:rPr>
              <a:t>、</a:t>
            </a:r>
            <a:r>
              <a:rPr lang="zh-TW" altLang="zh-TW" kern="100" dirty="0" smtClean="0">
                <a:latin typeface="標楷體" panose="03000509000000000000" pitchFamily="65" charset="-120"/>
                <a:ea typeface="標楷體" panose="03000509000000000000" pitchFamily="65" charset="-120"/>
              </a:rPr>
              <a:t>完成</a:t>
            </a:r>
            <a:r>
              <a:rPr lang="zh-TW" altLang="zh-TW" kern="100" dirty="0">
                <a:latin typeface="標楷體" panose="03000509000000000000" pitchFamily="65" charset="-120"/>
                <a:ea typeface="標楷體" panose="03000509000000000000" pitchFamily="65" charset="-120"/>
              </a:rPr>
              <a:t>各項財務及勞務採購招標事項</a:t>
            </a:r>
            <a:r>
              <a:rPr lang="en-US" altLang="zh-TW" kern="100" dirty="0">
                <a:latin typeface="標楷體" panose="03000509000000000000" pitchFamily="65" charset="-120"/>
                <a:ea typeface="標楷體" panose="03000509000000000000" pitchFamily="65" charset="-120"/>
              </a:rPr>
              <a:t>(</a:t>
            </a:r>
            <a:r>
              <a:rPr lang="zh-TW" altLang="zh-TW" kern="100" dirty="0">
                <a:latin typeface="標楷體" panose="03000509000000000000" pitchFamily="65" charset="-120"/>
                <a:ea typeface="標楷體" panose="03000509000000000000" pitchFamily="65" charset="-120"/>
              </a:rPr>
              <a:t>畢業紀念冊訂製</a:t>
            </a:r>
            <a:r>
              <a:rPr lang="en-US" altLang="zh-TW" kern="100" dirty="0">
                <a:latin typeface="標楷體" panose="03000509000000000000" pitchFamily="65" charset="-120"/>
                <a:ea typeface="標楷體" panose="03000509000000000000" pitchFamily="65" charset="-120"/>
              </a:rPr>
              <a:t>.</a:t>
            </a:r>
            <a:r>
              <a:rPr lang="zh-TW" altLang="zh-TW" kern="100" dirty="0">
                <a:latin typeface="標楷體" panose="03000509000000000000" pitchFamily="65" charset="-120"/>
                <a:ea typeface="標楷體" panose="03000509000000000000" pitchFamily="65" charset="-120"/>
              </a:rPr>
              <a:t>畢業校外教學</a:t>
            </a:r>
            <a:r>
              <a:rPr lang="en-US" altLang="zh-TW" kern="100" dirty="0">
                <a:latin typeface="標楷體" panose="03000509000000000000" pitchFamily="65" charset="-120"/>
                <a:ea typeface="標楷體" panose="03000509000000000000" pitchFamily="65" charset="-120"/>
              </a:rPr>
              <a:t>.</a:t>
            </a:r>
            <a:r>
              <a:rPr lang="zh-TW" altLang="zh-TW" kern="100" dirty="0">
                <a:latin typeface="標楷體" panose="03000509000000000000" pitchFamily="65" charset="-120"/>
                <a:ea typeface="標楷體" panose="03000509000000000000" pitchFamily="65" charset="-120"/>
              </a:rPr>
              <a:t>資訊設備採購等等</a:t>
            </a:r>
            <a:r>
              <a:rPr lang="en-US" altLang="zh-TW" kern="100" dirty="0">
                <a:latin typeface="標楷體" panose="03000509000000000000" pitchFamily="65" charset="-120"/>
                <a:ea typeface="標楷體" panose="03000509000000000000" pitchFamily="65" charset="-120"/>
              </a:rPr>
              <a:t>)</a:t>
            </a:r>
            <a:endParaRPr lang="zh-TW" altLang="zh-TW" sz="2800" kern="100" dirty="0">
              <a:latin typeface="標楷體" panose="03000509000000000000" pitchFamily="65" charset="-120"/>
              <a:ea typeface="標楷體" panose="03000509000000000000" pitchFamily="65" charset="-120"/>
            </a:endParaRPr>
          </a:p>
          <a:p>
            <a:pPr lvl="0" algn="just">
              <a:spcBef>
                <a:spcPts val="0"/>
              </a:spcBef>
              <a:buFont typeface="+mj-ea"/>
              <a:buAutoNum type="ea1ChtPlain"/>
            </a:pPr>
            <a:r>
              <a:rPr lang="zh-TW" altLang="en-US" kern="100" dirty="0">
                <a:solidFill>
                  <a:prstClr val="black"/>
                </a:solidFill>
                <a:latin typeface="標楷體" panose="03000509000000000000" pitchFamily="65" charset="-120"/>
                <a:ea typeface="標楷體" panose="03000509000000000000" pitchFamily="65" charset="-120"/>
              </a:rPr>
              <a:t>、</a:t>
            </a:r>
            <a:r>
              <a:rPr lang="zh-TW" altLang="zh-TW" kern="100" dirty="0" smtClean="0">
                <a:latin typeface="標楷體" panose="03000509000000000000" pitchFamily="65" charset="-120"/>
                <a:ea typeface="標楷體" panose="03000509000000000000" pitchFamily="65" charset="-120"/>
              </a:rPr>
              <a:t>落實</a:t>
            </a:r>
            <a:r>
              <a:rPr lang="zh-TW" altLang="zh-TW" kern="100" dirty="0">
                <a:latin typeface="標楷體" panose="03000509000000000000" pitchFamily="65" charset="-120"/>
                <a:ea typeface="標楷體" panose="03000509000000000000" pitchFamily="65" charset="-120"/>
              </a:rPr>
              <a:t>班班有電子白板教學設備，提升學生學習效能。</a:t>
            </a:r>
            <a:endParaRPr lang="zh-TW" altLang="zh-TW" sz="2800" kern="100" dirty="0">
              <a:latin typeface="標楷體" panose="03000509000000000000" pitchFamily="65" charset="-120"/>
              <a:ea typeface="標楷體" panose="03000509000000000000" pitchFamily="65" charset="-120"/>
            </a:endParaRPr>
          </a:p>
          <a:p>
            <a:pPr lvl="0" algn="just">
              <a:spcBef>
                <a:spcPts val="0"/>
              </a:spcBef>
              <a:buFont typeface="+mj-ea"/>
              <a:buAutoNum type="ea1ChtPlain"/>
            </a:pPr>
            <a:r>
              <a:rPr lang="zh-TW" altLang="en-US" kern="100" dirty="0">
                <a:solidFill>
                  <a:prstClr val="black"/>
                </a:solidFill>
                <a:latin typeface="標楷體" panose="03000509000000000000" pitchFamily="65" charset="-120"/>
                <a:ea typeface="標楷體" panose="03000509000000000000" pitchFamily="65" charset="-120"/>
              </a:rPr>
              <a:t>、</a:t>
            </a:r>
            <a:r>
              <a:rPr lang="zh-TW" altLang="zh-TW" kern="100" dirty="0" smtClean="0">
                <a:latin typeface="標楷體" panose="03000509000000000000" pitchFamily="65" charset="-120"/>
                <a:ea typeface="標楷體" panose="03000509000000000000" pitchFamily="65" charset="-120"/>
              </a:rPr>
              <a:t>強化</a:t>
            </a:r>
            <a:r>
              <a:rPr lang="zh-TW" altLang="zh-TW" kern="100" dirty="0">
                <a:latin typeface="標楷體" panose="03000509000000000000" pitchFamily="65" charset="-120"/>
                <a:ea typeface="標楷體" panose="03000509000000000000" pitchFamily="65" charset="-120"/>
              </a:rPr>
              <a:t>廠商保固責任，落實定期校舍檢查。</a:t>
            </a:r>
            <a:endParaRPr lang="zh-TW" altLang="zh-TW" sz="2800" kern="100" dirty="0">
              <a:latin typeface="標楷體" panose="03000509000000000000" pitchFamily="65" charset="-120"/>
              <a:ea typeface="標楷體" panose="03000509000000000000" pitchFamily="65" charset="-120"/>
            </a:endParaRPr>
          </a:p>
          <a:p>
            <a:pPr lvl="0" algn="just">
              <a:spcBef>
                <a:spcPts val="0"/>
              </a:spcBef>
              <a:buFont typeface="+mj-ea"/>
              <a:buAutoNum type="ea1ChtPlain"/>
            </a:pPr>
            <a:r>
              <a:rPr lang="zh-TW" altLang="en-US" kern="100" dirty="0">
                <a:solidFill>
                  <a:prstClr val="black"/>
                </a:solidFill>
                <a:latin typeface="標楷體" panose="03000509000000000000" pitchFamily="65" charset="-120"/>
                <a:ea typeface="標楷體" panose="03000509000000000000" pitchFamily="65" charset="-120"/>
              </a:rPr>
              <a:t>、</a:t>
            </a:r>
            <a:r>
              <a:rPr lang="zh-TW" altLang="zh-TW" kern="100" dirty="0" smtClean="0">
                <a:latin typeface="標楷體" panose="03000509000000000000" pitchFamily="65" charset="-120"/>
                <a:ea typeface="標楷體" panose="03000509000000000000" pitchFamily="65" charset="-120"/>
              </a:rPr>
              <a:t>配合</a:t>
            </a:r>
            <a:r>
              <a:rPr lang="zh-TW" altLang="zh-TW" kern="100" dirty="0">
                <a:latin typeface="標楷體" panose="03000509000000000000" pitchFamily="65" charset="-120"/>
                <a:ea typeface="標楷體" panose="03000509000000000000" pitchFamily="65" charset="-120"/>
              </a:rPr>
              <a:t>校內各項大型活動後勤支援活動。</a:t>
            </a:r>
            <a:endParaRPr lang="zh-TW" altLang="zh-TW" sz="2800" kern="1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9922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spcBef>
                <a:spcPts val="0"/>
              </a:spcBef>
            </a:pPr>
            <a:r>
              <a:rPr lang="zh-TW" altLang="en-US" b="1" dirty="0">
                <a:solidFill>
                  <a:srgbClr val="001B36"/>
                </a:solidFill>
                <a:latin typeface="標楷體" panose="03000509000000000000" pitchFamily="65" charset="-120"/>
                <a:ea typeface="標楷體" panose="03000509000000000000" pitchFamily="65" charset="-120"/>
                <a:cs typeface="+mn-cs"/>
              </a:rPr>
              <a:t>總務處</a:t>
            </a:r>
            <a:r>
              <a:rPr lang="zh-TW" altLang="en-US" sz="1800" dirty="0">
                <a:solidFill>
                  <a:prstClr val="black"/>
                </a:solidFill>
                <a:cs typeface="+mn-cs"/>
              </a:rPr>
              <a:t/>
            </a:r>
            <a:br>
              <a:rPr lang="zh-TW" altLang="en-US" sz="1800" dirty="0">
                <a:solidFill>
                  <a:prstClr val="black"/>
                </a:solidFill>
                <a:cs typeface="+mn-cs"/>
              </a:rPr>
            </a:br>
            <a:endParaRPr lang="zh-TW" altLang="en-US" dirty="0"/>
          </a:p>
        </p:txBody>
      </p:sp>
      <p:sp>
        <p:nvSpPr>
          <p:cNvPr id="3" name="內容版面配置區 2"/>
          <p:cNvSpPr>
            <a:spLocks noGrp="1"/>
          </p:cNvSpPr>
          <p:nvPr>
            <p:ph idx="1"/>
          </p:nvPr>
        </p:nvSpPr>
        <p:spPr>
          <a:xfrm>
            <a:off x="461250" y="1052736"/>
            <a:ext cx="8686800" cy="4525963"/>
          </a:xfrm>
        </p:spPr>
        <p:txBody>
          <a:bodyPr>
            <a:normAutofit fontScale="85000" lnSpcReduction="10000"/>
          </a:bodyPr>
          <a:lstStyle/>
          <a:p>
            <a:pPr marL="0" indent="0">
              <a:lnSpc>
                <a:spcPts val="2000"/>
              </a:lnSpc>
              <a:spcAft>
                <a:spcPts val="0"/>
              </a:spcAft>
              <a:buNone/>
            </a:pPr>
            <a:r>
              <a:rPr lang="zh-TW" altLang="en-US" kern="100" dirty="0">
                <a:latin typeface="Times New Roman"/>
                <a:ea typeface="標楷體"/>
              </a:rPr>
              <a:t>下學期工作重點：</a:t>
            </a:r>
            <a:br>
              <a:rPr lang="zh-TW" altLang="en-US" kern="100" dirty="0">
                <a:latin typeface="Times New Roman"/>
                <a:ea typeface="標楷體"/>
              </a:rPr>
            </a:br>
            <a:r>
              <a:rPr lang="zh-TW" altLang="en-US" kern="100" dirty="0">
                <a:latin typeface="Times New Roman"/>
                <a:ea typeface="標楷體"/>
              </a:rPr>
              <a:t>一、提昇校園優質環境：</a:t>
            </a:r>
          </a:p>
          <a:p>
            <a:pPr marL="0" indent="0" algn="just">
              <a:lnSpc>
                <a:spcPts val="2000"/>
              </a:lnSpc>
              <a:spcAft>
                <a:spcPts val="0"/>
              </a:spcAft>
              <a:buNone/>
            </a:pPr>
            <a:r>
              <a:rPr lang="zh-TW" altLang="en-US" kern="100" dirty="0">
                <a:latin typeface="Times New Roman"/>
                <a:ea typeface="標楷體"/>
              </a:rPr>
              <a:t>（一</a:t>
            </a:r>
            <a:r>
              <a:rPr lang="zh-TW" altLang="en-US" kern="100" dirty="0" smtClean="0">
                <a:latin typeface="Times New Roman"/>
                <a:ea typeface="標楷體"/>
              </a:rPr>
              <a:t>）進行</a:t>
            </a:r>
            <a:r>
              <a:rPr lang="zh-TW" altLang="en-US" kern="100" dirty="0">
                <a:latin typeface="Times New Roman"/>
                <a:ea typeface="標楷體"/>
              </a:rPr>
              <a:t>華樓校舍耐震補強工程</a:t>
            </a:r>
            <a:r>
              <a:rPr lang="en-US" altLang="zh-TW" kern="100" dirty="0">
                <a:latin typeface="Times New Roman"/>
                <a:ea typeface="標楷體"/>
              </a:rPr>
              <a:t>(</a:t>
            </a:r>
            <a:r>
              <a:rPr lang="zh-TW" altLang="en-US" kern="100" dirty="0">
                <a:latin typeface="Times New Roman"/>
                <a:ea typeface="標楷體"/>
              </a:rPr>
              <a:t>預計工期</a:t>
            </a:r>
            <a:r>
              <a:rPr lang="en-US" altLang="zh-TW" kern="100" dirty="0">
                <a:latin typeface="Times New Roman"/>
                <a:ea typeface="標楷體"/>
              </a:rPr>
              <a:t>5</a:t>
            </a:r>
            <a:r>
              <a:rPr lang="zh-TW" altLang="en-US" kern="100" dirty="0">
                <a:latin typeface="Times New Roman"/>
                <a:ea typeface="標楷體"/>
              </a:rPr>
              <a:t>月至</a:t>
            </a:r>
            <a:r>
              <a:rPr lang="en-US" altLang="zh-TW" kern="100" dirty="0" smtClean="0">
                <a:latin typeface="Times New Roman"/>
                <a:ea typeface="標楷體"/>
              </a:rPr>
              <a:t>8</a:t>
            </a:r>
            <a:r>
              <a:rPr lang="zh-TW" altLang="en-US" kern="100" dirty="0" smtClean="0">
                <a:latin typeface="Times New Roman"/>
                <a:ea typeface="標楷體"/>
              </a:rPr>
              <a:t>月</a:t>
            </a:r>
            <a:r>
              <a:rPr lang="en-US" altLang="zh-TW" kern="100" dirty="0">
                <a:latin typeface="Times New Roman"/>
                <a:ea typeface="標楷體"/>
              </a:rPr>
              <a:t>)</a:t>
            </a:r>
            <a:r>
              <a:rPr lang="zh-TW" altLang="en-US" kern="100" dirty="0">
                <a:latin typeface="Times New Roman"/>
                <a:ea typeface="標楷體"/>
              </a:rPr>
              <a:t>。</a:t>
            </a:r>
          </a:p>
          <a:p>
            <a:pPr marL="0" indent="0" algn="just">
              <a:lnSpc>
                <a:spcPts val="2000"/>
              </a:lnSpc>
              <a:spcAft>
                <a:spcPts val="0"/>
              </a:spcAft>
              <a:buNone/>
            </a:pPr>
            <a:r>
              <a:rPr lang="zh-TW" altLang="en-US" kern="100" dirty="0">
                <a:latin typeface="Times New Roman"/>
                <a:ea typeface="標楷體"/>
              </a:rPr>
              <a:t>（二</a:t>
            </a:r>
            <a:r>
              <a:rPr lang="zh-TW" altLang="en-US" kern="100" dirty="0" smtClean="0">
                <a:latin typeface="Times New Roman"/>
                <a:ea typeface="標楷體"/>
              </a:rPr>
              <a:t>）進行</a:t>
            </a:r>
            <a:r>
              <a:rPr lang="zh-TW" altLang="en-US" kern="100" dirty="0">
                <a:latin typeface="Times New Roman"/>
                <a:ea typeface="標楷體"/>
              </a:rPr>
              <a:t>仁樓房水隔熱工程</a:t>
            </a:r>
            <a:r>
              <a:rPr lang="en-US" altLang="zh-TW" kern="100" dirty="0">
                <a:latin typeface="Times New Roman"/>
                <a:ea typeface="標楷體"/>
              </a:rPr>
              <a:t>(</a:t>
            </a:r>
            <a:r>
              <a:rPr lang="zh-TW" altLang="en-US" kern="100" dirty="0">
                <a:latin typeface="Times New Roman"/>
                <a:ea typeface="標楷體"/>
              </a:rPr>
              <a:t>預計工期</a:t>
            </a:r>
            <a:r>
              <a:rPr lang="en-US" altLang="zh-TW" kern="100" dirty="0">
                <a:latin typeface="Times New Roman"/>
                <a:ea typeface="標楷體"/>
              </a:rPr>
              <a:t>7</a:t>
            </a:r>
            <a:r>
              <a:rPr lang="zh-TW" altLang="en-US" kern="100" dirty="0">
                <a:latin typeface="Times New Roman"/>
                <a:ea typeface="標楷體"/>
              </a:rPr>
              <a:t>月至</a:t>
            </a:r>
            <a:r>
              <a:rPr lang="en-US" altLang="zh-TW" kern="100" dirty="0">
                <a:latin typeface="Times New Roman"/>
                <a:ea typeface="標楷體"/>
              </a:rPr>
              <a:t>8</a:t>
            </a:r>
            <a:r>
              <a:rPr lang="zh-TW" altLang="en-US" kern="100" dirty="0">
                <a:latin typeface="Times New Roman"/>
                <a:ea typeface="標楷體"/>
              </a:rPr>
              <a:t>月</a:t>
            </a:r>
            <a:r>
              <a:rPr lang="en-US" altLang="zh-TW" kern="100" dirty="0">
                <a:latin typeface="Times New Roman"/>
                <a:ea typeface="標楷體"/>
              </a:rPr>
              <a:t>)</a:t>
            </a:r>
          </a:p>
          <a:p>
            <a:pPr marL="0" indent="0" algn="just">
              <a:lnSpc>
                <a:spcPts val="2000"/>
              </a:lnSpc>
              <a:spcAft>
                <a:spcPts val="0"/>
              </a:spcAft>
              <a:buNone/>
            </a:pPr>
            <a:r>
              <a:rPr lang="zh-TW" altLang="en-US" kern="100" dirty="0">
                <a:latin typeface="Times New Roman"/>
                <a:ea typeface="標楷體"/>
              </a:rPr>
              <a:t>（三</a:t>
            </a:r>
            <a:r>
              <a:rPr lang="zh-TW" altLang="en-US" kern="100" dirty="0" smtClean="0">
                <a:latin typeface="Times New Roman"/>
                <a:ea typeface="標楷體"/>
              </a:rPr>
              <a:t>）進行</a:t>
            </a:r>
            <a:r>
              <a:rPr lang="zh-TW" altLang="en-US" kern="100" dirty="0">
                <a:latin typeface="Times New Roman"/>
                <a:ea typeface="標楷體"/>
              </a:rPr>
              <a:t>總合治水工程</a:t>
            </a:r>
            <a:r>
              <a:rPr lang="en-US" altLang="zh-TW" kern="100" dirty="0">
                <a:latin typeface="Times New Roman"/>
                <a:ea typeface="標楷體"/>
              </a:rPr>
              <a:t>(</a:t>
            </a:r>
            <a:r>
              <a:rPr lang="zh-TW" altLang="en-US" kern="100" dirty="0">
                <a:latin typeface="Times New Roman"/>
                <a:ea typeface="標楷體"/>
              </a:rPr>
              <a:t>預計工期</a:t>
            </a:r>
            <a:r>
              <a:rPr lang="en-US" altLang="zh-TW" kern="100" dirty="0">
                <a:latin typeface="Times New Roman"/>
                <a:ea typeface="標楷體"/>
              </a:rPr>
              <a:t>7</a:t>
            </a:r>
            <a:r>
              <a:rPr lang="zh-TW" altLang="en-US" kern="100" dirty="0">
                <a:latin typeface="Times New Roman"/>
                <a:ea typeface="標楷體"/>
              </a:rPr>
              <a:t>月至</a:t>
            </a:r>
            <a:r>
              <a:rPr lang="en-US" altLang="zh-TW" kern="100" dirty="0">
                <a:latin typeface="Times New Roman"/>
                <a:ea typeface="標楷體"/>
              </a:rPr>
              <a:t>8</a:t>
            </a:r>
            <a:r>
              <a:rPr lang="zh-TW" altLang="en-US" kern="100" dirty="0">
                <a:latin typeface="Times New Roman"/>
                <a:ea typeface="標楷體"/>
              </a:rPr>
              <a:t>月</a:t>
            </a:r>
            <a:r>
              <a:rPr lang="en-US" altLang="zh-TW" kern="100" dirty="0">
                <a:latin typeface="Times New Roman"/>
                <a:ea typeface="標楷體"/>
              </a:rPr>
              <a:t>)</a:t>
            </a:r>
          </a:p>
          <a:p>
            <a:pPr marL="0" indent="0" algn="just">
              <a:lnSpc>
                <a:spcPts val="2000"/>
              </a:lnSpc>
              <a:spcAft>
                <a:spcPts val="0"/>
              </a:spcAft>
              <a:buNone/>
            </a:pPr>
            <a:r>
              <a:rPr lang="zh-TW" altLang="en-US" kern="100" dirty="0">
                <a:latin typeface="Times New Roman"/>
                <a:ea typeface="標楷體"/>
              </a:rPr>
              <a:t>（四</a:t>
            </a:r>
            <a:r>
              <a:rPr lang="zh-TW" altLang="en-US" kern="100" dirty="0" smtClean="0">
                <a:latin typeface="Times New Roman"/>
                <a:ea typeface="標楷體"/>
              </a:rPr>
              <a:t>）規劃</a:t>
            </a:r>
            <a:r>
              <a:rPr lang="en-US" altLang="zh-TW" kern="100" dirty="0">
                <a:latin typeface="Times New Roman"/>
                <a:ea typeface="標楷體"/>
              </a:rPr>
              <a:t>105-108</a:t>
            </a:r>
            <a:r>
              <a:rPr lang="zh-TW" altLang="en-US" kern="100" dirty="0">
                <a:latin typeface="Times New Roman"/>
                <a:ea typeface="標楷體"/>
              </a:rPr>
              <a:t>年校園優質化工程</a:t>
            </a:r>
            <a:r>
              <a:rPr lang="en-US" altLang="zh-TW" kern="100" dirty="0">
                <a:latin typeface="Times New Roman"/>
                <a:ea typeface="標楷體"/>
              </a:rPr>
              <a:t>(</a:t>
            </a:r>
            <a:r>
              <a:rPr lang="zh-TW" altLang="en-US" kern="100" dirty="0">
                <a:latin typeface="Times New Roman"/>
                <a:ea typeface="標楷體"/>
              </a:rPr>
              <a:t>華樓圖書館</a:t>
            </a:r>
            <a:r>
              <a:rPr lang="zh-TW" altLang="en-US" kern="100" dirty="0" smtClean="0">
                <a:latin typeface="Times New Roman"/>
                <a:ea typeface="標楷體"/>
              </a:rPr>
              <a:t>整</a:t>
            </a:r>
            <a:endParaRPr lang="en-US" altLang="zh-TW" kern="100" dirty="0" smtClean="0">
              <a:latin typeface="Times New Roman"/>
              <a:ea typeface="標楷體"/>
            </a:endParaRPr>
          </a:p>
          <a:p>
            <a:pPr marL="0" indent="0" algn="just">
              <a:lnSpc>
                <a:spcPts val="2000"/>
              </a:lnSpc>
              <a:spcAft>
                <a:spcPts val="0"/>
              </a:spcAft>
              <a:buNone/>
            </a:pPr>
            <a:r>
              <a:rPr lang="en-US" altLang="zh-TW" kern="100" dirty="0">
                <a:latin typeface="Times New Roman"/>
                <a:ea typeface="標楷體"/>
              </a:rPr>
              <a:t> </a:t>
            </a:r>
            <a:r>
              <a:rPr lang="en-US" altLang="zh-TW" kern="100" dirty="0" smtClean="0">
                <a:latin typeface="Times New Roman"/>
                <a:ea typeface="標楷體"/>
              </a:rPr>
              <a:t>           </a:t>
            </a:r>
            <a:r>
              <a:rPr lang="zh-TW" altLang="en-US" kern="100" dirty="0" smtClean="0">
                <a:latin typeface="Times New Roman"/>
                <a:ea typeface="標楷體"/>
              </a:rPr>
              <a:t>建</a:t>
            </a:r>
            <a:r>
              <a:rPr lang="zh-TW" altLang="en-US" kern="100" dirty="0">
                <a:latin typeface="Times New Roman"/>
                <a:ea typeface="標楷體"/>
              </a:rPr>
              <a:t>工程等</a:t>
            </a:r>
            <a:r>
              <a:rPr lang="en-US" altLang="zh-TW" kern="100" dirty="0">
                <a:latin typeface="Times New Roman"/>
                <a:ea typeface="標楷體"/>
              </a:rPr>
              <a:t>)</a:t>
            </a:r>
            <a:r>
              <a:rPr lang="zh-TW" altLang="en-US" kern="100" dirty="0">
                <a:latin typeface="Times New Roman"/>
                <a:ea typeface="標楷體"/>
              </a:rPr>
              <a:t>。</a:t>
            </a:r>
          </a:p>
          <a:p>
            <a:pPr marL="0" indent="0" algn="just">
              <a:lnSpc>
                <a:spcPts val="2000"/>
              </a:lnSpc>
              <a:spcAft>
                <a:spcPts val="0"/>
              </a:spcAft>
              <a:buNone/>
            </a:pPr>
            <a:r>
              <a:rPr lang="zh-TW" altLang="en-US" kern="100" dirty="0">
                <a:latin typeface="Times New Roman"/>
                <a:ea typeface="標楷體"/>
              </a:rPr>
              <a:t>（五</a:t>
            </a:r>
            <a:r>
              <a:rPr lang="zh-TW" altLang="en-US" kern="100" dirty="0" smtClean="0">
                <a:latin typeface="Times New Roman"/>
                <a:ea typeface="標楷體"/>
              </a:rPr>
              <a:t>）成立</a:t>
            </a:r>
            <a:r>
              <a:rPr lang="zh-TW" altLang="en-US" kern="100" dirty="0">
                <a:latin typeface="Times New Roman"/>
                <a:ea typeface="標楷體"/>
              </a:rPr>
              <a:t>綠手指志工，結合田園學校資源，落實</a:t>
            </a:r>
            <a:r>
              <a:rPr lang="zh-TW" altLang="en-US" kern="100" dirty="0" smtClean="0">
                <a:latin typeface="Times New Roman"/>
                <a:ea typeface="標楷體"/>
              </a:rPr>
              <a:t>校</a:t>
            </a:r>
            <a:endParaRPr lang="en-US" altLang="zh-TW" kern="100" dirty="0" smtClean="0">
              <a:latin typeface="Times New Roman"/>
              <a:ea typeface="標楷體"/>
            </a:endParaRPr>
          </a:p>
          <a:p>
            <a:pPr marL="0" indent="0" algn="just">
              <a:lnSpc>
                <a:spcPts val="2000"/>
              </a:lnSpc>
              <a:spcAft>
                <a:spcPts val="0"/>
              </a:spcAft>
              <a:buNone/>
            </a:pPr>
            <a:r>
              <a:rPr lang="en-US" altLang="zh-TW" kern="100" dirty="0">
                <a:latin typeface="Times New Roman"/>
                <a:ea typeface="標楷體"/>
              </a:rPr>
              <a:t> </a:t>
            </a:r>
            <a:r>
              <a:rPr lang="en-US" altLang="zh-TW" kern="100" dirty="0" smtClean="0">
                <a:latin typeface="Times New Roman"/>
                <a:ea typeface="標楷體"/>
              </a:rPr>
              <a:t>           </a:t>
            </a:r>
            <a:r>
              <a:rPr lang="zh-TW" altLang="en-US" kern="100" dirty="0" smtClean="0">
                <a:latin typeface="Times New Roman"/>
                <a:ea typeface="標楷體"/>
              </a:rPr>
              <a:t>園</a:t>
            </a:r>
            <a:r>
              <a:rPr lang="zh-TW" altLang="en-US" kern="100" dirty="0">
                <a:latin typeface="Times New Roman"/>
                <a:ea typeface="標楷體"/>
              </a:rPr>
              <a:t>永續經營。</a:t>
            </a:r>
          </a:p>
          <a:p>
            <a:pPr marL="0" indent="0" algn="just">
              <a:lnSpc>
                <a:spcPts val="2000"/>
              </a:lnSpc>
              <a:spcAft>
                <a:spcPts val="0"/>
              </a:spcAft>
              <a:buNone/>
            </a:pPr>
            <a:r>
              <a:rPr lang="zh-TW" altLang="en-US" kern="100" dirty="0">
                <a:latin typeface="Times New Roman"/>
                <a:ea typeface="標楷體"/>
              </a:rPr>
              <a:t>（六</a:t>
            </a:r>
            <a:r>
              <a:rPr lang="zh-TW" altLang="en-US" kern="100" dirty="0" smtClean="0">
                <a:latin typeface="Times New Roman"/>
                <a:ea typeface="標楷體"/>
              </a:rPr>
              <a:t>）定期</a:t>
            </a:r>
            <a:r>
              <a:rPr lang="zh-TW" altLang="en-US" kern="100" dirty="0">
                <a:latin typeface="Times New Roman"/>
                <a:ea typeface="標楷體"/>
              </a:rPr>
              <a:t>防治鼠患及病蟲害，維持校園環境衛生。</a:t>
            </a:r>
          </a:p>
          <a:p>
            <a:pPr marL="0" indent="0" algn="just">
              <a:lnSpc>
                <a:spcPts val="2000"/>
              </a:lnSpc>
              <a:spcAft>
                <a:spcPts val="0"/>
              </a:spcAft>
              <a:buNone/>
            </a:pPr>
            <a:r>
              <a:rPr lang="zh-TW" altLang="en-US" kern="100" dirty="0">
                <a:latin typeface="Times New Roman"/>
                <a:ea typeface="標楷體"/>
              </a:rPr>
              <a:t>（七</a:t>
            </a:r>
            <a:r>
              <a:rPr lang="zh-TW" altLang="en-US" kern="100" dirty="0" smtClean="0">
                <a:latin typeface="Times New Roman"/>
                <a:ea typeface="標楷體"/>
              </a:rPr>
              <a:t>）清洗</a:t>
            </a:r>
            <a:r>
              <a:rPr lang="zh-TW" altLang="en-US" kern="100" dirty="0">
                <a:latin typeface="Times New Roman"/>
                <a:ea typeface="標楷體"/>
              </a:rPr>
              <a:t>教室電扇外牆及修剪花木，維持宜人的</a:t>
            </a:r>
            <a:r>
              <a:rPr lang="zh-TW" altLang="en-US" kern="100" dirty="0" smtClean="0">
                <a:latin typeface="Times New Roman"/>
                <a:ea typeface="標楷體"/>
              </a:rPr>
              <a:t>校園</a:t>
            </a:r>
            <a:endParaRPr lang="en-US" altLang="zh-TW" kern="100" dirty="0" smtClean="0">
              <a:latin typeface="Times New Roman"/>
              <a:ea typeface="標楷體"/>
            </a:endParaRPr>
          </a:p>
          <a:p>
            <a:pPr marL="0" indent="0" algn="just">
              <a:lnSpc>
                <a:spcPts val="2000"/>
              </a:lnSpc>
              <a:spcAft>
                <a:spcPts val="0"/>
              </a:spcAft>
              <a:buNone/>
            </a:pPr>
            <a:r>
              <a:rPr lang="en-US" altLang="zh-TW" kern="100" dirty="0">
                <a:latin typeface="Times New Roman"/>
                <a:ea typeface="標楷體"/>
              </a:rPr>
              <a:t> </a:t>
            </a:r>
            <a:r>
              <a:rPr lang="en-US" altLang="zh-TW" kern="100" dirty="0" smtClean="0">
                <a:latin typeface="Times New Roman"/>
                <a:ea typeface="標楷體"/>
              </a:rPr>
              <a:t>            </a:t>
            </a:r>
            <a:r>
              <a:rPr lang="zh-TW" altLang="en-US" kern="100" dirty="0" smtClean="0">
                <a:latin typeface="Times New Roman"/>
                <a:ea typeface="標楷體"/>
              </a:rPr>
              <a:t>環境。</a:t>
            </a:r>
          </a:p>
          <a:p>
            <a:pPr marL="0" indent="0" algn="just">
              <a:lnSpc>
                <a:spcPts val="2000"/>
              </a:lnSpc>
              <a:spcAft>
                <a:spcPts val="0"/>
              </a:spcAft>
              <a:buNone/>
            </a:pPr>
            <a:r>
              <a:rPr lang="zh-TW" altLang="en-US" kern="100" dirty="0" smtClean="0">
                <a:latin typeface="Times New Roman"/>
                <a:ea typeface="標楷體"/>
              </a:rPr>
              <a:t>（八</a:t>
            </a:r>
            <a:r>
              <a:rPr lang="en-US" altLang="zh-TW" kern="100" dirty="0" smtClean="0">
                <a:latin typeface="新細明體"/>
                <a:ea typeface="新細明體"/>
              </a:rPr>
              <a:t>)   </a:t>
            </a:r>
            <a:r>
              <a:rPr lang="zh-TW" altLang="en-US" kern="100" dirty="0" smtClean="0">
                <a:latin typeface="Times New Roman"/>
                <a:ea typeface="標楷體"/>
              </a:rPr>
              <a:t>即時</a:t>
            </a:r>
            <a:r>
              <a:rPr lang="zh-TW" altLang="en-US" kern="100" dirty="0">
                <a:latin typeface="Times New Roman"/>
                <a:ea typeface="標楷體"/>
              </a:rPr>
              <a:t>確實完成各項修繕及財務勞務採購作業。</a:t>
            </a:r>
          </a:p>
        </p:txBody>
      </p:sp>
    </p:spTree>
    <p:extLst>
      <p:ext uri="{BB962C8B-B14F-4D97-AF65-F5344CB8AC3E}">
        <p14:creationId xmlns:p14="http://schemas.microsoft.com/office/powerpoint/2010/main" val="104056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normAutofit/>
          </a:bodyPr>
          <a:lstStyle/>
          <a:p>
            <a:r>
              <a:rPr lang="zh-TW" altLang="en-US" b="1" dirty="0" smtClean="0">
                <a:latin typeface="標楷體" panose="03000509000000000000" pitchFamily="65" charset="-120"/>
                <a:ea typeface="標楷體" panose="03000509000000000000" pitchFamily="65" charset="-120"/>
              </a:rPr>
              <a:t>教務處教學組</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70000" lnSpcReduction="20000"/>
          </a:bodyPr>
          <a:lstStyle/>
          <a:p>
            <a:pPr marL="0" indent="0">
              <a:buNone/>
            </a:pPr>
            <a:r>
              <a:rPr lang="zh-TW" altLang="en-US" dirty="0" smtClean="0">
                <a:latin typeface="標楷體" panose="03000509000000000000" pitchFamily="65" charset="-120"/>
                <a:ea typeface="標楷體" panose="03000509000000000000" pitchFamily="65" charset="-120"/>
              </a:rPr>
              <a:t>校內多</a:t>
            </a:r>
            <a:r>
              <a:rPr lang="zh-TW" altLang="en-US" dirty="0">
                <a:latin typeface="標楷體" panose="03000509000000000000" pitchFamily="65" charset="-120"/>
                <a:ea typeface="標楷體" panose="03000509000000000000" pitchFamily="65" charset="-120"/>
              </a:rPr>
              <a:t>語文</a:t>
            </a:r>
            <a:r>
              <a:rPr lang="zh-TW" altLang="en-US" dirty="0" smtClean="0">
                <a:latin typeface="標楷體" panose="03000509000000000000" pitchFamily="65" charset="-120"/>
                <a:ea typeface="標楷體" panose="03000509000000000000" pitchFamily="65" charset="-120"/>
              </a:rPr>
              <a:t>競賽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國語文比賽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三、四</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五</a:t>
            </a:r>
            <a:r>
              <a:rPr lang="zh-TW" altLang="en-US" dirty="0">
                <a:latin typeface="標楷體" panose="03000509000000000000" pitchFamily="65" charset="-120"/>
                <a:ea typeface="標楷體" panose="03000509000000000000" pitchFamily="65" charset="-120"/>
              </a:rPr>
              <a:t>年級參加</a:t>
            </a:r>
            <a:r>
              <a:rPr lang="en-US" altLang="zh-TW" dirty="0" smtClean="0">
                <a:latin typeface="標楷體" panose="03000509000000000000" pitchFamily="65" charset="-120"/>
                <a:ea typeface="標楷體" panose="03000509000000000000" pitchFamily="65" charset="-120"/>
              </a:rPr>
              <a:t>)</a:t>
            </a:r>
          </a:p>
          <a:p>
            <a:pPr marL="0" lvl="0" indent="0">
              <a:buNone/>
            </a:pPr>
            <a:r>
              <a:rPr lang="zh-TW" altLang="en-US" dirty="0">
                <a:latin typeface="標楷體" panose="03000509000000000000" pitchFamily="65" charset="-120"/>
                <a:ea typeface="標楷體" panose="03000509000000000000" pitchFamily="65" charset="-120"/>
              </a:rPr>
              <a:t>一、國語文學藝競賽：</a:t>
            </a:r>
          </a:p>
          <a:p>
            <a:pPr marL="0" lvl="0" indent="0">
              <a:buNone/>
            </a:pPr>
            <a:r>
              <a:rPr lang="zh-TW" altLang="en-US" dirty="0">
                <a:latin typeface="標楷體" panose="03000509000000000000" pitchFamily="65" charset="-120"/>
                <a:ea typeface="標楷體" panose="03000509000000000000" pitchFamily="65" charset="-120"/>
              </a:rPr>
              <a:t>（一）演說： </a:t>
            </a:r>
          </a:p>
          <a:p>
            <a:pPr marL="0" indent="0">
              <a:buNone/>
            </a:pP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31</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上午</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時</a:t>
            </a:r>
            <a:r>
              <a:rPr lang="en-US" altLang="zh-TW" dirty="0">
                <a:latin typeface="標楷體" panose="03000509000000000000" pitchFamily="65" charset="-120"/>
                <a:ea typeface="標楷體" panose="03000509000000000000" pitchFamily="65" charset="-120"/>
              </a:rPr>
              <a:t>35</a:t>
            </a:r>
            <a:r>
              <a:rPr lang="zh-TW" altLang="en-US" dirty="0">
                <a:latin typeface="標楷體" panose="03000509000000000000" pitchFamily="65" charset="-120"/>
                <a:ea typeface="標楷體" panose="03000509000000000000" pitchFamily="65" charset="-120"/>
              </a:rPr>
              <a:t>分</a:t>
            </a:r>
            <a:r>
              <a:rPr lang="en-US" altLang="zh-TW" dirty="0">
                <a:latin typeface="標楷體" panose="03000509000000000000" pitchFamily="65" charset="-120"/>
                <a:ea typeface="標楷體" panose="03000509000000000000" pitchFamily="65" charset="-120"/>
              </a:rPr>
              <a:t>--- 1F</a:t>
            </a:r>
            <a:r>
              <a:rPr lang="zh-TW" altLang="en-US" dirty="0">
                <a:latin typeface="標楷體" panose="03000509000000000000" pitchFamily="65" charset="-120"/>
                <a:ea typeface="標楷體" panose="03000509000000000000" pitchFamily="65" charset="-120"/>
              </a:rPr>
              <a:t>視聽教室</a:t>
            </a:r>
          </a:p>
          <a:p>
            <a:pPr marL="0" lvl="0" indent="0">
              <a:buNone/>
            </a:pPr>
            <a:r>
              <a:rPr lang="zh-TW" altLang="en-US" dirty="0">
                <a:latin typeface="標楷體" panose="03000509000000000000" pitchFamily="65" charset="-120"/>
                <a:ea typeface="標楷體" panose="03000509000000000000" pitchFamily="65" charset="-120"/>
              </a:rPr>
              <a:t>（二）朗讀： </a:t>
            </a:r>
          </a:p>
          <a:p>
            <a:pPr marL="0" indent="0">
              <a:buNone/>
            </a:pP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31</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下午</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時</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分</a:t>
            </a:r>
            <a:r>
              <a:rPr lang="en-US" altLang="zh-TW" dirty="0">
                <a:latin typeface="標楷體" panose="03000509000000000000" pitchFamily="65" charset="-120"/>
                <a:ea typeface="標楷體" panose="03000509000000000000" pitchFamily="65" charset="-120"/>
              </a:rPr>
              <a:t>--- 1F</a:t>
            </a:r>
            <a:r>
              <a:rPr lang="zh-TW" altLang="en-US" dirty="0">
                <a:latin typeface="標楷體" panose="03000509000000000000" pitchFamily="65" charset="-120"/>
                <a:ea typeface="標楷體" panose="03000509000000000000" pitchFamily="65" charset="-120"/>
              </a:rPr>
              <a:t>視聽教室</a:t>
            </a:r>
          </a:p>
          <a:p>
            <a:pPr marL="0" lvl="0" indent="0">
              <a:buNone/>
            </a:pPr>
            <a:r>
              <a:rPr lang="zh-TW" altLang="en-US" dirty="0">
                <a:latin typeface="標楷體" panose="03000509000000000000" pitchFamily="65" charset="-120"/>
                <a:ea typeface="標楷體" panose="03000509000000000000" pitchFamily="65" charset="-120"/>
              </a:rPr>
              <a:t>（三）作文： </a:t>
            </a:r>
          </a:p>
          <a:p>
            <a:pPr marL="0" indent="0">
              <a:buNone/>
            </a:pP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上午</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時</a:t>
            </a:r>
            <a:r>
              <a:rPr lang="en-US" altLang="zh-TW" dirty="0">
                <a:latin typeface="標楷體" panose="03000509000000000000" pitchFamily="65" charset="-120"/>
                <a:ea typeface="標楷體" panose="03000509000000000000" pitchFamily="65" charset="-120"/>
              </a:rPr>
              <a:t>35</a:t>
            </a:r>
            <a:r>
              <a:rPr lang="zh-TW" altLang="en-US" dirty="0">
                <a:latin typeface="標楷體" panose="03000509000000000000" pitchFamily="65" charset="-120"/>
                <a:ea typeface="標楷體" panose="03000509000000000000" pitchFamily="65" charset="-120"/>
              </a:rPr>
              <a:t>分</a:t>
            </a:r>
            <a:r>
              <a:rPr lang="en-US" altLang="zh-TW" dirty="0">
                <a:latin typeface="標楷體" panose="03000509000000000000" pitchFamily="65" charset="-120"/>
                <a:ea typeface="標楷體" panose="03000509000000000000" pitchFamily="65" charset="-120"/>
              </a:rPr>
              <a:t>--- 3F</a:t>
            </a:r>
            <a:r>
              <a:rPr lang="zh-TW" altLang="en-US" dirty="0">
                <a:latin typeface="標楷體" panose="03000509000000000000" pitchFamily="65" charset="-120"/>
                <a:ea typeface="標楷體" panose="03000509000000000000" pitchFamily="65" charset="-120"/>
              </a:rPr>
              <a:t>視聽教室 </a:t>
            </a:r>
          </a:p>
          <a:p>
            <a:pPr marL="0" lvl="0" indent="0">
              <a:buNone/>
            </a:pPr>
            <a:r>
              <a:rPr lang="zh-TW" altLang="en-US" dirty="0">
                <a:latin typeface="標楷體" panose="03000509000000000000" pitchFamily="65" charset="-120"/>
                <a:ea typeface="標楷體" panose="03000509000000000000" pitchFamily="65" charset="-120"/>
              </a:rPr>
              <a:t>（四）寫字：</a:t>
            </a:r>
          </a:p>
          <a:p>
            <a:pPr marL="0" indent="0">
              <a:buNone/>
            </a:pP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上午</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時</a:t>
            </a:r>
            <a:r>
              <a:rPr lang="en-US" altLang="zh-TW" dirty="0">
                <a:latin typeface="標楷體" panose="03000509000000000000" pitchFamily="65" charset="-120"/>
                <a:ea typeface="標楷體" panose="03000509000000000000" pitchFamily="65" charset="-120"/>
              </a:rPr>
              <a:t>35</a:t>
            </a:r>
            <a:r>
              <a:rPr lang="zh-TW" altLang="en-US" dirty="0">
                <a:latin typeface="標楷體" panose="03000509000000000000" pitchFamily="65" charset="-120"/>
                <a:ea typeface="標楷體" panose="03000509000000000000" pitchFamily="65" charset="-120"/>
              </a:rPr>
              <a:t>分</a:t>
            </a:r>
            <a:r>
              <a:rPr lang="en-US" altLang="zh-TW" dirty="0">
                <a:latin typeface="標楷體" panose="03000509000000000000" pitchFamily="65" charset="-120"/>
                <a:ea typeface="標楷體" panose="03000509000000000000" pitchFamily="65" charset="-120"/>
              </a:rPr>
              <a:t>--- 3F</a:t>
            </a:r>
            <a:r>
              <a:rPr lang="zh-TW" altLang="en-US" dirty="0">
                <a:latin typeface="標楷體" panose="03000509000000000000" pitchFamily="65" charset="-120"/>
                <a:ea typeface="標楷體" panose="03000509000000000000" pitchFamily="65" charset="-120"/>
              </a:rPr>
              <a:t>圖書室</a:t>
            </a:r>
          </a:p>
          <a:p>
            <a:pPr marL="0" lvl="0" indent="0">
              <a:buNone/>
            </a:pPr>
            <a:r>
              <a:rPr lang="zh-TW" altLang="en-US" dirty="0">
                <a:latin typeface="標楷體" panose="03000509000000000000" pitchFamily="65" charset="-120"/>
                <a:ea typeface="標楷體" panose="03000509000000000000" pitchFamily="65" charset="-120"/>
              </a:rPr>
              <a:t>（五）字音字形： </a:t>
            </a:r>
            <a:endParaRPr lang="zh-TW" altLang="en-US"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104</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30</a:t>
            </a: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上午</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時</a:t>
            </a:r>
            <a:r>
              <a:rPr lang="en-US" altLang="zh-TW" dirty="0" smtClean="0">
                <a:latin typeface="標楷體" panose="03000509000000000000" pitchFamily="65" charset="-120"/>
                <a:ea typeface="標楷體" panose="03000509000000000000" pitchFamily="65" charset="-120"/>
              </a:rPr>
              <a:t>50</a:t>
            </a:r>
            <a:r>
              <a:rPr lang="zh-TW" altLang="en-US" dirty="0" smtClean="0">
                <a:latin typeface="標楷體" panose="03000509000000000000" pitchFamily="65" charset="-120"/>
                <a:ea typeface="標楷體" panose="03000509000000000000" pitchFamily="65" charset="-120"/>
              </a:rPr>
              <a:t>分</a:t>
            </a:r>
            <a:r>
              <a:rPr lang="en-US" altLang="zh-TW" dirty="0" smtClean="0">
                <a:latin typeface="標楷體" panose="03000509000000000000" pitchFamily="65" charset="-120"/>
                <a:ea typeface="標楷體" panose="03000509000000000000" pitchFamily="65" charset="-120"/>
              </a:rPr>
              <a:t>--- 3F</a:t>
            </a:r>
            <a:r>
              <a:rPr lang="zh-TW" altLang="en-US" dirty="0" smtClean="0">
                <a:latin typeface="標楷體" panose="03000509000000000000" pitchFamily="65" charset="-120"/>
                <a:ea typeface="標楷體" panose="03000509000000000000" pitchFamily="65" charset="-120"/>
              </a:rPr>
              <a:t>圖書室</a:t>
            </a:r>
          </a:p>
          <a:p>
            <a:pPr marL="0" indent="0">
              <a:buNone/>
            </a:pP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924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lgn="just">
              <a:lnSpc>
                <a:spcPts val="2000"/>
              </a:lnSpc>
              <a:spcAft>
                <a:spcPts val="0"/>
              </a:spcAft>
              <a:buNone/>
            </a:pPr>
            <a:r>
              <a:rPr lang="zh-TW" altLang="en-US" sz="2700" kern="100" dirty="0">
                <a:latin typeface="Times New Roman"/>
                <a:ea typeface="標楷體"/>
              </a:rPr>
              <a:t>二、適切運用各項資源：</a:t>
            </a:r>
          </a:p>
          <a:p>
            <a:pPr marL="0" indent="0" algn="just">
              <a:lnSpc>
                <a:spcPts val="2000"/>
              </a:lnSpc>
              <a:spcAft>
                <a:spcPts val="0"/>
              </a:spcAft>
              <a:buNone/>
            </a:pPr>
            <a:r>
              <a:rPr lang="zh-TW" altLang="en-US" sz="2700" kern="100" dirty="0">
                <a:latin typeface="Times New Roman"/>
                <a:ea typeface="標楷體"/>
              </a:rPr>
              <a:t>（一</a:t>
            </a:r>
            <a:r>
              <a:rPr lang="zh-TW" altLang="en-US" sz="2700" kern="100" dirty="0" smtClean="0">
                <a:latin typeface="Times New Roman"/>
                <a:ea typeface="標楷體"/>
              </a:rPr>
              <a:t>）配合</a:t>
            </a:r>
            <a:r>
              <a:rPr lang="zh-TW" altLang="en-US" sz="2700" kern="100" dirty="0">
                <a:latin typeface="Times New Roman"/>
                <a:ea typeface="標楷體"/>
              </a:rPr>
              <a:t>學校整體發展方向，規劃</a:t>
            </a:r>
            <a:r>
              <a:rPr lang="en-US" altLang="zh-TW" sz="2700" kern="100" dirty="0">
                <a:latin typeface="Times New Roman"/>
                <a:ea typeface="標楷體"/>
              </a:rPr>
              <a:t>105</a:t>
            </a:r>
            <a:r>
              <a:rPr lang="zh-TW" altLang="en-US" sz="2700" kern="100" dirty="0">
                <a:latin typeface="Times New Roman"/>
                <a:ea typeface="標楷體"/>
              </a:rPr>
              <a:t>年度修建</a:t>
            </a:r>
            <a:r>
              <a:rPr lang="zh-TW" altLang="en-US" sz="2700" kern="100" dirty="0" smtClean="0">
                <a:latin typeface="Times New Roman"/>
                <a:ea typeface="標楷體"/>
              </a:rPr>
              <a:t>工</a:t>
            </a:r>
            <a:endParaRPr lang="en-US" altLang="zh-TW" sz="2700" kern="100" dirty="0" smtClean="0">
              <a:latin typeface="Times New Roman"/>
              <a:ea typeface="標楷體"/>
            </a:endParaRPr>
          </a:p>
          <a:p>
            <a:pPr marL="0" indent="0" algn="just">
              <a:lnSpc>
                <a:spcPts val="2000"/>
              </a:lnSpc>
              <a:spcAft>
                <a:spcPts val="0"/>
              </a:spcAft>
              <a:buNone/>
            </a:pPr>
            <a:r>
              <a:rPr lang="en-US" altLang="zh-TW" sz="2700" kern="100" dirty="0">
                <a:latin typeface="Times New Roman"/>
                <a:ea typeface="標楷體"/>
              </a:rPr>
              <a:t> </a:t>
            </a:r>
            <a:r>
              <a:rPr lang="en-US" altLang="zh-TW" sz="2700" kern="100" dirty="0" smtClean="0">
                <a:latin typeface="Times New Roman"/>
                <a:ea typeface="標楷體"/>
              </a:rPr>
              <a:t>           </a:t>
            </a:r>
            <a:r>
              <a:rPr lang="zh-TW" altLang="en-US" sz="2700" kern="100" dirty="0" smtClean="0">
                <a:latin typeface="Times New Roman"/>
                <a:ea typeface="標楷體"/>
              </a:rPr>
              <a:t>程</a:t>
            </a:r>
            <a:r>
              <a:rPr lang="zh-TW" altLang="en-US" sz="2700" kern="100" dirty="0">
                <a:latin typeface="Times New Roman"/>
                <a:ea typeface="標楷體"/>
              </a:rPr>
              <a:t>。</a:t>
            </a:r>
          </a:p>
          <a:p>
            <a:pPr marL="0" indent="0" algn="just">
              <a:lnSpc>
                <a:spcPts val="2000"/>
              </a:lnSpc>
              <a:spcAft>
                <a:spcPts val="0"/>
              </a:spcAft>
              <a:buNone/>
            </a:pPr>
            <a:r>
              <a:rPr lang="zh-TW" altLang="en-US" sz="2700" kern="100" dirty="0">
                <a:latin typeface="Times New Roman"/>
                <a:ea typeface="標楷體"/>
              </a:rPr>
              <a:t>（二</a:t>
            </a:r>
            <a:r>
              <a:rPr lang="zh-TW" altLang="en-US" sz="2700" kern="100" dirty="0" smtClean="0">
                <a:latin typeface="Times New Roman"/>
                <a:ea typeface="標楷體"/>
              </a:rPr>
              <a:t>）持續</a:t>
            </a:r>
            <a:r>
              <a:rPr lang="zh-TW" altLang="en-US" sz="2700" kern="100" dirty="0">
                <a:latin typeface="Times New Roman"/>
                <a:ea typeface="標楷體"/>
              </a:rPr>
              <a:t>檢討水電及電話費等經常性支出，落實</a:t>
            </a:r>
            <a:r>
              <a:rPr lang="zh-TW" altLang="en-US" sz="2700" kern="100" dirty="0" smtClean="0">
                <a:latin typeface="Times New Roman"/>
                <a:ea typeface="標楷體"/>
              </a:rPr>
              <a:t>節</a:t>
            </a:r>
            <a:endParaRPr lang="en-US" altLang="zh-TW" sz="2700" kern="100" dirty="0" smtClean="0">
              <a:latin typeface="Times New Roman"/>
              <a:ea typeface="標楷體"/>
            </a:endParaRPr>
          </a:p>
          <a:p>
            <a:pPr marL="0" indent="0" algn="just">
              <a:lnSpc>
                <a:spcPts val="2000"/>
              </a:lnSpc>
              <a:spcAft>
                <a:spcPts val="0"/>
              </a:spcAft>
              <a:buNone/>
            </a:pPr>
            <a:r>
              <a:rPr lang="en-US" altLang="zh-TW" sz="2700" kern="100" dirty="0">
                <a:latin typeface="Times New Roman"/>
                <a:ea typeface="標楷體"/>
              </a:rPr>
              <a:t> </a:t>
            </a:r>
            <a:r>
              <a:rPr lang="en-US" altLang="zh-TW" sz="2700" kern="100" dirty="0" smtClean="0">
                <a:latin typeface="Times New Roman"/>
                <a:ea typeface="標楷體"/>
              </a:rPr>
              <a:t>           </a:t>
            </a:r>
            <a:r>
              <a:rPr lang="zh-TW" altLang="en-US" sz="2700" kern="100" dirty="0" smtClean="0">
                <a:latin typeface="Times New Roman"/>
                <a:ea typeface="標楷體"/>
              </a:rPr>
              <a:t>能</a:t>
            </a:r>
            <a:r>
              <a:rPr lang="zh-TW" altLang="en-US" sz="2700" kern="100" dirty="0">
                <a:latin typeface="Times New Roman"/>
                <a:ea typeface="標楷體"/>
              </a:rPr>
              <a:t>減碳政策。</a:t>
            </a:r>
          </a:p>
          <a:p>
            <a:pPr marL="0" indent="0" algn="just">
              <a:lnSpc>
                <a:spcPts val="2000"/>
              </a:lnSpc>
              <a:spcAft>
                <a:spcPts val="0"/>
              </a:spcAft>
              <a:buNone/>
            </a:pPr>
            <a:r>
              <a:rPr lang="zh-TW" altLang="en-US" sz="2700" kern="100" dirty="0">
                <a:latin typeface="Times New Roman"/>
                <a:ea typeface="標楷體"/>
              </a:rPr>
              <a:t>（三</a:t>
            </a:r>
            <a:r>
              <a:rPr lang="zh-TW" altLang="en-US" sz="2700" kern="100" dirty="0" smtClean="0">
                <a:latin typeface="Times New Roman"/>
                <a:ea typeface="標楷體"/>
              </a:rPr>
              <a:t>）加強</a:t>
            </a:r>
            <a:r>
              <a:rPr lang="zh-TW" altLang="en-US" sz="2700" kern="100" dirty="0">
                <a:latin typeface="Times New Roman"/>
                <a:ea typeface="標楷體"/>
              </a:rPr>
              <a:t>財物及公共安全，結合保全系統，活絡</a:t>
            </a:r>
            <a:r>
              <a:rPr lang="zh-TW" altLang="en-US" sz="2700" kern="100" dirty="0" smtClean="0">
                <a:latin typeface="Times New Roman"/>
                <a:ea typeface="標楷體"/>
              </a:rPr>
              <a:t>人</a:t>
            </a:r>
            <a:endParaRPr lang="en-US" altLang="zh-TW" sz="2700" kern="100" dirty="0" smtClean="0">
              <a:latin typeface="Times New Roman"/>
              <a:ea typeface="標楷體"/>
            </a:endParaRPr>
          </a:p>
          <a:p>
            <a:pPr marL="0" indent="0" algn="just">
              <a:lnSpc>
                <a:spcPts val="2000"/>
              </a:lnSpc>
              <a:spcAft>
                <a:spcPts val="0"/>
              </a:spcAft>
              <a:buNone/>
            </a:pPr>
            <a:r>
              <a:rPr lang="en-US" altLang="zh-TW" sz="2700" kern="100" dirty="0">
                <a:latin typeface="Times New Roman"/>
                <a:ea typeface="標楷體"/>
              </a:rPr>
              <a:t> </a:t>
            </a:r>
            <a:r>
              <a:rPr lang="en-US" altLang="zh-TW" sz="2700" kern="100" dirty="0" smtClean="0">
                <a:latin typeface="Times New Roman"/>
                <a:ea typeface="標楷體"/>
              </a:rPr>
              <a:t>           </a:t>
            </a:r>
            <a:r>
              <a:rPr lang="zh-TW" altLang="en-US" sz="2700" kern="100" dirty="0" smtClean="0">
                <a:latin typeface="Times New Roman"/>
                <a:ea typeface="標楷體"/>
              </a:rPr>
              <a:t>員</a:t>
            </a:r>
            <a:r>
              <a:rPr lang="zh-TW" altLang="en-US" sz="2700" kern="100" dirty="0">
                <a:latin typeface="Times New Roman"/>
                <a:ea typeface="標楷體"/>
              </a:rPr>
              <a:t>管理機制。</a:t>
            </a:r>
          </a:p>
          <a:p>
            <a:pPr marL="0" indent="0" algn="just">
              <a:lnSpc>
                <a:spcPts val="2000"/>
              </a:lnSpc>
              <a:spcAft>
                <a:spcPts val="0"/>
              </a:spcAft>
              <a:buNone/>
            </a:pPr>
            <a:r>
              <a:rPr lang="zh-TW" altLang="en-US" sz="2700" kern="100" dirty="0">
                <a:latin typeface="Times New Roman"/>
                <a:ea typeface="標楷體"/>
              </a:rPr>
              <a:t>（四</a:t>
            </a:r>
            <a:r>
              <a:rPr lang="zh-TW" altLang="en-US" sz="2700" kern="100" dirty="0" smtClean="0">
                <a:latin typeface="Times New Roman"/>
                <a:ea typeface="標楷體"/>
              </a:rPr>
              <a:t>）落實</a:t>
            </a:r>
            <a:r>
              <a:rPr lang="zh-TW" altLang="en-US" sz="2700" kern="100" dirty="0">
                <a:latin typeface="Times New Roman"/>
                <a:ea typeface="標楷體"/>
              </a:rPr>
              <a:t>公文書及檔案管理，提昇行政效率。</a:t>
            </a:r>
          </a:p>
          <a:p>
            <a:pPr marL="0" indent="0" algn="just">
              <a:lnSpc>
                <a:spcPts val="2000"/>
              </a:lnSpc>
              <a:spcAft>
                <a:spcPts val="0"/>
              </a:spcAft>
              <a:buNone/>
            </a:pPr>
            <a:r>
              <a:rPr lang="zh-TW" altLang="en-US" sz="2700" kern="100" dirty="0">
                <a:latin typeface="Times New Roman"/>
                <a:ea typeface="標楷體"/>
              </a:rPr>
              <a:t>（五</a:t>
            </a:r>
            <a:r>
              <a:rPr lang="zh-TW" altLang="en-US" sz="2700" kern="100" dirty="0" smtClean="0">
                <a:latin typeface="Times New Roman"/>
                <a:ea typeface="標楷體"/>
              </a:rPr>
              <a:t>）有效</a:t>
            </a:r>
            <a:r>
              <a:rPr lang="zh-TW" altLang="en-US" sz="2700" kern="100" dirty="0">
                <a:latin typeface="Times New Roman"/>
                <a:ea typeface="標楷體"/>
              </a:rPr>
              <a:t>管理消耗品支出，樽節不必要的開支。</a:t>
            </a:r>
          </a:p>
          <a:p>
            <a:pPr marL="0" indent="0">
              <a:buNone/>
            </a:pPr>
            <a:endParaRPr lang="zh-TW" altLang="en-US" dirty="0"/>
          </a:p>
        </p:txBody>
      </p:sp>
      <p:sp>
        <p:nvSpPr>
          <p:cNvPr id="4" name="標題 1"/>
          <p:cNvSpPr>
            <a:spLocks noGrp="1"/>
          </p:cNvSpPr>
          <p:nvPr>
            <p:ph type="title"/>
          </p:nvPr>
        </p:nvSpPr>
        <p:spPr/>
        <p:txBody>
          <a:bodyPr>
            <a:normAutofit fontScale="90000"/>
          </a:bodyPr>
          <a:lstStyle/>
          <a:p>
            <a:pPr lvl="0">
              <a:spcBef>
                <a:spcPts val="0"/>
              </a:spcBef>
            </a:pPr>
            <a:r>
              <a:rPr lang="zh-TW" altLang="en-US" b="1" dirty="0">
                <a:solidFill>
                  <a:srgbClr val="001B36"/>
                </a:solidFill>
                <a:latin typeface="標楷體" panose="03000509000000000000" pitchFamily="65" charset="-120"/>
                <a:ea typeface="標楷體" panose="03000509000000000000" pitchFamily="65" charset="-120"/>
                <a:cs typeface="+mn-cs"/>
              </a:rPr>
              <a:t>總務處</a:t>
            </a:r>
            <a:r>
              <a:rPr lang="zh-TW" altLang="en-US" sz="1800" dirty="0">
                <a:solidFill>
                  <a:prstClr val="black"/>
                </a:solidFill>
                <a:cs typeface="+mn-cs"/>
              </a:rPr>
              <a:t/>
            </a:r>
            <a:br>
              <a:rPr lang="zh-TW" altLang="en-US" sz="1800" dirty="0">
                <a:solidFill>
                  <a:prstClr val="black"/>
                </a:solidFill>
                <a:cs typeface="+mn-cs"/>
              </a:rPr>
            </a:br>
            <a:endParaRPr lang="zh-TW" altLang="en-US" dirty="0"/>
          </a:p>
        </p:txBody>
      </p:sp>
    </p:spTree>
    <p:extLst>
      <p:ext uri="{BB962C8B-B14F-4D97-AF65-F5344CB8AC3E}">
        <p14:creationId xmlns:p14="http://schemas.microsoft.com/office/powerpoint/2010/main" val="44492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sz="2700" kern="100" dirty="0">
                <a:latin typeface="Times New Roman"/>
                <a:ea typeface="標楷體"/>
              </a:rPr>
              <a:t>三、維護安全學習空間：</a:t>
            </a:r>
          </a:p>
          <a:p>
            <a:pPr marL="0" indent="0">
              <a:buNone/>
            </a:pPr>
            <a:r>
              <a:rPr lang="zh-TW" altLang="en-US" sz="2700" kern="100" dirty="0">
                <a:latin typeface="Times New Roman"/>
                <a:ea typeface="標楷體"/>
              </a:rPr>
              <a:t>（一</a:t>
            </a:r>
            <a:r>
              <a:rPr lang="zh-TW" altLang="en-US" sz="2700" kern="100" dirty="0" smtClean="0">
                <a:latin typeface="Times New Roman"/>
                <a:ea typeface="標楷體"/>
              </a:rPr>
              <a:t>）建築物</a:t>
            </a:r>
            <a:r>
              <a:rPr lang="zh-TW" altLang="en-US" sz="2700" kern="100" dirty="0">
                <a:latin typeface="Times New Roman"/>
                <a:ea typeface="標楷體"/>
              </a:rPr>
              <a:t>公共安全檢查。</a:t>
            </a:r>
          </a:p>
          <a:p>
            <a:pPr marL="0" indent="0">
              <a:buNone/>
            </a:pPr>
            <a:r>
              <a:rPr lang="zh-TW" altLang="en-US" sz="2700" kern="100" dirty="0">
                <a:latin typeface="Times New Roman"/>
                <a:ea typeface="標楷體"/>
              </a:rPr>
              <a:t>（二</a:t>
            </a:r>
            <a:r>
              <a:rPr lang="zh-TW" altLang="en-US" sz="2700" kern="100" dirty="0" smtClean="0">
                <a:latin typeface="Times New Roman"/>
                <a:ea typeface="標楷體"/>
              </a:rPr>
              <a:t>）電梯</a:t>
            </a:r>
            <a:r>
              <a:rPr lang="zh-TW" altLang="en-US" sz="2700" kern="100" dirty="0">
                <a:latin typeface="Times New Roman"/>
                <a:ea typeface="標楷體"/>
              </a:rPr>
              <a:t>、遊戲器材檢測保養。</a:t>
            </a:r>
          </a:p>
          <a:p>
            <a:pPr marL="0" indent="0">
              <a:buNone/>
            </a:pPr>
            <a:r>
              <a:rPr lang="zh-TW" altLang="en-US" sz="2700" kern="100" dirty="0">
                <a:latin typeface="Times New Roman"/>
                <a:ea typeface="標楷體"/>
              </a:rPr>
              <a:t>（三</a:t>
            </a:r>
            <a:r>
              <a:rPr lang="zh-TW" altLang="en-US" sz="2700" kern="100" dirty="0" smtClean="0">
                <a:latin typeface="Times New Roman"/>
                <a:ea typeface="標楷體"/>
              </a:rPr>
              <a:t>）消防</a:t>
            </a:r>
            <a:r>
              <a:rPr lang="zh-TW" altLang="en-US" sz="2700" kern="100" dirty="0">
                <a:latin typeface="Times New Roman"/>
                <a:ea typeface="標楷體"/>
              </a:rPr>
              <a:t>安全檢查及演練。</a:t>
            </a:r>
          </a:p>
          <a:p>
            <a:pPr marL="0" indent="0">
              <a:buNone/>
            </a:pPr>
            <a:r>
              <a:rPr lang="zh-TW" altLang="en-US" sz="2700" kern="100" dirty="0">
                <a:latin typeface="Times New Roman"/>
                <a:ea typeface="標楷體"/>
              </a:rPr>
              <a:t>（四</a:t>
            </a:r>
            <a:r>
              <a:rPr lang="zh-TW" altLang="en-US" sz="2700" kern="100" dirty="0" smtClean="0">
                <a:latin typeface="Times New Roman"/>
                <a:ea typeface="標楷體"/>
              </a:rPr>
              <a:t>）高壓電</a:t>
            </a:r>
            <a:r>
              <a:rPr lang="zh-TW" altLang="en-US" sz="2700" kern="100" dirty="0">
                <a:latin typeface="Times New Roman"/>
                <a:ea typeface="標楷體"/>
              </a:rPr>
              <a:t>及發電機保養。</a:t>
            </a:r>
          </a:p>
          <a:p>
            <a:pPr marL="0" indent="0">
              <a:buNone/>
            </a:pPr>
            <a:r>
              <a:rPr lang="zh-TW" altLang="en-US" sz="2700" kern="100" dirty="0">
                <a:latin typeface="Times New Roman"/>
                <a:ea typeface="標楷體"/>
              </a:rPr>
              <a:t>（五</a:t>
            </a:r>
            <a:r>
              <a:rPr lang="zh-TW" altLang="en-US" sz="2700" kern="100" dirty="0" smtClean="0">
                <a:latin typeface="Times New Roman"/>
                <a:ea typeface="標楷體"/>
              </a:rPr>
              <a:t>）飲水</a:t>
            </a:r>
            <a:r>
              <a:rPr lang="zh-TW" altLang="en-US" sz="2700" kern="100" dirty="0">
                <a:latin typeface="Times New Roman"/>
                <a:ea typeface="標楷體"/>
              </a:rPr>
              <a:t>機及水質衛生管理。</a:t>
            </a:r>
          </a:p>
          <a:p>
            <a:pPr marL="0" indent="0">
              <a:buNone/>
            </a:pPr>
            <a:endParaRPr lang="zh-TW" altLang="en-US" dirty="0"/>
          </a:p>
        </p:txBody>
      </p:sp>
      <p:sp>
        <p:nvSpPr>
          <p:cNvPr id="4" name="標題 1"/>
          <p:cNvSpPr>
            <a:spLocks noGrp="1"/>
          </p:cNvSpPr>
          <p:nvPr>
            <p:ph type="title"/>
          </p:nvPr>
        </p:nvSpPr>
        <p:spPr/>
        <p:txBody>
          <a:bodyPr>
            <a:normAutofit fontScale="90000"/>
          </a:bodyPr>
          <a:lstStyle/>
          <a:p>
            <a:pPr lvl="0">
              <a:spcBef>
                <a:spcPts val="0"/>
              </a:spcBef>
            </a:pPr>
            <a:r>
              <a:rPr lang="zh-TW" altLang="en-US" b="1" dirty="0">
                <a:solidFill>
                  <a:srgbClr val="001B36"/>
                </a:solidFill>
                <a:latin typeface="標楷體" panose="03000509000000000000" pitchFamily="65" charset="-120"/>
                <a:ea typeface="標楷體" panose="03000509000000000000" pitchFamily="65" charset="-120"/>
                <a:cs typeface="+mn-cs"/>
              </a:rPr>
              <a:t>總務處</a:t>
            </a:r>
            <a:r>
              <a:rPr lang="zh-TW" altLang="en-US" sz="1800" dirty="0">
                <a:solidFill>
                  <a:prstClr val="black"/>
                </a:solidFill>
                <a:cs typeface="+mn-cs"/>
              </a:rPr>
              <a:t/>
            </a:r>
            <a:br>
              <a:rPr lang="zh-TW" altLang="en-US" sz="1800" dirty="0">
                <a:solidFill>
                  <a:prstClr val="black"/>
                </a:solidFill>
                <a:cs typeface="+mn-cs"/>
              </a:rPr>
            </a:br>
            <a:endParaRPr lang="zh-TW" altLang="en-US" dirty="0"/>
          </a:p>
        </p:txBody>
      </p:sp>
    </p:spTree>
    <p:extLst>
      <p:ext uri="{BB962C8B-B14F-4D97-AF65-F5344CB8AC3E}">
        <p14:creationId xmlns:p14="http://schemas.microsoft.com/office/powerpoint/2010/main" val="76951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zh-TW" altLang="en-US" sz="2700" kern="100" dirty="0">
                <a:latin typeface="Times New Roman"/>
                <a:ea typeface="標楷體"/>
              </a:rPr>
              <a:t>四、增進社區家長良好互動：</a:t>
            </a:r>
          </a:p>
          <a:p>
            <a:pPr marL="0" indent="0">
              <a:buNone/>
            </a:pPr>
            <a:r>
              <a:rPr lang="zh-TW" altLang="en-US" sz="2700" kern="100" dirty="0">
                <a:latin typeface="Times New Roman"/>
                <a:ea typeface="標楷體"/>
              </a:rPr>
              <a:t>（一）落實門禁安全管理，加強訪客來賓接待。</a:t>
            </a:r>
          </a:p>
          <a:p>
            <a:pPr marL="0" indent="0">
              <a:buNone/>
            </a:pPr>
            <a:r>
              <a:rPr lang="zh-TW" altLang="en-US" sz="2700" kern="100" dirty="0">
                <a:latin typeface="Times New Roman"/>
                <a:ea typeface="標楷體"/>
              </a:rPr>
              <a:t>（二）提供社區休閒場所，維護校園開放秩序。</a:t>
            </a:r>
          </a:p>
          <a:p>
            <a:pPr marL="0" indent="0">
              <a:buNone/>
            </a:pPr>
            <a:r>
              <a:rPr lang="zh-TW" altLang="en-US" sz="2700" kern="100" dirty="0">
                <a:latin typeface="Times New Roman"/>
                <a:ea typeface="標楷體"/>
              </a:rPr>
              <a:t>（三）有效管理車輛進出動線，維持校園安全機制。</a:t>
            </a:r>
          </a:p>
          <a:p>
            <a:endParaRPr lang="zh-TW" altLang="en-US" dirty="0"/>
          </a:p>
        </p:txBody>
      </p:sp>
    </p:spTree>
    <p:extLst>
      <p:ext uri="{BB962C8B-B14F-4D97-AF65-F5344CB8AC3E}">
        <p14:creationId xmlns:p14="http://schemas.microsoft.com/office/powerpoint/2010/main" val="25614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dirty="0" smtClean="0">
                <a:solidFill>
                  <a:srgbClr val="000000"/>
                </a:solidFill>
                <a:latin typeface="書法家中楷體" pitchFamily="49" charset="-120"/>
                <a:ea typeface="書法家中楷體" pitchFamily="49" charset="-120"/>
                <a:cs typeface="+mn-cs"/>
              </a:rPr>
              <a:t>輔導室</a:t>
            </a:r>
            <a:endParaRPr kumimoji="1" lang="zh-TW" altLang="en-US" dirty="0">
              <a:solidFill>
                <a:srgbClr val="000000"/>
              </a:solidFill>
              <a:latin typeface="書法家中楷體" pitchFamily="49" charset="-120"/>
              <a:ea typeface="書法家中楷體" pitchFamily="49" charset="-120"/>
              <a:cs typeface="+mn-cs"/>
            </a:endParaRPr>
          </a:p>
        </p:txBody>
      </p:sp>
      <p:sp>
        <p:nvSpPr>
          <p:cNvPr id="3" name="內容版面配置區 2"/>
          <p:cNvSpPr>
            <a:spLocks noGrp="1"/>
          </p:cNvSpPr>
          <p:nvPr>
            <p:ph sz="half" idx="1"/>
          </p:nvPr>
        </p:nvSpPr>
        <p:spPr>
          <a:xfrm>
            <a:off x="395536" y="1268760"/>
            <a:ext cx="8640960" cy="4525963"/>
          </a:xfrm>
        </p:spPr>
        <p:txBody>
          <a:bodyPr>
            <a:normAutofit/>
          </a:bodyPr>
          <a:lstStyle/>
          <a:p>
            <a:pPr marL="0" indent="0">
              <a:buNone/>
            </a:pPr>
            <a:r>
              <a:rPr kumimoji="1" lang="zh-TW" altLang="en-US" dirty="0">
                <a:solidFill>
                  <a:srgbClr val="000000"/>
                </a:solidFill>
                <a:latin typeface="書法家中楷體" pitchFamily="49" charset="-120"/>
                <a:ea typeface="書法家中楷體" pitchFamily="49" charset="-120"/>
              </a:rPr>
              <a:t>下學期重要活動</a:t>
            </a:r>
            <a:endParaRPr lang="en-US" altLang="zh-TW" dirty="0" smtClean="0">
              <a:latin typeface="文鼎標準楷體" panose="03000609000000000000" pitchFamily="65" charset="-120"/>
              <a:ea typeface="文鼎標準楷體" panose="03000609000000000000" pitchFamily="65" charset="-120"/>
            </a:endParaRPr>
          </a:p>
          <a:p>
            <a:r>
              <a:rPr lang="en-US" altLang="zh-TW" dirty="0" smtClean="0">
                <a:latin typeface="文鼎標準楷體" panose="03000609000000000000" pitchFamily="65" charset="-120"/>
                <a:ea typeface="文鼎標準楷體" panose="03000609000000000000" pitchFamily="65" charset="-120"/>
              </a:rPr>
              <a:t>3/7</a:t>
            </a:r>
            <a:r>
              <a:rPr lang="en-US" altLang="zh-TW" dirty="0">
                <a:latin typeface="文鼎標準楷體" panose="03000609000000000000" pitchFamily="65" charset="-120"/>
                <a:ea typeface="文鼎標準楷體" panose="03000609000000000000" pitchFamily="65" charset="-120"/>
              </a:rPr>
              <a:t>(</a:t>
            </a:r>
            <a:r>
              <a:rPr lang="zh-TW" altLang="en-US" dirty="0">
                <a:latin typeface="文鼎標準楷體" panose="03000609000000000000" pitchFamily="65" charset="-120"/>
                <a:ea typeface="文鼎標準楷體" panose="03000609000000000000" pitchFamily="65" charset="-120"/>
              </a:rPr>
              <a:t>六</a:t>
            </a:r>
            <a:r>
              <a:rPr lang="en-US" altLang="zh-TW" dirty="0">
                <a:latin typeface="文鼎標準楷體" panose="03000609000000000000" pitchFamily="65" charset="-120"/>
                <a:ea typeface="文鼎標準楷體" panose="03000609000000000000" pitchFamily="65" charset="-120"/>
              </a:rPr>
              <a:t>)</a:t>
            </a:r>
            <a:r>
              <a:rPr lang="zh-TW" altLang="en-US" dirty="0">
                <a:latin typeface="文鼎標準楷體" panose="03000609000000000000" pitchFamily="65" charset="-120"/>
                <a:ea typeface="文鼎標準楷體" panose="03000609000000000000" pitchFamily="65" charset="-120"/>
              </a:rPr>
              <a:t>學校</a:t>
            </a:r>
            <a:r>
              <a:rPr lang="zh-TW" altLang="en-US" dirty="0" smtClean="0">
                <a:latin typeface="文鼎標準楷體" panose="03000609000000000000" pitchFamily="65" charset="-120"/>
                <a:ea typeface="文鼎標準楷體" panose="03000609000000000000" pitchFamily="65" charset="-120"/>
              </a:rPr>
              <a:t>日</a:t>
            </a:r>
            <a:r>
              <a:rPr lang="zh-TW" altLang="en-US" dirty="0">
                <a:latin typeface="文鼎標準楷體" panose="03000609000000000000" pitchFamily="65" charset="-120"/>
                <a:ea typeface="文鼎標準楷體" panose="03000609000000000000" pitchFamily="65" charset="-120"/>
              </a:rPr>
              <a:t>暨</a:t>
            </a:r>
            <a:r>
              <a:rPr lang="zh-TW" altLang="en-US" dirty="0" smtClean="0">
                <a:latin typeface="文鼎標準楷體" panose="03000609000000000000" pitchFamily="65" charset="-120"/>
                <a:ea typeface="文鼎標準楷體" panose="03000609000000000000" pitchFamily="65" charset="-120"/>
              </a:rPr>
              <a:t>升學</a:t>
            </a:r>
            <a:r>
              <a:rPr lang="zh-TW" altLang="en-US" dirty="0">
                <a:latin typeface="文鼎標準楷體" panose="03000609000000000000" pitchFamily="65" charset="-120"/>
                <a:ea typeface="文鼎標準楷體" panose="03000609000000000000" pitchFamily="65" charset="-120"/>
              </a:rPr>
              <a:t>博覽會。</a:t>
            </a:r>
          </a:p>
          <a:p>
            <a:r>
              <a:rPr lang="en-US" altLang="zh-TW" dirty="0">
                <a:latin typeface="文鼎標準楷體" panose="03000609000000000000" pitchFamily="65" charset="-120"/>
                <a:ea typeface="文鼎標準楷體" panose="03000609000000000000" pitchFamily="65" charset="-120"/>
              </a:rPr>
              <a:t>4/9(</a:t>
            </a:r>
            <a:r>
              <a:rPr lang="zh-TW" altLang="en-US" dirty="0">
                <a:latin typeface="文鼎標準楷體" panose="03000609000000000000" pitchFamily="65" charset="-120"/>
                <a:ea typeface="文鼎標準楷體" panose="03000609000000000000" pitchFamily="65" charset="-120"/>
              </a:rPr>
              <a:t>四</a:t>
            </a:r>
            <a:r>
              <a:rPr lang="en-US" altLang="zh-TW" dirty="0" smtClean="0">
                <a:latin typeface="文鼎標準楷體" panose="03000609000000000000" pitchFamily="65" charset="-120"/>
                <a:ea typeface="文鼎標準楷體" panose="03000609000000000000" pitchFamily="65" charset="-120"/>
              </a:rPr>
              <a:t>)</a:t>
            </a:r>
            <a:r>
              <a:rPr lang="zh-TW" altLang="en-US" dirty="0" smtClean="0">
                <a:latin typeface="文鼎標準楷體" panose="03000609000000000000" pitchFamily="65" charset="-120"/>
                <a:ea typeface="文鼎標準楷體" panose="03000609000000000000" pitchFamily="65" charset="-120"/>
              </a:rPr>
              <a:t>六</a:t>
            </a:r>
            <a:r>
              <a:rPr lang="zh-TW" altLang="en-US" dirty="0">
                <a:latin typeface="文鼎標準楷體" panose="03000609000000000000" pitchFamily="65" charset="-120"/>
                <a:ea typeface="文鼎標準楷體" panose="03000609000000000000" pitchFamily="65" charset="-120"/>
              </a:rPr>
              <a:t>年級升學輔導活動</a:t>
            </a:r>
            <a:r>
              <a:rPr lang="en-US" altLang="zh-TW" dirty="0">
                <a:latin typeface="文鼎標準楷體" panose="03000609000000000000" pitchFamily="65" charset="-120"/>
                <a:ea typeface="文鼎標準楷體" panose="03000609000000000000" pitchFamily="65" charset="-120"/>
              </a:rPr>
              <a:t>--</a:t>
            </a:r>
            <a:r>
              <a:rPr lang="zh-TW" altLang="en-US" dirty="0">
                <a:latin typeface="文鼎標準楷體" panose="03000609000000000000" pitchFamily="65" charset="-120"/>
                <a:ea typeface="文鼎標準楷體" panose="03000609000000000000" pitchFamily="65" charset="-120"/>
              </a:rPr>
              <a:t>參訪中正</a:t>
            </a:r>
            <a:r>
              <a:rPr lang="en-US" altLang="zh-TW" dirty="0">
                <a:latin typeface="文鼎標準楷體" panose="03000609000000000000" pitchFamily="65" charset="-120"/>
                <a:ea typeface="文鼎標準楷體" panose="03000609000000000000" pitchFamily="65" charset="-120"/>
              </a:rPr>
              <a:t>/</a:t>
            </a:r>
            <a:r>
              <a:rPr lang="zh-TW" altLang="en-US" dirty="0" smtClean="0">
                <a:latin typeface="文鼎標準楷體" panose="03000609000000000000" pitchFamily="65" charset="-120"/>
                <a:ea typeface="文鼎標準楷體" panose="03000609000000000000" pitchFamily="65" charset="-120"/>
              </a:rPr>
              <a:t>金華國中。</a:t>
            </a:r>
            <a:endParaRPr lang="en-US" altLang="zh-TW" dirty="0" smtClean="0">
              <a:latin typeface="文鼎標準楷體" panose="03000609000000000000" pitchFamily="65" charset="-120"/>
              <a:ea typeface="文鼎標準楷體" panose="03000609000000000000" pitchFamily="65" charset="-120"/>
            </a:endParaRPr>
          </a:p>
          <a:p>
            <a:r>
              <a:rPr lang="en-US" altLang="zh-TW" dirty="0">
                <a:latin typeface="文鼎標準楷體" panose="03000609000000000000" pitchFamily="65" charset="-120"/>
                <a:ea typeface="文鼎標準楷體" panose="03000609000000000000" pitchFamily="65" charset="-120"/>
                <a:cs typeface="Times New Roman"/>
              </a:rPr>
              <a:t>5/1(</a:t>
            </a:r>
            <a:r>
              <a:rPr lang="zh-TW" altLang="zh-TW" dirty="0">
                <a:latin typeface="文鼎標準楷體" panose="03000609000000000000" pitchFamily="65" charset="-120"/>
                <a:ea typeface="文鼎標準楷體" panose="03000609000000000000" pitchFamily="65" charset="-120"/>
                <a:cs typeface="Times New Roman"/>
              </a:rPr>
              <a:t>五</a:t>
            </a:r>
            <a:r>
              <a:rPr lang="en-US" altLang="zh-TW" dirty="0">
                <a:latin typeface="文鼎標準楷體" panose="03000609000000000000" pitchFamily="65" charset="-120"/>
                <a:ea typeface="文鼎標準楷體" panose="03000609000000000000" pitchFamily="65" charset="-120"/>
                <a:cs typeface="Times New Roman"/>
              </a:rPr>
              <a:t>)</a:t>
            </a:r>
            <a:r>
              <a:rPr lang="en-US" altLang="zh-TW" dirty="0" smtClean="0">
                <a:latin typeface="文鼎標準楷體" panose="03000609000000000000" pitchFamily="65" charset="-120"/>
                <a:ea typeface="文鼎標準楷體" panose="03000609000000000000" pitchFamily="65" charset="-120"/>
                <a:cs typeface="Times New Roman"/>
              </a:rPr>
              <a:t>18:00-21:00</a:t>
            </a:r>
            <a:r>
              <a:rPr lang="zh-TW" altLang="zh-TW" dirty="0" smtClean="0">
                <a:latin typeface="文鼎標準楷體" panose="03000609000000000000" pitchFamily="65" charset="-120"/>
                <a:ea typeface="文鼎標準楷體" panose="03000609000000000000" pitchFamily="65" charset="-120"/>
                <a:cs typeface="Times New Roman"/>
              </a:rPr>
              <a:t>家庭</a:t>
            </a:r>
            <a:r>
              <a:rPr lang="zh-TW" altLang="zh-TW" dirty="0">
                <a:latin typeface="文鼎標準楷體" panose="03000609000000000000" pitchFamily="65" charset="-120"/>
                <a:ea typeface="文鼎標準楷體" panose="03000609000000000000" pitchFamily="65" charset="-120"/>
                <a:cs typeface="Times New Roman"/>
              </a:rPr>
              <a:t>親子共</a:t>
            </a:r>
            <a:r>
              <a:rPr lang="zh-TW" altLang="zh-TW" dirty="0" smtClean="0">
                <a:latin typeface="文鼎標準楷體" panose="03000609000000000000" pitchFamily="65" charset="-120"/>
                <a:ea typeface="文鼎標準楷體" panose="03000609000000000000" pitchFamily="65" charset="-120"/>
                <a:cs typeface="Times New Roman"/>
              </a:rPr>
              <a:t>學</a:t>
            </a:r>
            <a:r>
              <a:rPr lang="en-US" altLang="zh-TW" dirty="0" smtClean="0">
                <a:latin typeface="文鼎標準楷體" panose="03000609000000000000" pitchFamily="65" charset="-120"/>
                <a:ea typeface="文鼎標準楷體" panose="03000609000000000000" pitchFamily="65" charset="-120"/>
                <a:cs typeface="Times New Roman"/>
              </a:rPr>
              <a:t>~</a:t>
            </a:r>
            <a:r>
              <a:rPr lang="zh-TW" altLang="en-US" dirty="0" smtClean="0">
                <a:latin typeface="文鼎標準楷體" panose="03000609000000000000" pitchFamily="65" charset="-120"/>
                <a:ea typeface="文鼎標準楷體" panose="03000609000000000000" pitchFamily="65" charset="-120"/>
                <a:cs typeface="Times New Roman"/>
              </a:rPr>
              <a:t>製作母親節卡片</a:t>
            </a:r>
            <a:r>
              <a:rPr lang="zh-TW" altLang="zh-TW" dirty="0" smtClean="0">
                <a:latin typeface="文鼎標準楷體" panose="03000609000000000000" pitchFamily="65" charset="-120"/>
                <a:ea typeface="文鼎標準楷體" panose="03000609000000000000" pitchFamily="65" charset="-120"/>
                <a:cs typeface="Times New Roman"/>
              </a:rPr>
              <a:t>。</a:t>
            </a:r>
            <a:endParaRPr lang="en-US" altLang="zh-TW" dirty="0" smtClean="0">
              <a:latin typeface="文鼎標準楷體" panose="03000609000000000000" pitchFamily="65" charset="-120"/>
              <a:ea typeface="文鼎標準楷體" panose="03000609000000000000" pitchFamily="65" charset="-120"/>
              <a:cs typeface="Times New Roman"/>
            </a:endParaRPr>
          </a:p>
          <a:p>
            <a:r>
              <a:rPr lang="en-US" altLang="zh-TW" dirty="0">
                <a:latin typeface="文鼎標準楷體" panose="03000609000000000000" pitchFamily="65" charset="-120"/>
                <a:ea typeface="文鼎標準楷體" panose="03000609000000000000" pitchFamily="65" charset="-120"/>
              </a:rPr>
              <a:t>5/7(</a:t>
            </a:r>
            <a:r>
              <a:rPr lang="zh-TW" altLang="en-US" dirty="0">
                <a:latin typeface="文鼎標準楷體" panose="03000609000000000000" pitchFamily="65" charset="-120"/>
                <a:ea typeface="文鼎標準楷體" panose="03000609000000000000" pitchFamily="65" charset="-120"/>
              </a:rPr>
              <a:t>四</a:t>
            </a:r>
            <a:r>
              <a:rPr lang="en-US" altLang="zh-TW" dirty="0">
                <a:latin typeface="文鼎標準楷體" panose="03000609000000000000" pitchFamily="65" charset="-120"/>
                <a:ea typeface="文鼎標準楷體" panose="03000609000000000000" pitchFamily="65" charset="-120"/>
              </a:rPr>
              <a:t>)</a:t>
            </a:r>
            <a:r>
              <a:rPr lang="zh-TW" altLang="en-US" dirty="0">
                <a:latin typeface="文鼎標準楷體" panose="03000609000000000000" pitchFamily="65" charset="-120"/>
                <a:ea typeface="文鼎標準楷體" panose="03000609000000000000" pitchFamily="65" charset="-120"/>
              </a:rPr>
              <a:t>母親節慶祝</a:t>
            </a:r>
            <a:r>
              <a:rPr lang="zh-TW" altLang="en-US" dirty="0" smtClean="0">
                <a:latin typeface="文鼎標準楷體" panose="03000609000000000000" pitchFamily="65" charset="-120"/>
                <a:ea typeface="文鼎標準楷體" panose="03000609000000000000" pitchFamily="65" charset="-120"/>
              </a:rPr>
              <a:t>活動</a:t>
            </a:r>
            <a:r>
              <a:rPr lang="zh-TW" altLang="en-US" dirty="0">
                <a:latin typeface="文鼎標準楷體" panose="03000609000000000000" pitchFamily="65" charset="-120"/>
                <a:ea typeface="文鼎標準楷體" panose="03000609000000000000" pitchFamily="65" charset="-120"/>
              </a:rPr>
              <a:t>暨</a:t>
            </a:r>
            <a:r>
              <a:rPr lang="zh-TW" altLang="en-US" dirty="0" smtClean="0">
                <a:latin typeface="文鼎標準楷體" panose="03000609000000000000" pitchFamily="65" charset="-120"/>
                <a:ea typeface="文鼎標準楷體" panose="03000609000000000000" pitchFamily="65" charset="-120"/>
              </a:rPr>
              <a:t>五年級</a:t>
            </a:r>
            <a:r>
              <a:rPr lang="en-US" altLang="zh-TW" dirty="0" smtClean="0">
                <a:latin typeface="文鼎標準楷體" panose="03000609000000000000" pitchFamily="65" charset="-120"/>
                <a:ea typeface="文鼎標準楷體" panose="03000609000000000000" pitchFamily="65" charset="-120"/>
              </a:rPr>
              <a:t>--</a:t>
            </a:r>
            <a:r>
              <a:rPr lang="zh-TW" altLang="en-US" dirty="0">
                <a:latin typeface="文鼎標準楷體" panose="03000609000000000000" pitchFamily="65" charset="-120"/>
                <a:ea typeface="文鼎標準楷體" panose="03000609000000000000" pitchFamily="65" charset="-120"/>
              </a:rPr>
              <a:t>「惜福愛物</a:t>
            </a:r>
            <a:r>
              <a:rPr lang="zh-TW" altLang="en-US" dirty="0" smtClean="0">
                <a:latin typeface="文鼎標準楷體" panose="03000609000000000000" pitchFamily="65" charset="-120"/>
                <a:ea typeface="文鼎標準楷體" panose="03000609000000000000" pitchFamily="65" charset="-120"/>
              </a:rPr>
              <a:t>舊物</a:t>
            </a:r>
            <a:endParaRPr lang="en-US" altLang="zh-TW" dirty="0" smtClean="0">
              <a:latin typeface="文鼎標準楷體" panose="03000609000000000000" pitchFamily="65" charset="-120"/>
              <a:ea typeface="文鼎標準楷體" panose="03000609000000000000" pitchFamily="65" charset="-120"/>
            </a:endParaRPr>
          </a:p>
          <a:p>
            <a:pPr marL="0" indent="0">
              <a:buNone/>
            </a:pPr>
            <a:r>
              <a:rPr lang="zh-TW" altLang="en-US" dirty="0">
                <a:latin typeface="文鼎標準楷體" panose="03000609000000000000" pitchFamily="65" charset="-120"/>
                <a:ea typeface="文鼎標準楷體" panose="03000609000000000000" pitchFamily="65" charset="-120"/>
              </a:rPr>
              <a:t> </a:t>
            </a:r>
            <a:r>
              <a:rPr lang="zh-TW" altLang="en-US" dirty="0" smtClean="0">
                <a:latin typeface="文鼎標準楷體" panose="03000609000000000000" pitchFamily="65" charset="-120"/>
                <a:ea typeface="文鼎標準楷體" panose="03000609000000000000" pitchFamily="65" charset="-120"/>
              </a:rPr>
              <a:t>        拍賣</a:t>
            </a:r>
            <a:r>
              <a:rPr lang="zh-TW" altLang="en-US" dirty="0">
                <a:latin typeface="文鼎標準楷體" panose="03000609000000000000" pitchFamily="65" charset="-120"/>
                <a:ea typeface="文鼎標準楷體" panose="03000609000000000000" pitchFamily="65" charset="-120"/>
              </a:rPr>
              <a:t>跳蚤市場活動」</a:t>
            </a:r>
            <a:r>
              <a:rPr lang="zh-TW" altLang="en-US" dirty="0" smtClean="0">
                <a:latin typeface="文鼎標準楷體" panose="03000609000000000000" pitchFamily="65" charset="-120"/>
                <a:ea typeface="文鼎標準楷體" panose="03000609000000000000" pitchFamily="65" charset="-120"/>
              </a:rPr>
              <a:t>。</a:t>
            </a:r>
            <a:endParaRPr lang="en-US" altLang="zh-TW" dirty="0" smtClean="0">
              <a:latin typeface="文鼎標準楷體" panose="03000609000000000000" pitchFamily="65" charset="-120"/>
              <a:ea typeface="文鼎標準楷體" panose="03000609000000000000" pitchFamily="65" charset="-120"/>
            </a:endParaRPr>
          </a:p>
          <a:p>
            <a:r>
              <a:rPr lang="en-US" altLang="zh-TW" dirty="0">
                <a:latin typeface="文鼎標準楷體" panose="03000609000000000000" pitchFamily="65" charset="-120"/>
                <a:ea typeface="文鼎標準楷體" panose="03000609000000000000" pitchFamily="65" charset="-120"/>
              </a:rPr>
              <a:t>5/28(</a:t>
            </a:r>
            <a:r>
              <a:rPr lang="zh-TW" altLang="en-US" dirty="0">
                <a:latin typeface="文鼎標準楷體" panose="03000609000000000000" pitchFamily="65" charset="-120"/>
                <a:ea typeface="文鼎標準楷體" panose="03000609000000000000" pitchFamily="65" charset="-120"/>
              </a:rPr>
              <a:t>四</a:t>
            </a:r>
            <a:r>
              <a:rPr lang="en-US" altLang="zh-TW" dirty="0" smtClean="0">
                <a:latin typeface="文鼎標準楷體" panose="03000609000000000000" pitchFamily="65" charset="-120"/>
                <a:ea typeface="文鼎標準楷體" panose="03000609000000000000" pitchFamily="65" charset="-120"/>
              </a:rPr>
              <a:t>)~5/30</a:t>
            </a:r>
            <a:r>
              <a:rPr lang="en-US" altLang="zh-TW" dirty="0">
                <a:latin typeface="文鼎標準楷體" panose="03000609000000000000" pitchFamily="65" charset="-120"/>
                <a:ea typeface="文鼎標準楷體" panose="03000609000000000000" pitchFamily="65" charset="-120"/>
              </a:rPr>
              <a:t>(</a:t>
            </a:r>
            <a:r>
              <a:rPr lang="zh-TW" altLang="en-US" dirty="0">
                <a:latin typeface="文鼎標準楷體" panose="03000609000000000000" pitchFamily="65" charset="-120"/>
                <a:ea typeface="文鼎標準楷體" panose="03000609000000000000" pitchFamily="65" charset="-120"/>
              </a:rPr>
              <a:t>六</a:t>
            </a:r>
            <a:r>
              <a:rPr lang="en-US" altLang="zh-TW" dirty="0" smtClean="0">
                <a:latin typeface="文鼎標準楷體" panose="03000609000000000000" pitchFamily="65" charset="-120"/>
                <a:ea typeface="文鼎標準楷體" panose="03000609000000000000" pitchFamily="65" charset="-120"/>
              </a:rPr>
              <a:t>)</a:t>
            </a:r>
            <a:r>
              <a:rPr lang="zh-TW" altLang="en-US" dirty="0" smtClean="0">
                <a:latin typeface="文鼎標準楷體" panose="03000609000000000000" pitchFamily="65" charset="-120"/>
                <a:ea typeface="文鼎標準楷體" panose="03000609000000000000" pitchFamily="65" charset="-120"/>
              </a:rPr>
              <a:t> 東元</a:t>
            </a:r>
            <a:r>
              <a:rPr lang="zh-TW" altLang="en-US" dirty="0">
                <a:latin typeface="文鼎標準楷體" panose="03000609000000000000" pitchFamily="65" charset="-120"/>
                <a:ea typeface="文鼎標準楷體" panose="03000609000000000000" pitchFamily="65" charset="-120"/>
              </a:rPr>
              <a:t>原住民兒童之</a:t>
            </a:r>
            <a:r>
              <a:rPr lang="zh-TW" altLang="en-US" dirty="0" smtClean="0">
                <a:latin typeface="文鼎標準楷體" panose="03000609000000000000" pitchFamily="65" charset="-120"/>
                <a:ea typeface="文鼎標準楷體" panose="03000609000000000000" pitchFamily="65" charset="-120"/>
              </a:rPr>
              <a:t>夜</a:t>
            </a:r>
            <a:r>
              <a:rPr lang="en-US" altLang="zh-TW" dirty="0" smtClean="0">
                <a:latin typeface="文鼎標準楷體" panose="03000609000000000000" pitchFamily="65" charset="-120"/>
                <a:ea typeface="文鼎標準楷體" panose="03000609000000000000" pitchFamily="65" charset="-120"/>
              </a:rPr>
              <a:t>-</a:t>
            </a:r>
            <a:r>
              <a:rPr lang="zh-TW" altLang="en-US" dirty="0">
                <a:solidFill>
                  <a:prstClr val="black"/>
                </a:solidFill>
                <a:latin typeface="文鼎標準楷體" panose="03000609000000000000" pitchFamily="65" charset="-120"/>
                <a:ea typeface="文鼎標準楷體" panose="03000609000000000000" pitchFamily="65" charset="-120"/>
              </a:rPr>
              <a:t>接待</a:t>
            </a:r>
            <a:r>
              <a:rPr lang="zh-TW" altLang="en-US" dirty="0" smtClean="0">
                <a:latin typeface="文鼎標準楷體" panose="03000609000000000000" pitchFamily="65" charset="-120"/>
                <a:ea typeface="文鼎標準楷體" panose="03000609000000000000" pitchFamily="65" charset="-120"/>
              </a:rPr>
              <a:t>偏鄉</a:t>
            </a:r>
            <a:endParaRPr lang="en-US" altLang="zh-TW" dirty="0" smtClean="0">
              <a:latin typeface="文鼎標準楷體" panose="03000609000000000000" pitchFamily="65" charset="-120"/>
              <a:ea typeface="文鼎標準楷體" panose="03000609000000000000" pitchFamily="65" charset="-120"/>
            </a:endParaRPr>
          </a:p>
          <a:p>
            <a:pPr marL="0" indent="0">
              <a:buNone/>
            </a:pPr>
            <a:r>
              <a:rPr lang="zh-TW" altLang="en-US" dirty="0">
                <a:latin typeface="文鼎標準楷體" panose="03000609000000000000" pitchFamily="65" charset="-120"/>
                <a:ea typeface="文鼎標準楷體" panose="03000609000000000000" pitchFamily="65" charset="-120"/>
              </a:rPr>
              <a:t> </a:t>
            </a:r>
            <a:r>
              <a:rPr lang="zh-TW" altLang="en-US" dirty="0" smtClean="0">
                <a:latin typeface="文鼎標準楷體" panose="03000609000000000000" pitchFamily="65" charset="-120"/>
                <a:ea typeface="文鼎標準楷體" panose="03000609000000000000" pitchFamily="65" charset="-120"/>
              </a:rPr>
              <a:t>         學生。</a:t>
            </a:r>
            <a:endParaRPr lang="zh-TW" altLang="en-US" dirty="0">
              <a:latin typeface="文鼎標準楷體" panose="03000609000000000000" pitchFamily="65" charset="-120"/>
              <a:ea typeface="文鼎標準楷體" panose="03000609000000000000" pitchFamily="65" charset="-120"/>
            </a:endParaRPr>
          </a:p>
          <a:p>
            <a:endParaRPr lang="zh-TW" altLang="en-US" dirty="0"/>
          </a:p>
          <a:p>
            <a:endParaRPr lang="zh-TW" altLang="en-US" dirty="0"/>
          </a:p>
        </p:txBody>
      </p:sp>
    </p:spTree>
    <p:extLst>
      <p:ext uri="{BB962C8B-B14F-4D97-AF65-F5344CB8AC3E}">
        <p14:creationId xmlns:p14="http://schemas.microsoft.com/office/powerpoint/2010/main" val="3828141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solidFill>
                  <a:srgbClr val="000000"/>
                </a:solidFill>
                <a:latin typeface="書法家中楷體" pitchFamily="49" charset="-120"/>
                <a:ea typeface="書法家中楷體" pitchFamily="49" charset="-120"/>
                <a:cs typeface="+mn-cs"/>
              </a:rPr>
              <a:t>安心</a:t>
            </a:r>
            <a:r>
              <a:rPr kumimoji="1" lang="zh-TW" altLang="en-US" dirty="0" smtClean="0">
                <a:solidFill>
                  <a:srgbClr val="000000"/>
                </a:solidFill>
                <a:latin typeface="書法家中楷體" pitchFamily="49" charset="-120"/>
                <a:ea typeface="書法家中楷體" pitchFamily="49" charset="-120"/>
                <a:cs typeface="+mn-cs"/>
              </a:rPr>
              <a:t>就學輔導</a:t>
            </a:r>
            <a:r>
              <a:rPr kumimoji="1" lang="zh-TW" altLang="en-US" dirty="0">
                <a:solidFill>
                  <a:srgbClr val="000000"/>
                </a:solidFill>
                <a:latin typeface="書法家中楷體" pitchFamily="49" charset="-120"/>
                <a:ea typeface="書法家中楷體" pitchFamily="49" charset="-120"/>
                <a:cs typeface="+mn-cs"/>
              </a:rPr>
              <a:t>計畫</a:t>
            </a:r>
            <a:endParaRPr lang="zh-TW" altLang="en-US" dirty="0"/>
          </a:p>
        </p:txBody>
      </p:sp>
      <p:sp>
        <p:nvSpPr>
          <p:cNvPr id="5" name="矩形 4"/>
          <p:cNvSpPr>
            <a:spLocks noChangeArrowheads="1"/>
          </p:cNvSpPr>
          <p:nvPr/>
        </p:nvSpPr>
        <p:spPr bwMode="auto">
          <a:xfrm>
            <a:off x="611560" y="1340768"/>
            <a:ext cx="806608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ClrTx/>
              <a:buSzTx/>
              <a:buFontTx/>
              <a:buNone/>
            </a:pPr>
            <a:r>
              <a:rPr lang="zh-TW" altLang="en-US" dirty="0" smtClean="0">
                <a:solidFill>
                  <a:srgbClr val="000000"/>
                </a:solidFill>
                <a:latin typeface="文鼎標準楷體" pitchFamily="65" charset="-120"/>
                <a:ea typeface="文鼎標準楷體" pitchFamily="65" charset="-120"/>
              </a:rPr>
              <a:t>安心就學輔導計畫</a:t>
            </a:r>
            <a:r>
              <a:rPr lang="en-US" altLang="zh-TW" dirty="0" smtClean="0">
                <a:solidFill>
                  <a:srgbClr val="000000"/>
                </a:solidFill>
                <a:latin typeface="文鼎標準楷體" pitchFamily="65" charset="-120"/>
                <a:ea typeface="文鼎標準楷體" pitchFamily="65" charset="-120"/>
              </a:rPr>
              <a:t>〜</a:t>
            </a:r>
            <a:r>
              <a:rPr lang="zh-TW" altLang="en-US" dirty="0" smtClean="0">
                <a:solidFill>
                  <a:srgbClr val="000000"/>
                </a:solidFill>
                <a:latin typeface="文鼎標準楷體" pitchFamily="65" charset="-120"/>
                <a:ea typeface="文鼎標準楷體" pitchFamily="65" charset="-120"/>
              </a:rPr>
              <a:t>適用於符合下列條件之學生</a:t>
            </a:r>
            <a:endParaRPr lang="zh-TW" altLang="en-US" dirty="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（一）低收入戶。</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（二）中低收入戶。</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（三）家庭突遭變故</a:t>
            </a:r>
            <a:r>
              <a:rPr lang="en-US" altLang="zh-TW" sz="2000" dirty="0" smtClean="0">
                <a:solidFill>
                  <a:srgbClr val="000000"/>
                </a:solidFill>
                <a:latin typeface="文鼎標準楷體" pitchFamily="65" charset="-120"/>
                <a:ea typeface="文鼎標準楷體" pitchFamily="65" charset="-120"/>
              </a:rPr>
              <a:t>(</a:t>
            </a:r>
            <a:r>
              <a:rPr lang="zh-TW" altLang="en-US" sz="2000" dirty="0" smtClean="0">
                <a:solidFill>
                  <a:srgbClr val="000000"/>
                </a:solidFill>
                <a:latin typeface="文鼎標準楷體" pitchFamily="65" charset="-120"/>
                <a:ea typeface="文鼎標準楷體" pitchFamily="65" charset="-120"/>
              </a:rPr>
              <a:t>含失業、被裁員及給予無薪假者等</a:t>
            </a:r>
            <a:r>
              <a:rPr lang="en-US" altLang="zh-TW" sz="2000" dirty="0" smtClean="0">
                <a:solidFill>
                  <a:srgbClr val="000000"/>
                </a:solidFill>
                <a:latin typeface="文鼎標準楷體" pitchFamily="65" charset="-120"/>
                <a:ea typeface="文鼎標準楷體" pitchFamily="65" charset="-120"/>
              </a:rPr>
              <a:t>)</a:t>
            </a:r>
            <a:r>
              <a:rPr lang="zh-TW" altLang="en-US" sz="2000" dirty="0" smtClean="0">
                <a:solidFill>
                  <a:srgbClr val="000000"/>
                </a:solidFill>
                <a:latin typeface="文鼎標準楷體" pitchFamily="65" charset="-120"/>
                <a:ea typeface="文鼎標準楷體" pitchFamily="65" charset="-120"/>
              </a:rPr>
              <a:t>致經濟陷入困</a:t>
            </a:r>
            <a:endParaRPr lang="en-US" altLang="zh-TW" sz="2000" dirty="0" smtClean="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境，無法順利就學，經班級導師認定需要協助者。</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（四）家戶年所得在新臺幣</a:t>
            </a:r>
            <a:r>
              <a:rPr lang="en-US" altLang="zh-TW" sz="2000" dirty="0" smtClean="0">
                <a:solidFill>
                  <a:srgbClr val="000000"/>
                </a:solidFill>
                <a:latin typeface="文鼎標準楷體" pitchFamily="65" charset="-120"/>
                <a:ea typeface="文鼎標準楷體" pitchFamily="65" charset="-120"/>
              </a:rPr>
              <a:t>30</a:t>
            </a:r>
            <a:r>
              <a:rPr lang="zh-TW" altLang="en-US" sz="2000" dirty="0" smtClean="0">
                <a:solidFill>
                  <a:srgbClr val="000000"/>
                </a:solidFill>
                <a:latin typeface="文鼎標準楷體" pitchFamily="65" charset="-120"/>
                <a:ea typeface="文鼎標準楷體" pitchFamily="65" charset="-120"/>
              </a:rPr>
              <a:t>萬元以下，且家戶年利息收入低於</a:t>
            </a:r>
            <a:r>
              <a:rPr lang="en-US" altLang="zh-TW" sz="2000" dirty="0" smtClean="0">
                <a:solidFill>
                  <a:srgbClr val="000000"/>
                </a:solidFill>
                <a:latin typeface="文鼎標準楷體" pitchFamily="65" charset="-120"/>
                <a:ea typeface="文鼎標準楷體" pitchFamily="65" charset="-120"/>
              </a:rPr>
              <a:t>10</a:t>
            </a:r>
            <a:r>
              <a:rPr lang="zh-TW" altLang="en-US" sz="2000" dirty="0" smtClean="0">
                <a:solidFill>
                  <a:srgbClr val="000000"/>
                </a:solidFill>
                <a:latin typeface="文鼎標準楷體" pitchFamily="65" charset="-120"/>
                <a:ea typeface="文鼎標準楷體" pitchFamily="65" charset="-120"/>
              </a:rPr>
              <a:t>萬元</a:t>
            </a:r>
            <a:endParaRPr lang="en-US" altLang="zh-TW" sz="2000" dirty="0" smtClean="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以下者的家庭，（惟不得申請午餐補助）。</a:t>
            </a:r>
            <a:endParaRPr lang="en-US" altLang="zh-TW" sz="2000" dirty="0" smtClean="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endParaRPr lang="en-US" altLang="zh-TW" sz="2000" dirty="0" smtClean="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由家長填寫申請書並檢附資料。由輔導室協助申請就學補助費用</a:t>
            </a:r>
            <a:r>
              <a:rPr lang="en-US" altLang="zh-TW" sz="2000" dirty="0" smtClean="0">
                <a:solidFill>
                  <a:srgbClr val="000000"/>
                </a:solidFill>
                <a:latin typeface="文鼎標準楷體" pitchFamily="65" charset="-120"/>
                <a:ea typeface="文鼎標準楷體" pitchFamily="65" charset="-120"/>
              </a:rPr>
              <a:t>(</a:t>
            </a:r>
            <a:r>
              <a:rPr lang="zh-TW" altLang="en-US" sz="2000" dirty="0" smtClean="0">
                <a:solidFill>
                  <a:srgbClr val="000000"/>
                </a:solidFill>
                <a:latin typeface="文鼎標準楷體" pitchFamily="65" charset="-120"/>
                <a:ea typeface="文鼎標準楷體" pitchFamily="65" charset="-120"/>
              </a:rPr>
              <a:t>如代收代辦費、午餐、課後輔導費等</a:t>
            </a:r>
            <a:r>
              <a:rPr lang="en-US" altLang="zh-TW" sz="2000" dirty="0" smtClean="0">
                <a:solidFill>
                  <a:srgbClr val="000000"/>
                </a:solidFill>
                <a:latin typeface="文鼎標準楷體" pitchFamily="65" charset="-120"/>
                <a:ea typeface="文鼎標準楷體" pitchFamily="65" charset="-120"/>
              </a:rPr>
              <a:t>) </a:t>
            </a:r>
            <a:r>
              <a:rPr lang="zh-TW" altLang="en-US" sz="2000" dirty="0" smtClean="0">
                <a:solidFill>
                  <a:srgbClr val="000000"/>
                </a:solidFill>
                <a:latin typeface="文鼎標準楷體" pitchFamily="65" charset="-120"/>
                <a:ea typeface="文鼎標準楷體" pitchFamily="65" charset="-120"/>
              </a:rPr>
              <a:t>。</a:t>
            </a:r>
          </a:p>
        </p:txBody>
      </p:sp>
    </p:spTree>
    <p:extLst>
      <p:ext uri="{BB962C8B-B14F-4D97-AF65-F5344CB8AC3E}">
        <p14:creationId xmlns:p14="http://schemas.microsoft.com/office/powerpoint/2010/main" val="23681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41784"/>
            <a:ext cx="8229600" cy="1143000"/>
          </a:xfrm>
        </p:spPr>
        <p:txBody>
          <a:bodyPr>
            <a:normAutofit/>
          </a:bodyPr>
          <a:lstStyle/>
          <a:p>
            <a:r>
              <a:rPr kumimoji="1" lang="zh-TW" altLang="en-US" dirty="0">
                <a:solidFill>
                  <a:srgbClr val="000000"/>
                </a:solidFill>
                <a:latin typeface="書法家中楷體" pitchFamily="49" charset="-120"/>
                <a:ea typeface="書法家中楷體" pitchFamily="49" charset="-120"/>
                <a:cs typeface="+mn-cs"/>
              </a:rPr>
              <a:t>教育儲蓄</a:t>
            </a:r>
            <a:r>
              <a:rPr kumimoji="1" lang="zh-TW" altLang="en-US" dirty="0" smtClean="0">
                <a:solidFill>
                  <a:srgbClr val="000000"/>
                </a:solidFill>
                <a:latin typeface="書法家中楷體" pitchFamily="49" charset="-120"/>
                <a:ea typeface="書法家中楷體" pitchFamily="49" charset="-120"/>
                <a:cs typeface="+mn-cs"/>
              </a:rPr>
              <a:t>戶補助申請</a:t>
            </a:r>
            <a:endParaRPr kumimoji="1" lang="zh-TW" altLang="en-US" dirty="0">
              <a:solidFill>
                <a:srgbClr val="000000"/>
              </a:solidFill>
              <a:latin typeface="書法家中楷體" pitchFamily="49" charset="-120"/>
              <a:ea typeface="書法家中楷體" pitchFamily="49" charset="-120"/>
              <a:cs typeface="+mn-cs"/>
            </a:endParaRPr>
          </a:p>
        </p:txBody>
      </p:sp>
      <p:sp>
        <p:nvSpPr>
          <p:cNvPr id="5" name="矩形 3"/>
          <p:cNvSpPr>
            <a:spLocks noChangeArrowheads="1"/>
          </p:cNvSpPr>
          <p:nvPr/>
        </p:nvSpPr>
        <p:spPr bwMode="auto">
          <a:xfrm>
            <a:off x="749970" y="1340768"/>
            <a:ext cx="81375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教育儲蓄戶經費來源：校友、家長、教師、社會善心人士之捐款。</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（一）補助標準</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1</a:t>
            </a:r>
            <a:r>
              <a:rPr lang="zh-TW" altLang="en-US" sz="2000" dirty="0" smtClean="0">
                <a:solidFill>
                  <a:srgbClr val="000000"/>
                </a:solidFill>
                <a:latin typeface="文鼎標準楷體" pitchFamily="65" charset="-120"/>
                <a:ea typeface="文鼎標準楷體" pitchFamily="65" charset="-120"/>
              </a:rPr>
              <a:t>、家庭突遭變故，致使其無法順利接受教育者補助三仟元整，其中  </a:t>
            </a:r>
            <a:endParaRPr lang="en-US" altLang="zh-TW" sz="2000" dirty="0" smtClean="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符合中低收入戶標準者五千元。</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2</a:t>
            </a:r>
            <a:r>
              <a:rPr lang="zh-TW" altLang="en-US" sz="2000" dirty="0" smtClean="0">
                <a:solidFill>
                  <a:srgbClr val="000000"/>
                </a:solidFill>
                <a:latin typeface="文鼎標準楷體" pitchFamily="65" charset="-120"/>
                <a:ea typeface="文鼎標準楷體" pitchFamily="65" charset="-120"/>
              </a:rPr>
              <a:t>、非上述家庭的學生，但需要協助方能使其順利就學或參與學校活</a:t>
            </a:r>
            <a:endParaRPr lang="en-US" altLang="zh-TW" sz="2000" dirty="0" smtClean="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動之特殊個案學生進行補助。</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3</a:t>
            </a:r>
            <a:r>
              <a:rPr lang="zh-TW" altLang="en-US" sz="2000" dirty="0" smtClean="0">
                <a:solidFill>
                  <a:srgbClr val="000000"/>
                </a:solidFill>
                <a:latin typeface="文鼎標準楷體" pitchFamily="65" charset="-120"/>
                <a:ea typeface="文鼎標準楷體" pitchFamily="65" charset="-120"/>
              </a:rPr>
              <a:t>、捐款已指定用途者，依其指定用途支用，補助符合需求的對象。</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4</a:t>
            </a:r>
            <a:r>
              <a:rPr lang="zh-TW" altLang="en-US" sz="2000" dirty="0" smtClean="0">
                <a:solidFill>
                  <a:srgbClr val="000000"/>
                </a:solidFill>
                <a:latin typeface="文鼎標準楷體" pitchFamily="65" charset="-120"/>
                <a:ea typeface="文鼎標準楷體" pitchFamily="65" charset="-120"/>
              </a:rPr>
              <a:t>、個案學生已接受其他經費補助者，不再重複補助。但其他經費補</a:t>
            </a:r>
            <a:endParaRPr lang="en-US" altLang="zh-TW" sz="2000" dirty="0" smtClean="0">
              <a:solidFill>
                <a:srgbClr val="000000"/>
              </a:solidFill>
              <a:latin typeface="文鼎標準楷體" pitchFamily="65" charset="-120"/>
              <a:ea typeface="文鼎標準楷體" pitchFamily="65" charset="-120"/>
            </a:endParaRP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助仍無法解決其困難時，得依需要再予以補助。</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5</a:t>
            </a:r>
            <a:r>
              <a:rPr lang="zh-TW" altLang="en-US" sz="2000" dirty="0" smtClean="0">
                <a:solidFill>
                  <a:srgbClr val="000000"/>
                </a:solidFill>
                <a:latin typeface="文鼎標準楷體" pitchFamily="65" charset="-120"/>
                <a:ea typeface="文鼎標準楷體" pitchFamily="65" charset="-120"/>
              </a:rPr>
              <a:t>、依實際情況經由教育儲蓄專戶救助金管理小組審議核發補助金額。</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（二）補助類別</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1</a:t>
            </a:r>
            <a:r>
              <a:rPr lang="zh-TW" altLang="en-US" sz="2000" dirty="0" smtClean="0">
                <a:solidFill>
                  <a:srgbClr val="000000"/>
                </a:solidFill>
                <a:latin typeface="文鼎標準楷體" pitchFamily="65" charset="-120"/>
                <a:ea typeface="文鼎標準楷體" pitchFamily="65" charset="-120"/>
              </a:rPr>
              <a:t>、急難救助金</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2</a:t>
            </a:r>
            <a:r>
              <a:rPr lang="zh-TW" altLang="en-US" sz="2000" dirty="0" smtClean="0">
                <a:solidFill>
                  <a:srgbClr val="000000"/>
                </a:solidFill>
                <a:latin typeface="文鼎標準楷體" pitchFamily="65" charset="-120"/>
                <a:ea typeface="文鼎標準楷體" pitchFamily="65" charset="-120"/>
              </a:rPr>
              <a:t>、清寒學習補助金</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3</a:t>
            </a:r>
            <a:r>
              <a:rPr lang="zh-TW" altLang="en-US" sz="2000" dirty="0" smtClean="0">
                <a:solidFill>
                  <a:srgbClr val="000000"/>
                </a:solidFill>
                <a:latin typeface="文鼎標準楷體" pitchFamily="65" charset="-120"/>
                <a:ea typeface="文鼎標準楷體" pitchFamily="65" charset="-120"/>
              </a:rPr>
              <a:t>、校外教學、畢業旅行、畢業紀念冊</a:t>
            </a:r>
          </a:p>
          <a:p>
            <a:pPr eaLnBrk="1" fontAlgn="base" hangingPunct="1">
              <a:spcBef>
                <a:spcPct val="0"/>
              </a:spcBef>
              <a:spcAft>
                <a:spcPct val="0"/>
              </a:spcAft>
              <a:buClrTx/>
              <a:buSzTx/>
              <a:buFontTx/>
              <a:buNone/>
            </a:pPr>
            <a:r>
              <a:rPr lang="zh-TW" altLang="en-US" sz="2000" dirty="0" smtClean="0">
                <a:solidFill>
                  <a:srgbClr val="000000"/>
                </a:solidFill>
                <a:latin typeface="文鼎標準楷體" pitchFamily="65" charset="-120"/>
                <a:ea typeface="文鼎標準楷體" pitchFamily="65" charset="-120"/>
              </a:rPr>
              <a:t>          </a:t>
            </a:r>
            <a:r>
              <a:rPr lang="en-US" altLang="zh-TW" sz="2000" dirty="0" smtClean="0">
                <a:solidFill>
                  <a:srgbClr val="000000"/>
                </a:solidFill>
                <a:latin typeface="文鼎標準楷體" pitchFamily="65" charset="-120"/>
                <a:ea typeface="文鼎標準楷體" pitchFamily="65" charset="-120"/>
              </a:rPr>
              <a:t>4</a:t>
            </a:r>
            <a:r>
              <a:rPr lang="zh-TW" altLang="en-US" sz="2000" dirty="0" smtClean="0">
                <a:solidFill>
                  <a:srgbClr val="000000"/>
                </a:solidFill>
                <a:latin typeface="文鼎標準楷體" pitchFamily="65" charset="-120"/>
                <a:ea typeface="文鼎標準楷體" pitchFamily="65" charset="-120"/>
              </a:rPr>
              <a:t>、特殊狀況</a:t>
            </a:r>
          </a:p>
        </p:txBody>
      </p:sp>
    </p:spTree>
    <p:extLst>
      <p:ext uri="{BB962C8B-B14F-4D97-AF65-F5344CB8AC3E}">
        <p14:creationId xmlns:p14="http://schemas.microsoft.com/office/powerpoint/2010/main" val="1308977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8229600" cy="1143000"/>
          </a:xfrm>
        </p:spPr>
        <p:txBody>
          <a:bodyPr>
            <a:normAutofit/>
          </a:bodyPr>
          <a:lstStyle/>
          <a:p>
            <a:r>
              <a:rPr lang="zh-TW" altLang="en-US" dirty="0" smtClean="0">
                <a:latin typeface="文鼎標準楷體" panose="03000609000000000000" pitchFamily="65" charset="-120"/>
                <a:ea typeface="文鼎標準楷體" panose="03000609000000000000" pitchFamily="65" charset="-120"/>
              </a:rPr>
              <a:t>課輔志工召募</a:t>
            </a:r>
            <a:endParaRPr lang="zh-TW" altLang="en-US" dirty="0">
              <a:latin typeface="文鼎標準楷體" panose="03000609000000000000" pitchFamily="65" charset="-120"/>
              <a:ea typeface="文鼎標準楷體" panose="03000609000000000000" pitchFamily="65" charset="-120"/>
            </a:endParaRPr>
          </a:p>
        </p:txBody>
      </p:sp>
      <p:sp>
        <p:nvSpPr>
          <p:cNvPr id="3" name="矩形 2"/>
          <p:cNvSpPr/>
          <p:nvPr/>
        </p:nvSpPr>
        <p:spPr>
          <a:xfrm>
            <a:off x="683568" y="1628800"/>
            <a:ext cx="8352928" cy="3970318"/>
          </a:xfrm>
          <a:prstGeom prst="rect">
            <a:avLst/>
          </a:prstGeom>
        </p:spPr>
        <p:txBody>
          <a:bodyPr wrap="square">
            <a:spAutoFit/>
          </a:bodyPr>
          <a:lstStyle/>
          <a:p>
            <a:pPr fontAlgn="base">
              <a:spcBef>
                <a:spcPct val="0"/>
              </a:spcBef>
              <a:spcAft>
                <a:spcPct val="0"/>
              </a:spcAft>
            </a:pPr>
            <a:r>
              <a:rPr kumimoji="1" lang="zh-TW" altLang="en-US" sz="3600" dirty="0" smtClean="0">
                <a:solidFill>
                  <a:srgbClr val="000000"/>
                </a:solidFill>
                <a:latin typeface="文鼎標準楷體" pitchFamily="65" charset="-120"/>
                <a:ea typeface="文鼎標準楷體" pitchFamily="65" charset="-120"/>
              </a:rPr>
              <a:t>為實現教育機會均等、落實有教無類與因材施教，並帶</a:t>
            </a:r>
            <a:r>
              <a:rPr kumimoji="1" lang="zh-TW" altLang="en-US" sz="3600" dirty="0">
                <a:solidFill>
                  <a:srgbClr val="000000"/>
                </a:solidFill>
                <a:latin typeface="文鼎標準楷體" pitchFamily="65" charset="-120"/>
                <a:ea typeface="文鼎標準楷體" pitchFamily="65" charset="-120"/>
              </a:rPr>
              <a:t>好每一個</a:t>
            </a:r>
            <a:r>
              <a:rPr kumimoji="1" lang="zh-TW" altLang="en-US" sz="3600" dirty="0" smtClean="0">
                <a:solidFill>
                  <a:srgbClr val="000000"/>
                </a:solidFill>
                <a:latin typeface="文鼎標準楷體" pitchFamily="65" charset="-120"/>
                <a:ea typeface="文鼎標準楷體" pitchFamily="65" charset="-120"/>
              </a:rPr>
              <a:t>學生的</a:t>
            </a:r>
            <a:r>
              <a:rPr kumimoji="1" lang="zh-TW" altLang="en-US" sz="3600" dirty="0">
                <a:solidFill>
                  <a:srgbClr val="000000"/>
                </a:solidFill>
                <a:latin typeface="文鼎標準楷體" pitchFamily="65" charset="-120"/>
                <a:ea typeface="文鼎標準楷體" pitchFamily="65" charset="-120"/>
              </a:rPr>
              <a:t>教育目標</a:t>
            </a:r>
            <a:r>
              <a:rPr kumimoji="1" lang="zh-TW" altLang="en-US" sz="3600" dirty="0" smtClean="0">
                <a:solidFill>
                  <a:srgbClr val="000000"/>
                </a:solidFill>
                <a:latin typeface="文鼎標準楷體" pitchFamily="65" charset="-120"/>
                <a:ea typeface="文鼎標準楷體" pitchFamily="65" charset="-120"/>
              </a:rPr>
              <a:t>，輔導室長期召募</a:t>
            </a:r>
            <a:r>
              <a:rPr kumimoji="1" lang="zh-TW" altLang="en-US" sz="3600" dirty="0" smtClean="0">
                <a:solidFill>
                  <a:srgbClr val="000000"/>
                </a:solidFill>
                <a:latin typeface="新細明體"/>
              </a:rPr>
              <a:t>「</a:t>
            </a:r>
            <a:r>
              <a:rPr kumimoji="1" lang="zh-TW" altLang="en-US" sz="3600" dirty="0">
                <a:solidFill>
                  <a:srgbClr val="000000"/>
                </a:solidFill>
                <a:latin typeface="文鼎標準楷體" pitchFamily="65" charset="-120"/>
                <a:ea typeface="文鼎標準楷體" pitchFamily="65" charset="-120"/>
              </a:rPr>
              <a:t>課輔志工</a:t>
            </a:r>
            <a:r>
              <a:rPr kumimoji="1" lang="zh-TW" altLang="en-US" sz="3600" dirty="0" smtClean="0">
                <a:solidFill>
                  <a:srgbClr val="000000"/>
                </a:solidFill>
                <a:latin typeface="新細明體"/>
              </a:rPr>
              <a:t>」</a:t>
            </a:r>
            <a:r>
              <a:rPr kumimoji="1" lang="zh-TW" altLang="en-US" sz="3600" dirty="0" smtClean="0">
                <a:solidFill>
                  <a:srgbClr val="000000"/>
                </a:solidFill>
                <a:latin typeface="文鼎標準楷體" pitchFamily="65" charset="-120"/>
                <a:ea typeface="文鼎標準楷體" pitchFamily="65" charset="-120"/>
              </a:rPr>
              <a:t>，歡迎</a:t>
            </a:r>
            <a:r>
              <a:rPr kumimoji="1" lang="zh-TW" altLang="en-US" sz="3600" dirty="0">
                <a:solidFill>
                  <a:srgbClr val="000000"/>
                </a:solidFill>
                <a:latin typeface="文鼎標準楷體" pitchFamily="65" charset="-120"/>
                <a:ea typeface="文鼎標準楷體" pitchFamily="65" charset="-120"/>
              </a:rPr>
              <a:t>熱心的家長志工加入溫馨友善、歡樂和諧的課輔大家庭</a:t>
            </a:r>
            <a:r>
              <a:rPr kumimoji="1" lang="zh-TW" altLang="en-US" sz="3600" dirty="0" smtClean="0">
                <a:solidFill>
                  <a:srgbClr val="000000"/>
                </a:solidFill>
                <a:latin typeface="文鼎標準楷體" pitchFamily="65" charset="-120"/>
                <a:ea typeface="文鼎標準楷體" pitchFamily="65" charset="-120"/>
              </a:rPr>
              <a:t>！</a:t>
            </a:r>
            <a:endParaRPr kumimoji="1" lang="en-US" altLang="zh-TW" sz="3600" dirty="0" smtClean="0">
              <a:solidFill>
                <a:srgbClr val="000000"/>
              </a:solidFill>
              <a:latin typeface="文鼎標準楷體" pitchFamily="65" charset="-120"/>
              <a:ea typeface="文鼎標準楷體" pitchFamily="65" charset="-120"/>
            </a:endParaRPr>
          </a:p>
          <a:p>
            <a:pPr fontAlgn="base">
              <a:spcBef>
                <a:spcPct val="0"/>
              </a:spcBef>
              <a:spcAft>
                <a:spcPct val="0"/>
              </a:spcAft>
            </a:pPr>
            <a:endParaRPr kumimoji="1" lang="en-US" altLang="zh-TW" sz="3600" dirty="0">
              <a:solidFill>
                <a:srgbClr val="000000"/>
              </a:solidFill>
              <a:latin typeface="文鼎標準楷體" pitchFamily="65" charset="-120"/>
              <a:ea typeface="文鼎標準楷體" pitchFamily="65" charset="-120"/>
            </a:endParaRPr>
          </a:p>
          <a:p>
            <a:pPr fontAlgn="base">
              <a:spcBef>
                <a:spcPct val="0"/>
              </a:spcBef>
              <a:spcAft>
                <a:spcPct val="0"/>
              </a:spcAft>
            </a:pPr>
            <a:r>
              <a:rPr kumimoji="1" lang="zh-TW" altLang="en-US" sz="3600" dirty="0" smtClean="0">
                <a:solidFill>
                  <a:srgbClr val="000000"/>
                </a:solidFill>
                <a:latin typeface="文鼎標準楷體" pitchFamily="65" charset="-120"/>
                <a:ea typeface="文鼎標準楷體" pitchFamily="65" charset="-120"/>
              </a:rPr>
              <a:t>         歡迎向輔導組林麟老師報名</a:t>
            </a:r>
            <a:r>
              <a:rPr kumimoji="1" lang="zh-TW" altLang="en-US" sz="3600" dirty="0" smtClean="0">
                <a:solidFill>
                  <a:srgbClr val="000000"/>
                </a:solidFill>
                <a:latin typeface="標楷體"/>
                <a:ea typeface="標楷體"/>
              </a:rPr>
              <a:t>！</a:t>
            </a:r>
            <a:endParaRPr kumimoji="1" lang="en-US" altLang="zh-TW" sz="3600" dirty="0">
              <a:solidFill>
                <a:srgbClr val="000000"/>
              </a:solidFill>
              <a:latin typeface="文鼎標準楷體" pitchFamily="65" charset="-120"/>
              <a:ea typeface="文鼎標準楷體" pitchFamily="65" charset="-120"/>
            </a:endParaRPr>
          </a:p>
        </p:txBody>
      </p:sp>
    </p:spTree>
    <p:extLst>
      <p:ext uri="{BB962C8B-B14F-4D97-AF65-F5344CB8AC3E}">
        <p14:creationId xmlns:p14="http://schemas.microsoft.com/office/powerpoint/2010/main" val="2915302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9"/>
          <p:cNvSpPr>
            <a:spLocks noGrp="1"/>
          </p:cNvSpPr>
          <p:nvPr>
            <p:ph type="title"/>
          </p:nvPr>
        </p:nvSpPr>
        <p:spPr>
          <a:xfrm>
            <a:off x="683568" y="980728"/>
            <a:ext cx="8229600" cy="4608512"/>
          </a:xfrm>
          <a:prstGeom prst="rect">
            <a:avLst/>
          </a:prstGeom>
        </p:spPr>
        <p:txBody>
          <a:bodyPr numCol="1">
            <a:normAutofit/>
          </a:bodyPr>
          <a:lstStyle>
            <a:lvl1pPr>
              <a:defRPr lang="en-US" dirty="0" smtClean="0"/>
            </a:lvl1pPr>
          </a:lstStyle>
          <a:p>
            <a:r>
              <a:rPr lang="zh-TW" altLang="zh-TW" sz="49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性平、兒保、家暴、性侵、性騷及性霸凌防治</a:t>
            </a:r>
            <a:r>
              <a:rPr lang="zh-TW" altLang="zh-TW" sz="4900"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教育</a:t>
            </a:r>
            <a:r>
              <a:rPr lang="en-US" altLang="zh-TW" sz="4900"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4900"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br>
            <a:r>
              <a:rPr lang="zh-TW" altLang="zh-TW" sz="4900"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輔導</a:t>
            </a:r>
            <a:r>
              <a:rPr lang="zh-TW" altLang="zh-TW" sz="4900" dirty="0">
                <a:solidFill>
                  <a:schemeClr val="tx1"/>
                </a:solidFill>
                <a:effectLst>
                  <a:outerShdw blurRad="38100" dist="38100" dir="2700000" algn="tl">
                    <a:srgbClr val="000000">
                      <a:alpha val="43137"/>
                    </a:srgbClr>
                  </a:outerShdw>
                </a:effectLst>
                <a:latin typeface="標楷體" pitchFamily="65" charset="-120"/>
                <a:ea typeface="標楷體" pitchFamily="65" charset="-120"/>
              </a:rPr>
              <a:t>知能宣導</a:t>
            </a:r>
            <a:r>
              <a:rPr lang="en-US" sz="4000" dirty="0" smtClean="0">
                <a:solidFill>
                  <a:srgbClr val="0000FF"/>
                </a:solidFill>
                <a:latin typeface="華康儷粗圓" pitchFamily="49" charset="-120"/>
                <a:ea typeface="華康儷粗圓" pitchFamily="49" charset="-120"/>
              </a:rPr>
              <a:t/>
            </a:r>
            <a:br>
              <a:rPr lang="en-US" sz="4000" dirty="0" smtClean="0">
                <a:solidFill>
                  <a:srgbClr val="0000FF"/>
                </a:solidFill>
                <a:latin typeface="華康儷粗圓" pitchFamily="49" charset="-120"/>
                <a:ea typeface="華康儷粗圓" pitchFamily="49" charset="-120"/>
              </a:rPr>
            </a:br>
            <a:r>
              <a:rPr lang="en-US" sz="4000" dirty="0" smtClean="0">
                <a:solidFill>
                  <a:srgbClr val="0000FF"/>
                </a:solidFill>
                <a:latin typeface="華康儷粗圓" pitchFamily="49" charset="-120"/>
                <a:ea typeface="華康儷粗圓" pitchFamily="49" charset="-120"/>
              </a:rPr>
              <a:t/>
            </a:r>
            <a:br>
              <a:rPr lang="en-US" sz="4000" dirty="0" smtClean="0">
                <a:solidFill>
                  <a:srgbClr val="0000FF"/>
                </a:solidFill>
                <a:latin typeface="華康儷粗圓" pitchFamily="49" charset="-120"/>
                <a:ea typeface="華康儷粗圓" pitchFamily="49" charset="-120"/>
              </a:rPr>
            </a:br>
            <a:r>
              <a:rPr lang="zh-TW" altLang="en-US" sz="4900" dirty="0">
                <a:solidFill>
                  <a:srgbClr val="0070C0"/>
                </a:solidFill>
                <a:effectLst>
                  <a:outerShdw blurRad="38100" dist="38100" dir="2700000" algn="tl">
                    <a:srgbClr val="000000">
                      <a:alpha val="43137"/>
                    </a:srgbClr>
                  </a:outerShdw>
                </a:effectLst>
                <a:latin typeface="標楷體" pitchFamily="65" charset="-120"/>
                <a:ea typeface="標楷體" pitchFamily="65" charset="-120"/>
              </a:rPr>
              <a:t>疼愛與珍惜</a:t>
            </a:r>
            <a:r>
              <a:rPr lang="en-US" sz="4900" dirty="0" err="1">
                <a:solidFill>
                  <a:srgbClr val="0070C0"/>
                </a:solidFill>
                <a:effectLst>
                  <a:outerShdw blurRad="38100" dist="38100" dir="2700000" algn="tl">
                    <a:srgbClr val="000000">
                      <a:alpha val="43137"/>
                    </a:srgbClr>
                  </a:outerShdw>
                </a:effectLst>
                <a:latin typeface="標楷體" pitchFamily="65" charset="-120"/>
                <a:ea typeface="標楷體" pitchFamily="65" charset="-120"/>
              </a:rPr>
              <a:t>我們的孩子</a:t>
            </a:r>
            <a:endParaRPr lang="en-US" sz="4900" dirty="0">
              <a:solidFill>
                <a:srgbClr val="0070C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404522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36"/>
          <p:cNvSpPr>
            <a:spLocks noGrp="1"/>
          </p:cNvSpPr>
          <p:nvPr>
            <p:ph type="title"/>
          </p:nvPr>
        </p:nvSpPr>
        <p:spPr>
          <a:prstGeom prst="rect">
            <a:avLst/>
          </a:prstGeom>
        </p:spPr>
        <p:txBody>
          <a:bodyPr numCol="1">
            <a:normAutofit/>
          </a:bodyPr>
          <a:lstStyle/>
          <a:p>
            <a:r>
              <a:rPr lang="en-US" dirty="0">
                <a:latin typeface="文鼎標準楷體" panose="03000609000000000000" pitchFamily="65" charset="-120"/>
                <a:ea typeface="文鼎標準楷體" panose="03000609000000000000" pitchFamily="65" charset="-120"/>
              </a:rPr>
              <a:t>兒童少年保護相關法令</a:t>
            </a:r>
          </a:p>
        </p:txBody>
      </p:sp>
      <p:sp>
        <p:nvSpPr>
          <p:cNvPr id="34" name="Text Box 34"/>
          <p:cNvSpPr>
            <a:spLocks/>
          </p:cNvSpPr>
          <p:nvPr/>
        </p:nvSpPr>
        <p:spPr>
          <a:xfrm>
            <a:off x="1403350" y="1916112"/>
            <a:ext cx="6902450" cy="4187825"/>
          </a:xfrm>
          <a:prstGeom prst="rect">
            <a:avLst/>
          </a:prstGeom>
          <a:noFill/>
          <a:ln>
            <a:noFill/>
          </a:ln>
        </p:spPr>
        <p:txBody>
          <a:bodyPr numCol="1"/>
          <a:lstStyle/>
          <a:p>
            <a:pPr marL="342900" indent="-342900" fontAlgn="base">
              <a:lnSpc>
                <a:spcPct val="120000"/>
              </a:lnSpc>
              <a:spcBef>
                <a:spcPct val="20000"/>
              </a:spcBef>
              <a:spcAft>
                <a:spcPct val="0"/>
              </a:spcAft>
              <a:buClr>
                <a:srgbClr val="EBF7FF"/>
              </a:buClr>
              <a:buSzPct val="85000"/>
              <a:buFont typeface="Wingdings" pitchFamily="2" charset="2"/>
              <a:buChar char="o"/>
            </a:pPr>
            <a:r>
              <a:rPr lang="en-US" altLang="zh-TW" sz="2800" kern="0" dirty="0" smtClean="0">
                <a:solidFill>
                  <a:srgbClr val="000000"/>
                </a:solidFill>
                <a:latin typeface="文鼎標準楷體" panose="03000609000000000000" pitchFamily="65" charset="-120"/>
                <a:ea typeface="文鼎標準楷體" panose="03000609000000000000" pitchFamily="65" charset="-120"/>
              </a:rPr>
              <a:t>1</a:t>
            </a:r>
            <a:r>
              <a:rPr lang="zh-TW" altLang="en-US" sz="2800" kern="0" dirty="0" smtClean="0">
                <a:solidFill>
                  <a:srgbClr val="000000"/>
                </a:solidFill>
                <a:latin typeface="新細明體"/>
                <a:ea typeface="新細明體"/>
              </a:rPr>
              <a:t>、</a:t>
            </a:r>
            <a:r>
              <a:rPr lang="en-US" sz="2800" kern="0" dirty="0" err="1" smtClean="0">
                <a:solidFill>
                  <a:srgbClr val="000000"/>
                </a:solidFill>
                <a:latin typeface="文鼎標準楷體" panose="03000609000000000000" pitchFamily="65" charset="-120"/>
                <a:ea typeface="文鼎標準楷體" panose="03000609000000000000" pitchFamily="65" charset="-120"/>
              </a:rPr>
              <a:t>家庭暴力防治法</a:t>
            </a:r>
            <a:endParaRPr lang="en-US" sz="2800" kern="0" dirty="0" smtClean="0">
              <a:solidFill>
                <a:srgbClr val="000000"/>
              </a:solidFill>
              <a:latin typeface="文鼎標準楷體" panose="03000609000000000000" pitchFamily="65" charset="-120"/>
              <a:ea typeface="文鼎標準楷體" panose="03000609000000000000" pitchFamily="65" charset="-120"/>
            </a:endParaRPr>
          </a:p>
          <a:p>
            <a:pPr marL="342900" indent="-342900" fontAlgn="base">
              <a:lnSpc>
                <a:spcPct val="120000"/>
              </a:lnSpc>
              <a:spcBef>
                <a:spcPct val="20000"/>
              </a:spcBef>
              <a:spcAft>
                <a:spcPct val="0"/>
              </a:spcAft>
              <a:buClr>
                <a:srgbClr val="EBF7FF"/>
              </a:buClr>
              <a:buSzPct val="85000"/>
              <a:buFont typeface="Wingdings" pitchFamily="2" charset="2"/>
              <a:buChar char="o"/>
            </a:pPr>
            <a:r>
              <a:rPr lang="en-US" altLang="zh-TW" sz="2800" kern="0" dirty="0" smtClean="0">
                <a:solidFill>
                  <a:srgbClr val="000000"/>
                </a:solidFill>
                <a:latin typeface="文鼎標準楷體" panose="03000609000000000000" pitchFamily="65" charset="-120"/>
                <a:ea typeface="文鼎標準楷體" panose="03000609000000000000" pitchFamily="65" charset="-120"/>
              </a:rPr>
              <a:t>2</a:t>
            </a:r>
            <a:r>
              <a:rPr lang="zh-TW" altLang="en-US" sz="2800" kern="0" dirty="0">
                <a:solidFill>
                  <a:srgbClr val="000000"/>
                </a:solidFill>
                <a:latin typeface="文鼎標準楷體" panose="03000609000000000000" pitchFamily="65" charset="-120"/>
                <a:ea typeface="文鼎標準楷體" panose="03000609000000000000" pitchFamily="65" charset="-120"/>
              </a:rPr>
              <a:t>、</a:t>
            </a:r>
            <a:r>
              <a:rPr lang="en-US" sz="2800" kern="0" dirty="0" err="1" smtClean="0">
                <a:solidFill>
                  <a:srgbClr val="000000"/>
                </a:solidFill>
                <a:latin typeface="文鼎標準楷體" panose="03000609000000000000" pitchFamily="65" charset="-120"/>
                <a:ea typeface="文鼎標準楷體" panose="03000609000000000000" pitchFamily="65" charset="-120"/>
              </a:rPr>
              <a:t>兒童及少年福利法</a:t>
            </a:r>
            <a:endParaRPr lang="en-US" sz="2800" kern="0" dirty="0" smtClean="0">
              <a:solidFill>
                <a:srgbClr val="000000"/>
              </a:solidFill>
              <a:latin typeface="文鼎標準楷體" panose="03000609000000000000" pitchFamily="65" charset="-120"/>
              <a:ea typeface="文鼎標準楷體" panose="03000609000000000000" pitchFamily="65" charset="-120"/>
            </a:endParaRPr>
          </a:p>
          <a:p>
            <a:pPr marL="342900" indent="-342900" fontAlgn="base">
              <a:lnSpc>
                <a:spcPct val="120000"/>
              </a:lnSpc>
              <a:spcBef>
                <a:spcPct val="20000"/>
              </a:spcBef>
              <a:spcAft>
                <a:spcPct val="0"/>
              </a:spcAft>
              <a:buClr>
                <a:srgbClr val="EBF7FF"/>
              </a:buClr>
              <a:buSzPct val="85000"/>
              <a:buFont typeface="Wingdings" pitchFamily="2" charset="2"/>
              <a:buChar char="o"/>
            </a:pPr>
            <a:r>
              <a:rPr lang="en-US" altLang="zh-TW" sz="2800" kern="0" dirty="0" smtClean="0">
                <a:solidFill>
                  <a:srgbClr val="000000"/>
                </a:solidFill>
                <a:latin typeface="文鼎標準楷體" panose="03000609000000000000" pitchFamily="65" charset="-120"/>
                <a:ea typeface="文鼎標準楷體" panose="03000609000000000000" pitchFamily="65" charset="-120"/>
              </a:rPr>
              <a:t>3</a:t>
            </a:r>
            <a:r>
              <a:rPr lang="zh-TW" altLang="en-US" sz="2800" kern="0" dirty="0">
                <a:solidFill>
                  <a:srgbClr val="000000"/>
                </a:solidFill>
                <a:latin typeface="文鼎標準楷體" panose="03000609000000000000" pitchFamily="65" charset="-120"/>
                <a:ea typeface="文鼎標準楷體" panose="03000609000000000000" pitchFamily="65" charset="-120"/>
              </a:rPr>
              <a:t>、</a:t>
            </a:r>
            <a:r>
              <a:rPr lang="en-US" sz="2800" kern="0" dirty="0" err="1" smtClean="0">
                <a:solidFill>
                  <a:srgbClr val="000000"/>
                </a:solidFill>
                <a:latin typeface="文鼎標準楷體" panose="03000609000000000000" pitchFamily="65" charset="-120"/>
                <a:ea typeface="文鼎標準楷體" panose="03000609000000000000" pitchFamily="65" charset="-120"/>
              </a:rPr>
              <a:t>刑法</a:t>
            </a:r>
            <a:r>
              <a:rPr lang="en-US" sz="2800" kern="0" dirty="0" smtClean="0">
                <a:solidFill>
                  <a:srgbClr val="FF3300"/>
                </a:solidFill>
                <a:latin typeface="文鼎標準楷體" panose="03000609000000000000" pitchFamily="65" charset="-120"/>
                <a:ea typeface="文鼎標準楷體" panose="03000609000000000000" pitchFamily="65" charset="-120"/>
              </a:rPr>
              <a:t>(妨害性自主罪章）</a:t>
            </a:r>
          </a:p>
          <a:p>
            <a:pPr marL="342900" indent="-342900" fontAlgn="base">
              <a:lnSpc>
                <a:spcPct val="120000"/>
              </a:lnSpc>
              <a:spcBef>
                <a:spcPct val="20000"/>
              </a:spcBef>
              <a:spcAft>
                <a:spcPct val="0"/>
              </a:spcAft>
              <a:buClr>
                <a:srgbClr val="EBF7FF"/>
              </a:buClr>
              <a:buSzPct val="85000"/>
              <a:buFont typeface="Wingdings" pitchFamily="2" charset="2"/>
              <a:buChar char="o"/>
            </a:pPr>
            <a:r>
              <a:rPr lang="en-US" altLang="zh-TW" sz="2800" kern="0" dirty="0" smtClean="0">
                <a:solidFill>
                  <a:srgbClr val="000000"/>
                </a:solidFill>
                <a:latin typeface="文鼎標準楷體" panose="03000609000000000000" pitchFamily="65" charset="-120"/>
                <a:ea typeface="文鼎標準楷體" panose="03000609000000000000" pitchFamily="65" charset="-120"/>
              </a:rPr>
              <a:t>4</a:t>
            </a:r>
            <a:r>
              <a:rPr lang="zh-TW" altLang="en-US" sz="2800" kern="0" dirty="0">
                <a:solidFill>
                  <a:srgbClr val="000000"/>
                </a:solidFill>
                <a:latin typeface="文鼎標準楷體" panose="03000609000000000000" pitchFamily="65" charset="-120"/>
                <a:ea typeface="文鼎標準楷體" panose="03000609000000000000" pitchFamily="65" charset="-120"/>
              </a:rPr>
              <a:t>、</a:t>
            </a:r>
            <a:r>
              <a:rPr lang="en-US" sz="2800" kern="0" dirty="0" err="1" smtClean="0">
                <a:solidFill>
                  <a:srgbClr val="000000"/>
                </a:solidFill>
                <a:latin typeface="文鼎標準楷體" panose="03000609000000000000" pitchFamily="65" charset="-120"/>
                <a:ea typeface="文鼎標準楷體" panose="03000609000000000000" pitchFamily="65" charset="-120"/>
              </a:rPr>
              <a:t>性侵害犯罪防治法</a:t>
            </a:r>
            <a:endParaRPr lang="en-US" sz="2800" kern="0" dirty="0" smtClean="0">
              <a:solidFill>
                <a:srgbClr val="000000"/>
              </a:solidFill>
              <a:latin typeface="文鼎標準楷體" panose="03000609000000000000" pitchFamily="65" charset="-120"/>
              <a:ea typeface="文鼎標準楷體" panose="03000609000000000000" pitchFamily="65" charset="-120"/>
            </a:endParaRPr>
          </a:p>
          <a:p>
            <a:pPr marL="342900" indent="-342900" fontAlgn="base">
              <a:lnSpc>
                <a:spcPct val="120000"/>
              </a:lnSpc>
              <a:spcBef>
                <a:spcPct val="20000"/>
              </a:spcBef>
              <a:spcAft>
                <a:spcPct val="0"/>
              </a:spcAft>
              <a:buClr>
                <a:srgbClr val="EBF7FF"/>
              </a:buClr>
              <a:buSzPct val="85000"/>
              <a:buFont typeface="Wingdings" pitchFamily="2" charset="2"/>
              <a:buChar char="o"/>
            </a:pPr>
            <a:r>
              <a:rPr lang="en-US" altLang="zh-TW" sz="2800" kern="0" dirty="0" smtClean="0">
                <a:solidFill>
                  <a:srgbClr val="000000"/>
                </a:solidFill>
                <a:latin typeface="文鼎標準楷體" panose="03000609000000000000" pitchFamily="65" charset="-120"/>
                <a:ea typeface="文鼎標準楷體" panose="03000609000000000000" pitchFamily="65" charset="-120"/>
              </a:rPr>
              <a:t>5</a:t>
            </a:r>
            <a:r>
              <a:rPr lang="zh-TW" altLang="en-US" sz="2800" kern="0" dirty="0">
                <a:solidFill>
                  <a:srgbClr val="000000"/>
                </a:solidFill>
                <a:latin typeface="文鼎標準楷體" panose="03000609000000000000" pitchFamily="65" charset="-120"/>
                <a:ea typeface="文鼎標準楷體" panose="03000609000000000000" pitchFamily="65" charset="-120"/>
              </a:rPr>
              <a:t>、</a:t>
            </a:r>
            <a:r>
              <a:rPr lang="en-US" sz="2800" kern="0" dirty="0" err="1" smtClean="0">
                <a:solidFill>
                  <a:srgbClr val="000000"/>
                </a:solidFill>
                <a:latin typeface="文鼎標準楷體" panose="03000609000000000000" pitchFamily="65" charset="-120"/>
                <a:ea typeface="文鼎標準楷體" panose="03000609000000000000" pitchFamily="65" charset="-120"/>
              </a:rPr>
              <a:t>兒童及少年性交易防制條例</a:t>
            </a:r>
            <a:endParaRPr lang="en-US" sz="2800" kern="0" dirty="0" smtClean="0">
              <a:solidFill>
                <a:srgbClr val="000000"/>
              </a:solidFill>
              <a:latin typeface="文鼎標準楷體" panose="03000609000000000000" pitchFamily="65" charset="-120"/>
              <a:ea typeface="文鼎標準楷體" panose="03000609000000000000" pitchFamily="65" charset="-120"/>
            </a:endParaRPr>
          </a:p>
          <a:p>
            <a:pPr marL="342900" indent="-342900" fontAlgn="base">
              <a:lnSpc>
                <a:spcPct val="120000"/>
              </a:lnSpc>
              <a:spcBef>
                <a:spcPct val="20000"/>
              </a:spcBef>
              <a:spcAft>
                <a:spcPct val="0"/>
              </a:spcAft>
              <a:buClr>
                <a:srgbClr val="EBF7FF"/>
              </a:buClr>
              <a:buSzPct val="85000"/>
              <a:buFont typeface="Wingdings" pitchFamily="2" charset="2"/>
              <a:buChar char="o"/>
            </a:pPr>
            <a:r>
              <a:rPr lang="en-US" altLang="zh-TW" sz="2800" kern="0" dirty="0" smtClean="0">
                <a:solidFill>
                  <a:srgbClr val="000000"/>
                </a:solidFill>
                <a:latin typeface="文鼎標準楷體" panose="03000609000000000000" pitchFamily="65" charset="-120"/>
                <a:ea typeface="文鼎標準楷體" panose="03000609000000000000" pitchFamily="65" charset="-120"/>
              </a:rPr>
              <a:t>6</a:t>
            </a:r>
            <a:r>
              <a:rPr lang="zh-TW" altLang="en-US" sz="2800" kern="0" dirty="0">
                <a:solidFill>
                  <a:srgbClr val="000000"/>
                </a:solidFill>
                <a:latin typeface="文鼎標準楷體" panose="03000609000000000000" pitchFamily="65" charset="-120"/>
                <a:ea typeface="文鼎標準楷體" panose="03000609000000000000" pitchFamily="65" charset="-120"/>
              </a:rPr>
              <a:t>、</a:t>
            </a:r>
            <a:r>
              <a:rPr lang="en-US" sz="2800" kern="0" dirty="0" err="1" smtClean="0">
                <a:solidFill>
                  <a:srgbClr val="000000"/>
                </a:solidFill>
                <a:latin typeface="文鼎標準楷體" panose="03000609000000000000" pitchFamily="65" charset="-120"/>
                <a:ea typeface="文鼎標準楷體" panose="03000609000000000000" pitchFamily="65" charset="-120"/>
              </a:rPr>
              <a:t>行政執行法</a:t>
            </a:r>
            <a:endParaRPr lang="en-US" sz="2800" kern="0" dirty="0" smtClean="0">
              <a:solidFill>
                <a:srgbClr val="000000"/>
              </a:solidFill>
              <a:latin typeface="文鼎標準楷體" panose="03000609000000000000" pitchFamily="65" charset="-120"/>
              <a:ea typeface="文鼎標準楷體" panose="03000609000000000000" pitchFamily="65" charset="-120"/>
            </a:endParaRPr>
          </a:p>
          <a:p>
            <a:pPr marL="342900" indent="-342900" fontAlgn="base">
              <a:lnSpc>
                <a:spcPct val="120000"/>
              </a:lnSpc>
              <a:spcBef>
                <a:spcPct val="20000"/>
              </a:spcBef>
              <a:spcAft>
                <a:spcPct val="0"/>
              </a:spcAft>
              <a:buClr>
                <a:srgbClr val="EBF7FF"/>
              </a:buClr>
              <a:buSzPct val="85000"/>
              <a:buFont typeface="Wingdings" pitchFamily="2" charset="2"/>
              <a:buChar char="o"/>
            </a:pPr>
            <a:r>
              <a:rPr lang="en-US" altLang="zh-TW" sz="2800" kern="0" dirty="0" smtClean="0">
                <a:solidFill>
                  <a:srgbClr val="000000"/>
                </a:solidFill>
                <a:latin typeface="文鼎標準楷體" panose="03000609000000000000" pitchFamily="65" charset="-120"/>
                <a:ea typeface="文鼎標準楷體" panose="03000609000000000000" pitchFamily="65" charset="-120"/>
              </a:rPr>
              <a:t>7</a:t>
            </a:r>
            <a:r>
              <a:rPr lang="zh-TW" altLang="en-US" sz="2800" kern="0" dirty="0">
                <a:solidFill>
                  <a:srgbClr val="000000"/>
                </a:solidFill>
                <a:latin typeface="文鼎標準楷體" panose="03000609000000000000" pitchFamily="65" charset="-120"/>
                <a:ea typeface="文鼎標準楷體" panose="03000609000000000000" pitchFamily="65" charset="-120"/>
              </a:rPr>
              <a:t>、</a:t>
            </a:r>
            <a:r>
              <a:rPr lang="en-US" sz="2800" kern="0" dirty="0" err="1" smtClean="0">
                <a:solidFill>
                  <a:srgbClr val="000000"/>
                </a:solidFill>
                <a:latin typeface="文鼎標準楷體" panose="03000609000000000000" pitchFamily="65" charset="-120"/>
                <a:ea typeface="文鼎標準楷體" panose="03000609000000000000" pitchFamily="65" charset="-120"/>
              </a:rPr>
              <a:t>身心障礙者權益保障法</a:t>
            </a:r>
            <a:endParaRPr lang="en-US" sz="2800" kern="0" dirty="0" smtClean="0">
              <a:solidFill>
                <a:srgbClr val="000000"/>
              </a:solidFill>
              <a:latin typeface="文鼎標準楷體" panose="03000609000000000000" pitchFamily="65" charset="-120"/>
              <a:ea typeface="文鼎標準楷體" panose="03000609000000000000" pitchFamily="65" charset="-120"/>
            </a:endParaRPr>
          </a:p>
        </p:txBody>
      </p:sp>
      <p:sp>
        <p:nvSpPr>
          <p:cNvPr id="35" name="Text Box 35"/>
          <p:cNvSpPr>
            <a:spLocks/>
          </p:cNvSpPr>
          <p:nvPr/>
        </p:nvSpPr>
        <p:spPr>
          <a:xfrm>
            <a:off x="1676400" y="609600"/>
            <a:ext cx="7010400" cy="1295400"/>
          </a:xfrm>
          <a:prstGeom prst="rect">
            <a:avLst/>
          </a:prstGeom>
          <a:noFill/>
          <a:ln>
            <a:noFill/>
          </a:ln>
        </p:spPr>
        <p:txBody>
          <a:bodyPr numCol="1" anchor="ctr"/>
          <a:lstStyle/>
          <a:p>
            <a:pPr fontAlgn="base">
              <a:spcBef>
                <a:spcPct val="0"/>
              </a:spcBef>
              <a:spcAft>
                <a:spcPct val="0"/>
              </a:spcAft>
            </a:pPr>
            <a:endParaRPr lang="en-US" kern="0">
              <a:solidFill>
                <a:srgbClr val="007A77"/>
              </a:solidFill>
              <a:ea typeface="新細明體" pitchFamily="18" charset="-120"/>
            </a:endParaRPr>
          </a:p>
        </p:txBody>
      </p:sp>
    </p:spTree>
    <p:extLst>
      <p:ext uri="{BB962C8B-B14F-4D97-AF65-F5344CB8AC3E}">
        <p14:creationId xmlns:p14="http://schemas.microsoft.com/office/powerpoint/2010/main" val="559823920"/>
      </p:ext>
    </p:extLst>
  </p:cSld>
  <p:clrMapOvr>
    <a:masterClrMapping/>
  </p:clrMapOvr>
  <p:transition>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39"/>
          <p:cNvSpPr>
            <a:spLocks noGrp="1"/>
          </p:cNvSpPr>
          <p:nvPr>
            <p:ph type="title"/>
          </p:nvPr>
        </p:nvSpPr>
        <p:spPr>
          <a:prstGeom prst="rect">
            <a:avLst/>
          </a:prstGeom>
        </p:spPr>
        <p:txBody>
          <a:bodyPr numCol="1">
            <a:normAutofit/>
          </a:bodyPr>
          <a:lstStyle/>
          <a:p>
            <a:pPr marL="0" indent="0"/>
            <a:r>
              <a:rPr lang="en-US" dirty="0">
                <a:latin typeface="文鼎標準楷體" panose="03000609000000000000" pitchFamily="65" charset="-120"/>
                <a:ea typeface="文鼎標準楷體" panose="03000609000000000000" pitchFamily="65" charset="-120"/>
              </a:rPr>
              <a:t>兒童及少年福利法</a:t>
            </a:r>
          </a:p>
        </p:txBody>
      </p:sp>
      <p:sp>
        <p:nvSpPr>
          <p:cNvPr id="40" name="Text Box 40"/>
          <p:cNvSpPr>
            <a:spLocks noGrp="1"/>
          </p:cNvSpPr>
          <p:nvPr>
            <p:ph type="body" idx="4294967295"/>
          </p:nvPr>
        </p:nvSpPr>
        <p:spPr>
          <a:xfrm>
            <a:off x="603250" y="1341438"/>
            <a:ext cx="8540750" cy="5327650"/>
          </a:xfrm>
          <a:prstGeom prst="rect">
            <a:avLst/>
          </a:prstGeom>
        </p:spPr>
        <p:txBody>
          <a:bodyPr numCol="1">
            <a:normAutofit fontScale="40000" lnSpcReduction="20000"/>
          </a:bodyPr>
          <a:lstStyle/>
          <a:p>
            <a:pPr>
              <a:lnSpc>
                <a:spcPct val="150000"/>
              </a:lnSpc>
              <a:buFont typeface="Wingdings" panose="05000000000000000000" pitchFamily="2" charset="2"/>
              <a:buChar char="Ø"/>
            </a:pPr>
            <a:r>
              <a:rPr lang="en-US" sz="5100" dirty="0" smtClean="0">
                <a:solidFill>
                  <a:srgbClr val="000000"/>
                </a:solidFill>
                <a:latin typeface="文鼎標準楷體" panose="03000609000000000000" pitchFamily="65" charset="-120"/>
                <a:ea typeface="文鼎標準楷體" panose="03000609000000000000" pitchFamily="65" charset="-120"/>
              </a:rPr>
              <a:t>第2條</a:t>
            </a:r>
          </a:p>
          <a:p>
            <a:pPr marL="0" indent="0">
              <a:lnSpc>
                <a:spcPct val="150000"/>
              </a:lnSpc>
              <a:buNone/>
            </a:pPr>
            <a:r>
              <a:rPr lang="zh-TW" altLang="en-US" sz="5100" dirty="0" smtClean="0">
                <a:solidFill>
                  <a:srgbClr val="000000"/>
                </a:solidFill>
                <a:latin typeface="文鼎標準楷體" panose="03000609000000000000" pitchFamily="65" charset="-120"/>
                <a:ea typeface="文鼎標準楷體" panose="03000609000000000000" pitchFamily="65" charset="-120"/>
              </a:rPr>
              <a:t>  </a:t>
            </a:r>
            <a:r>
              <a:rPr lang="en-US" sz="5100" dirty="0" err="1" smtClean="0">
                <a:solidFill>
                  <a:srgbClr val="000000"/>
                </a:solidFill>
                <a:latin typeface="文鼎標準楷體" panose="03000609000000000000" pitchFamily="65" charset="-120"/>
                <a:ea typeface="文鼎標準楷體" panose="03000609000000000000" pitchFamily="65" charset="-120"/>
              </a:rPr>
              <a:t>本法所稱兒童及少年，指未滿十八歲之人；所稱兒童，指未滿十二歲之</a:t>
            </a:r>
            <a:endParaRPr lang="en-US" sz="51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zh-TW" altLang="en-US" sz="5100" dirty="0">
                <a:solidFill>
                  <a:srgbClr val="000000"/>
                </a:solidFill>
                <a:latin typeface="文鼎標準楷體" panose="03000609000000000000" pitchFamily="65" charset="-120"/>
                <a:ea typeface="文鼎標準楷體" panose="03000609000000000000" pitchFamily="65" charset="-120"/>
              </a:rPr>
              <a:t> </a:t>
            </a:r>
            <a:r>
              <a:rPr lang="zh-TW" altLang="en-US" sz="5100" dirty="0" smtClean="0">
                <a:solidFill>
                  <a:srgbClr val="000000"/>
                </a:solidFill>
                <a:latin typeface="文鼎標準楷體" panose="03000609000000000000" pitchFamily="65" charset="-120"/>
                <a:ea typeface="文鼎標準楷體" panose="03000609000000000000" pitchFamily="65" charset="-120"/>
              </a:rPr>
              <a:t> </a:t>
            </a:r>
            <a:r>
              <a:rPr lang="en-US" sz="5100" dirty="0" err="1" smtClean="0">
                <a:solidFill>
                  <a:srgbClr val="000000"/>
                </a:solidFill>
                <a:latin typeface="文鼎標準楷體" panose="03000609000000000000" pitchFamily="65" charset="-120"/>
                <a:ea typeface="文鼎標準楷體" panose="03000609000000000000" pitchFamily="65" charset="-120"/>
              </a:rPr>
              <a:t>人；所稱少年，指十二歲以上未滿十八歲之人</a:t>
            </a:r>
            <a:r>
              <a:rPr lang="en-US" sz="5100" dirty="0" smtClean="0">
                <a:solidFill>
                  <a:srgbClr val="000000"/>
                </a:solidFill>
                <a:latin typeface="文鼎標準楷體" panose="03000609000000000000" pitchFamily="65" charset="-120"/>
                <a:ea typeface="文鼎標準楷體" panose="03000609000000000000" pitchFamily="65" charset="-120"/>
              </a:rPr>
              <a:t>。</a:t>
            </a:r>
            <a:endParaRPr lang="en-US" altLang="zh-TW" sz="5100" dirty="0">
              <a:solidFill>
                <a:srgbClr val="000000"/>
              </a:solidFill>
              <a:latin typeface="文鼎標準楷體" panose="03000609000000000000" pitchFamily="65" charset="-120"/>
              <a:ea typeface="文鼎標準楷體" panose="03000609000000000000" pitchFamily="65" charset="-120"/>
            </a:endParaRPr>
          </a:p>
          <a:p>
            <a:pPr>
              <a:lnSpc>
                <a:spcPct val="150000"/>
              </a:lnSpc>
              <a:buFont typeface="Wingdings" panose="05000000000000000000" pitchFamily="2" charset="2"/>
              <a:buChar char="Ø"/>
            </a:pPr>
            <a:r>
              <a:rPr lang="zh-TW" altLang="en-US" sz="5100" dirty="0" smtClean="0">
                <a:solidFill>
                  <a:srgbClr val="000000"/>
                </a:solidFill>
                <a:latin typeface="文鼎標準楷體" panose="03000609000000000000" pitchFamily="65" charset="-120"/>
                <a:ea typeface="文鼎標準楷體" panose="03000609000000000000" pitchFamily="65" charset="-120"/>
              </a:rPr>
              <a:t>第</a:t>
            </a:r>
            <a:r>
              <a:rPr lang="en-US" altLang="zh-TW" sz="5100" dirty="0">
                <a:solidFill>
                  <a:srgbClr val="000000"/>
                </a:solidFill>
                <a:latin typeface="文鼎標準楷體" panose="03000609000000000000" pitchFamily="65" charset="-120"/>
                <a:ea typeface="文鼎標準楷體" panose="03000609000000000000" pitchFamily="65" charset="-120"/>
              </a:rPr>
              <a:t>28</a:t>
            </a:r>
            <a:r>
              <a:rPr lang="zh-TW" altLang="en-US" sz="5100" dirty="0">
                <a:solidFill>
                  <a:srgbClr val="000000"/>
                </a:solidFill>
                <a:latin typeface="文鼎標準楷體" panose="03000609000000000000" pitchFamily="65" charset="-120"/>
                <a:ea typeface="文鼎標準楷體" panose="03000609000000000000" pitchFamily="65" charset="-120"/>
              </a:rPr>
              <a:t>條</a:t>
            </a:r>
          </a:p>
          <a:p>
            <a:pPr marL="0" indent="0">
              <a:lnSpc>
                <a:spcPct val="150000"/>
              </a:lnSpc>
              <a:buNone/>
            </a:pPr>
            <a:r>
              <a:rPr lang="zh-TW" altLang="en-US" sz="5100" dirty="0" smtClean="0">
                <a:solidFill>
                  <a:srgbClr val="000000"/>
                </a:solidFill>
                <a:latin typeface="文鼎標準楷體" panose="03000609000000000000" pitchFamily="65" charset="-120"/>
                <a:ea typeface="文鼎標準楷體" panose="03000609000000000000" pitchFamily="65" charset="-120"/>
              </a:rPr>
              <a:t>   兒童</a:t>
            </a:r>
            <a:r>
              <a:rPr lang="zh-TW" altLang="en-US" sz="5100" dirty="0">
                <a:solidFill>
                  <a:srgbClr val="000000"/>
                </a:solidFill>
                <a:latin typeface="文鼎標準楷體" panose="03000609000000000000" pitchFamily="65" charset="-120"/>
                <a:ea typeface="文鼎標準楷體" panose="03000609000000000000" pitchFamily="65" charset="-120"/>
              </a:rPr>
              <a:t>及少年不得出入酒家、特種咖啡茶室、限制級電子遊戲場及其他</a:t>
            </a:r>
            <a:r>
              <a:rPr lang="zh-TW" altLang="en-US" sz="5100" dirty="0" smtClean="0">
                <a:solidFill>
                  <a:srgbClr val="000000"/>
                </a:solidFill>
                <a:latin typeface="文鼎標準楷體" panose="03000609000000000000" pitchFamily="65" charset="-120"/>
                <a:ea typeface="文鼎標準楷體" panose="03000609000000000000" pitchFamily="65" charset="-120"/>
              </a:rPr>
              <a:t>涉</a:t>
            </a:r>
            <a:endParaRPr lang="en-US" altLang="zh-TW" sz="51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zh-TW" altLang="en-US" sz="5100" dirty="0">
                <a:solidFill>
                  <a:srgbClr val="000000"/>
                </a:solidFill>
                <a:latin typeface="文鼎標準楷體" panose="03000609000000000000" pitchFamily="65" charset="-120"/>
                <a:ea typeface="文鼎標準楷體" panose="03000609000000000000" pitchFamily="65" charset="-120"/>
              </a:rPr>
              <a:t> </a:t>
            </a:r>
            <a:r>
              <a:rPr lang="zh-TW" altLang="en-US" sz="5100" dirty="0" smtClean="0">
                <a:solidFill>
                  <a:srgbClr val="000000"/>
                </a:solidFill>
                <a:latin typeface="文鼎標準楷體" panose="03000609000000000000" pitchFamily="65" charset="-120"/>
                <a:ea typeface="文鼎標準楷體" panose="03000609000000000000" pitchFamily="65" charset="-120"/>
              </a:rPr>
              <a:t>  及</a:t>
            </a:r>
            <a:r>
              <a:rPr lang="zh-TW" altLang="en-US" sz="5100" dirty="0">
                <a:solidFill>
                  <a:srgbClr val="000000"/>
                </a:solidFill>
                <a:latin typeface="文鼎標準楷體" panose="03000609000000000000" pitchFamily="65" charset="-120"/>
                <a:ea typeface="文鼎標準楷體" panose="03000609000000000000" pitchFamily="65" charset="-120"/>
              </a:rPr>
              <a:t>賭博</a:t>
            </a:r>
            <a:r>
              <a:rPr lang="zh-TW" altLang="en-US" sz="5100" dirty="0" smtClean="0">
                <a:solidFill>
                  <a:srgbClr val="000000"/>
                </a:solidFill>
                <a:latin typeface="文鼎標準楷體" panose="03000609000000000000" pitchFamily="65" charset="-120"/>
                <a:ea typeface="文鼎標準楷體" panose="03000609000000000000" pitchFamily="65" charset="-120"/>
              </a:rPr>
              <a:t>、色情</a:t>
            </a:r>
            <a:r>
              <a:rPr lang="zh-TW" altLang="en-US" sz="5100" dirty="0">
                <a:solidFill>
                  <a:srgbClr val="000000"/>
                </a:solidFill>
                <a:latin typeface="文鼎標準楷體" panose="03000609000000000000" pitchFamily="65" charset="-120"/>
                <a:ea typeface="文鼎標準楷體" panose="03000609000000000000" pitchFamily="65" charset="-120"/>
              </a:rPr>
              <a:t>、暴力等經主管機關認定足以危害其身心健康之場所。 </a:t>
            </a:r>
          </a:p>
          <a:p>
            <a:pPr marL="0" indent="0">
              <a:lnSpc>
                <a:spcPct val="150000"/>
              </a:lnSpc>
              <a:buNone/>
            </a:pPr>
            <a:r>
              <a:rPr lang="zh-TW" altLang="en-US" sz="5100" dirty="0" smtClean="0">
                <a:solidFill>
                  <a:srgbClr val="000000"/>
                </a:solidFill>
                <a:latin typeface="文鼎標準楷體" panose="03000609000000000000" pitchFamily="65" charset="-120"/>
                <a:ea typeface="文鼎標準楷體" panose="03000609000000000000" pitchFamily="65" charset="-120"/>
              </a:rPr>
              <a:t>   父母</a:t>
            </a:r>
            <a:r>
              <a:rPr lang="zh-TW" altLang="en-US" sz="5100" dirty="0">
                <a:solidFill>
                  <a:srgbClr val="000000"/>
                </a:solidFill>
                <a:latin typeface="文鼎標準楷體" panose="03000609000000000000" pitchFamily="65" charset="-120"/>
                <a:ea typeface="文鼎標準楷體" panose="03000609000000000000" pitchFamily="65" charset="-120"/>
              </a:rPr>
              <a:t>、監護人或其他實際照顧兒童及少年之人，應禁止兒童及少年</a:t>
            </a:r>
            <a:r>
              <a:rPr lang="zh-TW" altLang="en-US" sz="5100" dirty="0" smtClean="0">
                <a:solidFill>
                  <a:srgbClr val="000000"/>
                </a:solidFill>
                <a:latin typeface="文鼎標準楷體" panose="03000609000000000000" pitchFamily="65" charset="-120"/>
                <a:ea typeface="文鼎標準楷體" panose="03000609000000000000" pitchFamily="65" charset="-120"/>
              </a:rPr>
              <a:t>出入</a:t>
            </a:r>
            <a:endParaRPr lang="en-US" altLang="zh-TW" sz="51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zh-TW" altLang="en-US" sz="5100" dirty="0">
                <a:solidFill>
                  <a:srgbClr val="000000"/>
                </a:solidFill>
                <a:latin typeface="文鼎標準楷體" panose="03000609000000000000" pitchFamily="65" charset="-120"/>
                <a:ea typeface="文鼎標準楷體" panose="03000609000000000000" pitchFamily="65" charset="-120"/>
              </a:rPr>
              <a:t> </a:t>
            </a:r>
            <a:r>
              <a:rPr lang="zh-TW" altLang="en-US" sz="5100" dirty="0" smtClean="0">
                <a:solidFill>
                  <a:srgbClr val="000000"/>
                </a:solidFill>
                <a:latin typeface="文鼎標準楷體" panose="03000609000000000000" pitchFamily="65" charset="-120"/>
                <a:ea typeface="文鼎標準楷體" panose="03000609000000000000" pitchFamily="65" charset="-120"/>
              </a:rPr>
              <a:t>  前項</a:t>
            </a:r>
            <a:r>
              <a:rPr lang="zh-TW" altLang="en-US" sz="5100" dirty="0">
                <a:solidFill>
                  <a:srgbClr val="000000"/>
                </a:solidFill>
                <a:latin typeface="文鼎標準楷體" panose="03000609000000000000" pitchFamily="65" charset="-120"/>
                <a:ea typeface="文鼎標準楷體" panose="03000609000000000000" pitchFamily="65" charset="-120"/>
              </a:rPr>
              <a:t>場所</a:t>
            </a:r>
            <a:r>
              <a:rPr lang="zh-TW" altLang="en-US" sz="2800" dirty="0">
                <a:solidFill>
                  <a:srgbClr val="000000"/>
                </a:solidFill>
                <a:latin typeface="文鼎標準楷體" panose="03000609000000000000" pitchFamily="65" charset="-120"/>
                <a:ea typeface="文鼎標準楷體" panose="03000609000000000000" pitchFamily="65" charset="-120"/>
              </a:rPr>
              <a:t>。</a:t>
            </a:r>
          </a:p>
          <a:p>
            <a:pPr marL="342900" indent="-342900">
              <a:lnSpc>
                <a:spcPct val="150000"/>
              </a:lnSpc>
            </a:pPr>
            <a:endParaRPr lang="en-US" sz="2800" dirty="0" smtClean="0">
              <a:solidFill>
                <a:srgbClr val="000000"/>
              </a:solidFill>
              <a:latin typeface="文鼎標準楷體" panose="03000609000000000000" pitchFamily="65" charset="-120"/>
              <a:ea typeface="文鼎標準楷體" panose="03000609000000000000" pitchFamily="65" charset="-120"/>
            </a:endParaRPr>
          </a:p>
        </p:txBody>
      </p:sp>
    </p:spTree>
    <p:extLst>
      <p:ext uri="{BB962C8B-B14F-4D97-AF65-F5344CB8AC3E}">
        <p14:creationId xmlns:p14="http://schemas.microsoft.com/office/powerpoint/2010/main" val="75015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5616" y="476672"/>
            <a:ext cx="8229600" cy="6192688"/>
          </a:xfrm>
        </p:spPr>
        <p:txBody>
          <a:bodyPr>
            <a:noAutofit/>
          </a:bodyPr>
          <a:lstStyle/>
          <a:p>
            <a:pPr marL="0" indent="0">
              <a:buNone/>
            </a:pPr>
            <a:r>
              <a:rPr lang="zh-TW" altLang="en-US" sz="1800" dirty="0" smtClean="0">
                <a:latin typeface="標楷體" panose="03000509000000000000" pitchFamily="65" charset="-120"/>
                <a:ea typeface="標楷體" panose="03000509000000000000" pitchFamily="65" charset="-120"/>
              </a:rPr>
              <a:t>校內多</a:t>
            </a:r>
            <a:r>
              <a:rPr lang="zh-TW" altLang="en-US" sz="1800" dirty="0">
                <a:latin typeface="標楷體" panose="03000509000000000000" pitchFamily="65" charset="-120"/>
                <a:ea typeface="標楷體" panose="03000509000000000000" pitchFamily="65" charset="-120"/>
              </a:rPr>
              <a:t>語文競賽</a:t>
            </a:r>
            <a:r>
              <a:rPr lang="en-US" altLang="zh-TW" sz="1800" dirty="0" smtClean="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本土語言學藝</a:t>
            </a:r>
            <a:r>
              <a:rPr lang="zh-TW" altLang="en-US" sz="1800" dirty="0" smtClean="0">
                <a:latin typeface="標楷體" panose="03000509000000000000" pitchFamily="65" charset="-120"/>
                <a:ea typeface="標楷體" panose="03000509000000000000" pitchFamily="65" charset="-120"/>
              </a:rPr>
              <a:t>競賽</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三、四、五年級參加</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a:t>
            </a:r>
          </a:p>
          <a:p>
            <a:pPr marL="0" lvl="0" indent="0">
              <a:buNone/>
            </a:pPr>
            <a:r>
              <a:rPr lang="zh-TW" altLang="en-US" sz="1800" dirty="0" smtClean="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一）閩南語演說：</a:t>
            </a:r>
          </a:p>
          <a:p>
            <a:pPr marL="0" indent="0">
              <a:buNone/>
            </a:pP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104</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26</a:t>
            </a:r>
            <a:r>
              <a:rPr lang="zh-TW" altLang="en-US" sz="1800" dirty="0">
                <a:latin typeface="標楷體" panose="03000509000000000000" pitchFamily="65" charset="-120"/>
                <a:ea typeface="標楷體" panose="03000509000000000000" pitchFamily="65" charset="-120"/>
              </a:rPr>
              <a:t>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四</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上午</a:t>
            </a:r>
            <a:r>
              <a:rPr lang="en-US" altLang="zh-TW" sz="1800" dirty="0">
                <a:latin typeface="標楷體" panose="03000509000000000000" pitchFamily="65" charset="-120"/>
                <a:ea typeface="標楷體" panose="03000509000000000000" pitchFamily="65" charset="-120"/>
              </a:rPr>
              <a:t>8</a:t>
            </a:r>
            <a:r>
              <a:rPr lang="zh-TW" altLang="en-US" sz="1800" dirty="0">
                <a:latin typeface="標楷體" panose="03000509000000000000" pitchFamily="65" charset="-120"/>
                <a:ea typeface="標楷體" panose="03000509000000000000" pitchFamily="65" charset="-120"/>
              </a:rPr>
              <a:t>時</a:t>
            </a:r>
            <a:r>
              <a:rPr lang="en-US" altLang="zh-TW" sz="1800" dirty="0">
                <a:latin typeface="標楷體" panose="03000509000000000000" pitchFamily="65" charset="-120"/>
                <a:ea typeface="標楷體" panose="03000509000000000000" pitchFamily="65" charset="-120"/>
              </a:rPr>
              <a:t>35</a:t>
            </a:r>
            <a:r>
              <a:rPr lang="zh-TW" altLang="en-US" sz="1800" dirty="0">
                <a:latin typeface="標楷體" panose="03000509000000000000" pitchFamily="65" charset="-120"/>
                <a:ea typeface="標楷體" panose="03000509000000000000" pitchFamily="65" charset="-120"/>
              </a:rPr>
              <a:t>分</a:t>
            </a:r>
            <a:r>
              <a:rPr lang="en-US" altLang="zh-TW" sz="1800" dirty="0">
                <a:latin typeface="標楷體" panose="03000509000000000000" pitchFamily="65" charset="-120"/>
                <a:ea typeface="標楷體" panose="03000509000000000000" pitchFamily="65" charset="-120"/>
              </a:rPr>
              <a:t>--- 1F</a:t>
            </a:r>
            <a:r>
              <a:rPr lang="zh-TW" altLang="en-US" sz="1800" dirty="0">
                <a:latin typeface="標楷體" panose="03000509000000000000" pitchFamily="65" charset="-120"/>
                <a:ea typeface="標楷體" panose="03000509000000000000" pitchFamily="65" charset="-120"/>
              </a:rPr>
              <a:t>視聽教室</a:t>
            </a:r>
          </a:p>
          <a:p>
            <a:pPr marL="0" lvl="0" indent="0">
              <a:buNone/>
            </a:pPr>
            <a:r>
              <a:rPr lang="zh-TW" altLang="en-US" sz="1800" dirty="0">
                <a:latin typeface="標楷體" panose="03000509000000000000" pitchFamily="65" charset="-120"/>
                <a:ea typeface="標楷體" panose="03000509000000000000" pitchFamily="65" charset="-120"/>
              </a:rPr>
              <a:t>（二）閩南語朗讀：</a:t>
            </a:r>
          </a:p>
          <a:p>
            <a:pPr marL="0" indent="0">
              <a:buNone/>
            </a:pP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104</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26</a:t>
            </a:r>
            <a:r>
              <a:rPr lang="zh-TW" altLang="en-US" sz="1800" dirty="0">
                <a:latin typeface="標楷體" panose="03000509000000000000" pitchFamily="65" charset="-120"/>
                <a:ea typeface="標楷體" panose="03000509000000000000" pitchFamily="65" charset="-120"/>
              </a:rPr>
              <a:t>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四</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下午</a:t>
            </a:r>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時</a:t>
            </a:r>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分</a:t>
            </a:r>
            <a:r>
              <a:rPr lang="en-US" altLang="zh-TW" sz="1800" dirty="0">
                <a:latin typeface="標楷體" panose="03000509000000000000" pitchFamily="65" charset="-120"/>
                <a:ea typeface="標楷體" panose="03000509000000000000" pitchFamily="65" charset="-120"/>
              </a:rPr>
              <a:t>--- 1F</a:t>
            </a:r>
            <a:r>
              <a:rPr lang="zh-TW" altLang="en-US" sz="1800" dirty="0">
                <a:latin typeface="標楷體" panose="03000509000000000000" pitchFamily="65" charset="-120"/>
                <a:ea typeface="標楷體" panose="03000509000000000000" pitchFamily="65" charset="-120"/>
              </a:rPr>
              <a:t>視聽教室</a:t>
            </a:r>
          </a:p>
          <a:p>
            <a:pPr marL="0" lvl="0" indent="0">
              <a:buNone/>
            </a:pPr>
            <a:r>
              <a:rPr lang="zh-TW" altLang="en-US" sz="1800" dirty="0">
                <a:latin typeface="標楷體" panose="03000509000000000000" pitchFamily="65" charset="-120"/>
                <a:ea typeface="標楷體" panose="03000509000000000000" pitchFamily="65" charset="-120"/>
              </a:rPr>
              <a:t>（三）閩南語歌唱：</a:t>
            </a:r>
          </a:p>
          <a:p>
            <a:pPr marL="0" indent="0">
              <a:buNone/>
            </a:pP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104</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4</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20</a:t>
            </a:r>
            <a:r>
              <a:rPr lang="zh-TW" altLang="en-US" sz="1800" dirty="0">
                <a:latin typeface="標楷體" panose="03000509000000000000" pitchFamily="65" charset="-120"/>
                <a:ea typeface="標楷體" panose="03000509000000000000" pitchFamily="65" charset="-120"/>
              </a:rPr>
              <a:t>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一</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上午</a:t>
            </a:r>
            <a:r>
              <a:rPr lang="en-US" altLang="zh-TW" sz="1800" dirty="0">
                <a:latin typeface="標楷體" panose="03000509000000000000" pitchFamily="65" charset="-120"/>
                <a:ea typeface="標楷體" panose="03000509000000000000" pitchFamily="65" charset="-120"/>
              </a:rPr>
              <a:t>8</a:t>
            </a:r>
            <a:r>
              <a:rPr lang="zh-TW" altLang="en-US" sz="1800" dirty="0">
                <a:latin typeface="標楷體" panose="03000509000000000000" pitchFamily="65" charset="-120"/>
                <a:ea typeface="標楷體" panose="03000509000000000000" pitchFamily="65" charset="-120"/>
              </a:rPr>
              <a:t>時</a:t>
            </a:r>
            <a:r>
              <a:rPr lang="en-US" altLang="zh-TW" sz="1800" dirty="0">
                <a:latin typeface="標楷體" panose="03000509000000000000" pitchFamily="65" charset="-120"/>
                <a:ea typeface="標楷體" panose="03000509000000000000" pitchFamily="65" charset="-120"/>
              </a:rPr>
              <a:t>35</a:t>
            </a:r>
            <a:r>
              <a:rPr lang="zh-TW" altLang="en-US" sz="1800" dirty="0">
                <a:latin typeface="標楷體" panose="03000509000000000000" pitchFamily="65" charset="-120"/>
                <a:ea typeface="標楷體" panose="03000509000000000000" pitchFamily="65" charset="-120"/>
              </a:rPr>
              <a:t>分</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音樂教室</a:t>
            </a:r>
          </a:p>
          <a:p>
            <a:pPr marL="0" lvl="0" indent="0">
              <a:buNone/>
            </a:pPr>
            <a:r>
              <a:rPr lang="zh-TW" altLang="en-US" sz="1800" dirty="0">
                <a:latin typeface="標楷體" panose="03000509000000000000" pitchFamily="65" charset="-120"/>
                <a:ea typeface="標楷體" panose="03000509000000000000" pitchFamily="65" charset="-120"/>
              </a:rPr>
              <a:t>（四）客家語演說：</a:t>
            </a:r>
          </a:p>
          <a:p>
            <a:pPr marL="0" indent="0">
              <a:buNone/>
            </a:pP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104</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30</a:t>
            </a:r>
            <a:r>
              <a:rPr lang="zh-TW" altLang="en-US" sz="1800" dirty="0">
                <a:latin typeface="標楷體" panose="03000509000000000000" pitchFamily="65" charset="-120"/>
                <a:ea typeface="標楷體" panose="03000509000000000000" pitchFamily="65" charset="-120"/>
              </a:rPr>
              <a:t>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一</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下午</a:t>
            </a:r>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時</a:t>
            </a:r>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分</a:t>
            </a:r>
            <a:r>
              <a:rPr lang="en-US" altLang="zh-TW" sz="1800" dirty="0">
                <a:latin typeface="標楷體" panose="03000509000000000000" pitchFamily="65" charset="-120"/>
                <a:ea typeface="標楷體" panose="03000509000000000000" pitchFamily="65" charset="-120"/>
              </a:rPr>
              <a:t>--- 3F</a:t>
            </a:r>
            <a:r>
              <a:rPr lang="zh-TW" altLang="en-US" sz="1800" dirty="0">
                <a:latin typeface="標楷體" panose="03000509000000000000" pitchFamily="65" charset="-120"/>
                <a:ea typeface="標楷體" panose="03000509000000000000" pitchFamily="65" charset="-120"/>
              </a:rPr>
              <a:t>視聽教室</a:t>
            </a:r>
          </a:p>
          <a:p>
            <a:pPr marL="0" lvl="0" indent="0">
              <a:buNone/>
            </a:pPr>
            <a:r>
              <a:rPr lang="zh-TW" altLang="en-US" sz="1800" dirty="0">
                <a:latin typeface="標楷體" panose="03000509000000000000" pitchFamily="65" charset="-120"/>
                <a:ea typeface="標楷體" panose="03000509000000000000" pitchFamily="65" charset="-120"/>
              </a:rPr>
              <a:t>（五）客家語朗讀： </a:t>
            </a:r>
          </a:p>
          <a:p>
            <a:pPr marL="0" indent="0">
              <a:buNone/>
            </a:pP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104</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30</a:t>
            </a:r>
            <a:r>
              <a:rPr lang="zh-TW" altLang="en-US" sz="1800" dirty="0">
                <a:latin typeface="標楷體" panose="03000509000000000000" pitchFamily="65" charset="-120"/>
                <a:ea typeface="標楷體" panose="03000509000000000000" pitchFamily="65" charset="-120"/>
              </a:rPr>
              <a:t>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一</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上午</a:t>
            </a:r>
            <a:r>
              <a:rPr lang="en-US" altLang="zh-TW" sz="1800" dirty="0">
                <a:latin typeface="標楷體" panose="03000509000000000000" pitchFamily="65" charset="-120"/>
                <a:ea typeface="標楷體" panose="03000509000000000000" pitchFamily="65" charset="-120"/>
              </a:rPr>
              <a:t>8</a:t>
            </a:r>
            <a:r>
              <a:rPr lang="zh-TW" altLang="en-US" sz="1800" dirty="0">
                <a:latin typeface="標楷體" panose="03000509000000000000" pitchFamily="65" charset="-120"/>
                <a:ea typeface="標楷體" panose="03000509000000000000" pitchFamily="65" charset="-120"/>
              </a:rPr>
              <a:t>時</a:t>
            </a:r>
            <a:r>
              <a:rPr lang="en-US" altLang="zh-TW" sz="1800" dirty="0">
                <a:latin typeface="標楷體" panose="03000509000000000000" pitchFamily="65" charset="-120"/>
                <a:ea typeface="標楷體" panose="03000509000000000000" pitchFamily="65" charset="-120"/>
              </a:rPr>
              <a:t>35</a:t>
            </a:r>
            <a:r>
              <a:rPr lang="zh-TW" altLang="en-US" sz="1800" dirty="0">
                <a:latin typeface="標楷體" panose="03000509000000000000" pitchFamily="65" charset="-120"/>
                <a:ea typeface="標楷體" panose="03000509000000000000" pitchFamily="65" charset="-120"/>
              </a:rPr>
              <a:t>分</a:t>
            </a:r>
            <a:r>
              <a:rPr lang="en-US" altLang="zh-TW" sz="1800" dirty="0">
                <a:latin typeface="標楷體" panose="03000509000000000000" pitchFamily="65" charset="-120"/>
                <a:ea typeface="標楷體" panose="03000509000000000000" pitchFamily="65" charset="-120"/>
              </a:rPr>
              <a:t>--- 3F</a:t>
            </a:r>
            <a:r>
              <a:rPr lang="zh-TW" altLang="en-US" sz="1800" dirty="0">
                <a:latin typeface="標楷體" panose="03000509000000000000" pitchFamily="65" charset="-120"/>
                <a:ea typeface="標楷體" panose="03000509000000000000" pitchFamily="65" charset="-120"/>
              </a:rPr>
              <a:t>視聽教室</a:t>
            </a:r>
          </a:p>
          <a:p>
            <a:pPr marL="0" lvl="0" indent="0">
              <a:buNone/>
            </a:pPr>
            <a:r>
              <a:rPr lang="zh-TW" altLang="en-US" sz="1800" dirty="0">
                <a:latin typeface="標楷體" panose="03000509000000000000" pitchFamily="65" charset="-120"/>
                <a:ea typeface="標楷體" panose="03000509000000000000" pitchFamily="65" charset="-120"/>
              </a:rPr>
              <a:t>（六）客家語歌唱： </a:t>
            </a:r>
          </a:p>
          <a:p>
            <a:pPr marL="0" indent="0">
              <a:buNone/>
            </a:pP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104</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4</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21</a:t>
            </a:r>
            <a:r>
              <a:rPr lang="zh-TW" altLang="en-US" sz="1800" dirty="0">
                <a:latin typeface="標楷體" panose="03000509000000000000" pitchFamily="65" charset="-120"/>
                <a:ea typeface="標楷體" panose="03000509000000000000" pitchFamily="65" charset="-120"/>
              </a:rPr>
              <a:t>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二</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下午</a:t>
            </a:r>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時</a:t>
            </a:r>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分</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音樂教室</a:t>
            </a:r>
          </a:p>
          <a:p>
            <a:pPr marL="0" lvl="0" indent="0">
              <a:buNone/>
            </a:pPr>
            <a:r>
              <a:rPr lang="zh-TW" altLang="en-US" sz="1800" dirty="0">
                <a:latin typeface="標楷體" panose="03000509000000000000" pitchFamily="65" charset="-120"/>
                <a:ea typeface="標楷體" panose="03000509000000000000" pitchFamily="65" charset="-120"/>
              </a:rPr>
              <a:t>（七）原住民語朗讀：如有報名者，場次併入客家語朗讀</a:t>
            </a:r>
            <a:r>
              <a:rPr lang="zh-TW" altLang="en-US"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a:p>
            <a:pPr marL="0" lvl="0" indent="0">
              <a:buNone/>
            </a:pPr>
            <a:r>
              <a:rPr lang="zh-TW" altLang="en-US" sz="1800" dirty="0">
                <a:latin typeface="標楷體" panose="03000509000000000000" pitchFamily="65" charset="-120"/>
                <a:ea typeface="標楷體" panose="03000509000000000000" pitchFamily="65" charset="-120"/>
              </a:rPr>
              <a:t>（八）原住民語歌唱： </a:t>
            </a:r>
          </a:p>
          <a:p>
            <a:pPr marL="0" indent="0">
              <a:buNone/>
            </a:pP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104</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4</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21</a:t>
            </a:r>
            <a:r>
              <a:rPr lang="zh-TW" altLang="en-US" sz="1800" dirty="0">
                <a:latin typeface="標楷體" panose="03000509000000000000" pitchFamily="65" charset="-120"/>
                <a:ea typeface="標楷體" panose="03000509000000000000" pitchFamily="65" charset="-120"/>
              </a:rPr>
              <a:t>日</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二</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上午</a:t>
            </a:r>
            <a:r>
              <a:rPr lang="en-US" altLang="zh-TW" sz="1800" dirty="0">
                <a:latin typeface="標楷體" panose="03000509000000000000" pitchFamily="65" charset="-120"/>
                <a:ea typeface="標楷體" panose="03000509000000000000" pitchFamily="65" charset="-120"/>
              </a:rPr>
              <a:t>8</a:t>
            </a:r>
            <a:r>
              <a:rPr lang="zh-TW" altLang="en-US" sz="1800" dirty="0">
                <a:latin typeface="標楷體" panose="03000509000000000000" pitchFamily="65" charset="-120"/>
                <a:ea typeface="標楷體" panose="03000509000000000000" pitchFamily="65" charset="-120"/>
              </a:rPr>
              <a:t>時</a:t>
            </a:r>
            <a:r>
              <a:rPr lang="en-US" altLang="zh-TW" sz="1800" dirty="0">
                <a:latin typeface="標楷體" panose="03000509000000000000" pitchFamily="65" charset="-120"/>
                <a:ea typeface="標楷體" panose="03000509000000000000" pitchFamily="65" charset="-120"/>
              </a:rPr>
              <a:t>35</a:t>
            </a:r>
            <a:r>
              <a:rPr lang="zh-TW" altLang="en-US" sz="1800" dirty="0">
                <a:latin typeface="標楷體" panose="03000509000000000000" pitchFamily="65" charset="-120"/>
                <a:ea typeface="標楷體" panose="03000509000000000000" pitchFamily="65" charset="-120"/>
              </a:rPr>
              <a:t>分</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音樂</a:t>
            </a:r>
            <a:r>
              <a:rPr lang="zh-TW" altLang="en-US" sz="1800" dirty="0" smtClean="0">
                <a:latin typeface="標楷體" panose="03000509000000000000" pitchFamily="65" charset="-120"/>
                <a:ea typeface="標楷體" panose="03000509000000000000" pitchFamily="65" charset="-120"/>
              </a:rPr>
              <a:t>教室</a:t>
            </a:r>
            <a:endParaRPr lang="zh-TW"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9028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5" name="Text Box 55"/>
          <p:cNvSpPr>
            <a:spLocks noGrp="1"/>
          </p:cNvSpPr>
          <p:nvPr>
            <p:ph type="title"/>
          </p:nvPr>
        </p:nvSpPr>
        <p:spPr>
          <a:prstGeom prst="rect">
            <a:avLst/>
          </a:prstGeom>
        </p:spPr>
        <p:txBody>
          <a:bodyPr numCol="1">
            <a:normAutofit/>
          </a:bodyPr>
          <a:lstStyle/>
          <a:p>
            <a:pPr marL="0" indent="0"/>
            <a:r>
              <a:rPr lang="en-US" dirty="0">
                <a:latin typeface="文鼎標準楷體" panose="03000609000000000000" pitchFamily="65" charset="-120"/>
                <a:ea typeface="文鼎標準楷體" panose="03000609000000000000" pitchFamily="65" charset="-120"/>
              </a:rPr>
              <a:t>兒童及少年福利法</a:t>
            </a:r>
          </a:p>
        </p:txBody>
      </p:sp>
      <p:sp>
        <p:nvSpPr>
          <p:cNvPr id="53" name="Text Box 53"/>
          <p:cNvSpPr>
            <a:spLocks noGrp="1"/>
          </p:cNvSpPr>
          <p:nvPr>
            <p:ph type="dt" sz="half" idx="10"/>
          </p:nvPr>
        </p:nvSpPr>
        <p:spPr/>
        <p:txBody>
          <a:bodyPr/>
          <a:lstStyle/>
          <a:p>
            <a:endParaRPr lang="zh-TW" altLang="en-US"/>
          </a:p>
        </p:txBody>
      </p:sp>
      <p:sp>
        <p:nvSpPr>
          <p:cNvPr id="54" name="Text Box 54"/>
          <p:cNvSpPr>
            <a:spLocks noGrp="1"/>
          </p:cNvSpPr>
          <p:nvPr>
            <p:ph type="ftr" sz="quarter" idx="11"/>
          </p:nvPr>
        </p:nvSpPr>
        <p:spPr/>
        <p:txBody>
          <a:bodyPr numCol="1"/>
          <a:lstStyle/>
          <a:p>
            <a:pPr algn="ctr"/>
            <a:endParaRPr>
              <a:solidFill>
                <a:srgbClr val="007A77"/>
              </a:solidFill>
            </a:endParaRPr>
          </a:p>
        </p:txBody>
      </p:sp>
      <p:sp>
        <p:nvSpPr>
          <p:cNvPr id="56" name="Text Box 56"/>
          <p:cNvSpPr>
            <a:spLocks noGrp="1"/>
          </p:cNvSpPr>
          <p:nvPr>
            <p:ph type="body" idx="4294967295"/>
          </p:nvPr>
        </p:nvSpPr>
        <p:spPr>
          <a:xfrm>
            <a:off x="0" y="1905000"/>
            <a:ext cx="8540750" cy="4194175"/>
          </a:xfrm>
          <a:prstGeom prst="rect">
            <a:avLst/>
          </a:prstGeom>
        </p:spPr>
        <p:txBody>
          <a:bodyPr numCol="1">
            <a:normAutofit/>
          </a:bodyPr>
          <a:lstStyle/>
          <a:p>
            <a:pPr>
              <a:lnSpc>
                <a:spcPct val="150000"/>
              </a:lnSpc>
              <a:buFont typeface="Wingdings" panose="05000000000000000000" pitchFamily="2" charset="2"/>
              <a:buChar char="Ø"/>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smtClean="0">
                <a:solidFill>
                  <a:srgbClr val="000000"/>
                </a:solidFill>
                <a:latin typeface="文鼎標準楷體" panose="03000609000000000000" pitchFamily="65" charset="-120"/>
                <a:ea typeface="文鼎標準楷體" panose="03000609000000000000" pitchFamily="65" charset="-120"/>
              </a:rPr>
              <a:t>第</a:t>
            </a:r>
            <a:r>
              <a:rPr lang="en-US" sz="2000" dirty="0">
                <a:solidFill>
                  <a:srgbClr val="000000"/>
                </a:solidFill>
                <a:latin typeface="文鼎標準楷體" panose="03000609000000000000" pitchFamily="65" charset="-120"/>
                <a:ea typeface="文鼎標準楷體" panose="03000609000000000000" pitchFamily="65" charset="-120"/>
              </a:rPr>
              <a:t>29條</a:t>
            </a:r>
          </a:p>
          <a:p>
            <a:pPr marL="0" indent="0">
              <a:lnSpc>
                <a:spcPct val="15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父母</a:t>
            </a:r>
            <a:r>
              <a:rPr lang="en-US" sz="2000" dirty="0" err="1">
                <a:solidFill>
                  <a:srgbClr val="000000"/>
                </a:solidFill>
                <a:latin typeface="文鼎標準楷體" panose="03000609000000000000" pitchFamily="65" charset="-120"/>
                <a:ea typeface="文鼎標準楷體" panose="03000609000000000000" pitchFamily="65" charset="-120"/>
              </a:rPr>
              <a:t>、監護人或其他實際照顧兒童及少年之人，應</a:t>
            </a: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禁止兒童及少年充</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當場所之侍應或從事危險</a:t>
            </a:r>
            <a:r>
              <a:rPr lang="en-US" sz="2000" dirty="0" err="1">
                <a:solidFill>
                  <a:srgbClr val="000000"/>
                </a:solidFill>
                <a:latin typeface="文鼎標準楷體" panose="03000609000000000000" pitchFamily="65" charset="-120"/>
                <a:ea typeface="文鼎標準楷體" panose="03000609000000000000" pitchFamily="65" charset="-120"/>
              </a:rPr>
              <a:t>、</a:t>
            </a:r>
            <a:r>
              <a:rPr lang="en-US" sz="2000" dirty="0" err="1" smtClean="0">
                <a:solidFill>
                  <a:srgbClr val="000000"/>
                </a:solidFill>
                <a:latin typeface="文鼎標準楷體" panose="03000609000000000000" pitchFamily="65" charset="-120"/>
                <a:ea typeface="文鼎標準楷體" panose="03000609000000000000" pitchFamily="65" charset="-120"/>
              </a:rPr>
              <a:t>不正當或其他足以危害或影響其身心發展之</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工作</a:t>
            </a:r>
            <a:r>
              <a:rPr lang="en-US" sz="2000" dirty="0">
                <a:solidFill>
                  <a:srgbClr val="000000"/>
                </a:solidFill>
                <a:latin typeface="文鼎標準楷體" panose="03000609000000000000" pitchFamily="65" charset="-120"/>
                <a:ea typeface="文鼎標準楷體" panose="03000609000000000000" pitchFamily="65" charset="-120"/>
              </a:rPr>
              <a:t>。 </a:t>
            </a:r>
          </a:p>
          <a:p>
            <a:pPr marL="0" indent="0">
              <a:lnSpc>
                <a:spcPct val="15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任何人不得利用</a:t>
            </a:r>
            <a:r>
              <a:rPr lang="en-US" sz="2000" dirty="0" err="1">
                <a:solidFill>
                  <a:srgbClr val="000000"/>
                </a:solidFill>
                <a:latin typeface="文鼎標準楷體" panose="03000609000000000000" pitchFamily="65" charset="-120"/>
                <a:ea typeface="文鼎標準楷體" panose="03000609000000000000" pitchFamily="65" charset="-120"/>
              </a:rPr>
              <a:t>、</a:t>
            </a:r>
            <a:r>
              <a:rPr lang="en-US" sz="2000" dirty="0" err="1" smtClean="0">
                <a:solidFill>
                  <a:srgbClr val="000000"/>
                </a:solidFill>
                <a:latin typeface="文鼎標準楷體" panose="03000609000000000000" pitchFamily="65" charset="-120"/>
                <a:ea typeface="文鼎標準楷體" panose="03000609000000000000" pitchFamily="65" charset="-120"/>
              </a:rPr>
              <a:t>僱用或誘迫兒童及少年從事前項之工作</a:t>
            </a:r>
            <a:r>
              <a:rPr lang="en-US" sz="2000" dirty="0">
                <a:solidFill>
                  <a:srgbClr val="000000"/>
                </a:solidFill>
                <a:latin typeface="文鼎標準楷體" panose="03000609000000000000" pitchFamily="65" charset="-120"/>
                <a:ea typeface="文鼎標準楷體" panose="03000609000000000000" pitchFamily="65" charset="-120"/>
              </a:rPr>
              <a:t>。 </a:t>
            </a:r>
          </a:p>
        </p:txBody>
      </p:sp>
    </p:spTree>
    <p:extLst>
      <p:ext uri="{BB962C8B-B14F-4D97-AF65-F5344CB8AC3E}">
        <p14:creationId xmlns:p14="http://schemas.microsoft.com/office/powerpoint/2010/main" val="2075358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59"/>
          <p:cNvSpPr>
            <a:spLocks noGrp="1"/>
          </p:cNvSpPr>
          <p:nvPr>
            <p:ph type="title"/>
          </p:nvPr>
        </p:nvSpPr>
        <p:spPr>
          <a:prstGeom prst="rect">
            <a:avLst/>
          </a:prstGeom>
        </p:spPr>
        <p:txBody>
          <a:bodyPr numCol="1">
            <a:normAutofit/>
          </a:bodyPr>
          <a:lstStyle/>
          <a:p>
            <a:pPr marL="0" indent="0"/>
            <a:r>
              <a:rPr lang="en-US" dirty="0">
                <a:latin typeface="文鼎標準楷體" panose="03000609000000000000" pitchFamily="65" charset="-120"/>
                <a:ea typeface="文鼎標準楷體" panose="03000609000000000000" pitchFamily="65" charset="-120"/>
              </a:rPr>
              <a:t>兒童及少年福利法</a:t>
            </a:r>
          </a:p>
        </p:txBody>
      </p:sp>
      <p:sp>
        <p:nvSpPr>
          <p:cNvPr id="57" name="Text Box 57"/>
          <p:cNvSpPr>
            <a:spLocks noGrp="1"/>
          </p:cNvSpPr>
          <p:nvPr>
            <p:ph type="dt" sz="half" idx="10"/>
          </p:nvPr>
        </p:nvSpPr>
        <p:spPr/>
        <p:txBody>
          <a:bodyPr/>
          <a:lstStyle/>
          <a:p>
            <a:endParaRPr lang="zh-TW" altLang="en-US"/>
          </a:p>
        </p:txBody>
      </p:sp>
      <p:sp>
        <p:nvSpPr>
          <p:cNvPr id="58" name="Text Box 58"/>
          <p:cNvSpPr>
            <a:spLocks noGrp="1"/>
          </p:cNvSpPr>
          <p:nvPr>
            <p:ph type="ftr" sz="quarter" idx="11"/>
          </p:nvPr>
        </p:nvSpPr>
        <p:spPr/>
        <p:txBody>
          <a:bodyPr numCol="1"/>
          <a:lstStyle/>
          <a:p>
            <a:pPr algn="ctr"/>
            <a:endParaRPr>
              <a:solidFill>
                <a:srgbClr val="007A77"/>
              </a:solidFill>
            </a:endParaRPr>
          </a:p>
        </p:txBody>
      </p:sp>
      <p:sp>
        <p:nvSpPr>
          <p:cNvPr id="60" name="Text Box 60"/>
          <p:cNvSpPr>
            <a:spLocks noGrp="1"/>
          </p:cNvSpPr>
          <p:nvPr>
            <p:ph type="body" idx="4294967295"/>
          </p:nvPr>
        </p:nvSpPr>
        <p:spPr>
          <a:xfrm>
            <a:off x="0" y="1484313"/>
            <a:ext cx="9145588" cy="4968875"/>
          </a:xfrm>
          <a:prstGeom prst="rect">
            <a:avLst/>
          </a:prstGeom>
        </p:spPr>
        <p:txBody>
          <a:bodyPr numCol="1">
            <a:normAutofit/>
          </a:bodyPr>
          <a:lstStyle/>
          <a:p>
            <a:pPr>
              <a:lnSpc>
                <a:spcPct val="80000"/>
              </a:lnSpc>
              <a:buFont typeface="Wingdings" panose="05000000000000000000" pitchFamily="2" charset="2"/>
              <a:buChar char="Ø"/>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smtClean="0">
                <a:solidFill>
                  <a:srgbClr val="000000"/>
                </a:solidFill>
                <a:latin typeface="文鼎標準楷體" panose="03000609000000000000" pitchFamily="65" charset="-120"/>
                <a:ea typeface="文鼎標準楷體" panose="03000609000000000000" pitchFamily="65" charset="-120"/>
              </a:rPr>
              <a:t>第</a:t>
            </a:r>
            <a:r>
              <a:rPr lang="en-US" sz="2000" dirty="0">
                <a:solidFill>
                  <a:srgbClr val="000000"/>
                </a:solidFill>
                <a:latin typeface="文鼎標準楷體" panose="03000609000000000000" pitchFamily="65" charset="-120"/>
                <a:ea typeface="文鼎標準楷體" panose="03000609000000000000" pitchFamily="65" charset="-120"/>
              </a:rPr>
              <a:t>30條</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任何人對於兒童及少年不得有下列行為</a:t>
            </a:r>
            <a:r>
              <a:rPr lang="en-US" sz="2000" dirty="0">
                <a:solidFill>
                  <a:srgbClr val="000000"/>
                </a:solidFill>
                <a:latin typeface="文鼎標準楷體" panose="03000609000000000000" pitchFamily="65" charset="-120"/>
                <a:ea typeface="文鼎標準楷體" panose="03000609000000000000" pitchFamily="65" charset="-120"/>
              </a:rPr>
              <a:t>：</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一</a:t>
            </a:r>
            <a:r>
              <a:rPr lang="en-US" sz="2000" dirty="0" err="1">
                <a:solidFill>
                  <a:srgbClr val="000000"/>
                </a:solidFill>
                <a:latin typeface="文鼎標準楷體" panose="03000609000000000000" pitchFamily="65" charset="-120"/>
                <a:ea typeface="文鼎標準楷體" panose="03000609000000000000" pitchFamily="65" charset="-120"/>
              </a:rPr>
              <a:t>、遺棄</a:t>
            </a:r>
            <a:r>
              <a:rPr lang="en-US" sz="2000" dirty="0">
                <a:solidFill>
                  <a:srgbClr val="000000"/>
                </a:solidFill>
                <a:latin typeface="文鼎標準楷體" panose="03000609000000000000" pitchFamily="65" charset="-120"/>
                <a:ea typeface="文鼎標準楷體" panose="03000609000000000000" pitchFamily="65" charset="-120"/>
              </a:rPr>
              <a:t>。 </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二</a:t>
            </a:r>
            <a:r>
              <a:rPr lang="en-US" sz="2000" dirty="0" err="1">
                <a:solidFill>
                  <a:srgbClr val="000000"/>
                </a:solidFill>
                <a:latin typeface="文鼎標準楷體" panose="03000609000000000000" pitchFamily="65" charset="-120"/>
                <a:ea typeface="文鼎標準楷體" panose="03000609000000000000" pitchFamily="65" charset="-120"/>
              </a:rPr>
              <a:t>、身心虐待</a:t>
            </a:r>
            <a:r>
              <a:rPr lang="en-US" sz="2000" dirty="0">
                <a:solidFill>
                  <a:srgbClr val="000000"/>
                </a:solidFill>
                <a:latin typeface="文鼎標準楷體" panose="03000609000000000000" pitchFamily="65" charset="-120"/>
                <a:ea typeface="文鼎標準楷體" panose="03000609000000000000" pitchFamily="65" charset="-120"/>
              </a:rPr>
              <a:t>。</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三</a:t>
            </a:r>
            <a:r>
              <a:rPr lang="en-US" sz="2000" dirty="0" err="1">
                <a:solidFill>
                  <a:srgbClr val="000000"/>
                </a:solidFill>
                <a:latin typeface="文鼎標準楷體" panose="03000609000000000000" pitchFamily="65" charset="-120"/>
                <a:ea typeface="文鼎標準楷體" panose="03000609000000000000" pitchFamily="65" charset="-120"/>
              </a:rPr>
              <a:t>、利用兒童及少年從事有害健康等危害性活動或欺騙之行為</a:t>
            </a:r>
            <a:r>
              <a:rPr lang="en-US" sz="2000" dirty="0">
                <a:solidFill>
                  <a:srgbClr val="000000"/>
                </a:solidFill>
                <a:latin typeface="文鼎標準楷體" panose="03000609000000000000" pitchFamily="65" charset="-120"/>
                <a:ea typeface="文鼎標準楷體" panose="03000609000000000000" pitchFamily="65" charset="-120"/>
              </a:rPr>
              <a:t>。 </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四</a:t>
            </a:r>
            <a:r>
              <a:rPr lang="en-US" sz="2000" dirty="0" err="1">
                <a:solidFill>
                  <a:srgbClr val="000000"/>
                </a:solidFill>
                <a:latin typeface="文鼎標準楷體" panose="03000609000000000000" pitchFamily="65" charset="-120"/>
                <a:ea typeface="文鼎標準楷體" panose="03000609000000000000" pitchFamily="65" charset="-120"/>
              </a:rPr>
              <a:t>、利用身心障礙或特殊形體兒童及少年供人參觀</a:t>
            </a:r>
            <a:r>
              <a:rPr lang="en-US" sz="2000" dirty="0">
                <a:solidFill>
                  <a:srgbClr val="000000"/>
                </a:solidFill>
                <a:latin typeface="文鼎標準楷體" panose="03000609000000000000" pitchFamily="65" charset="-120"/>
                <a:ea typeface="文鼎標準楷體" panose="03000609000000000000" pitchFamily="65" charset="-120"/>
              </a:rPr>
              <a:t>。 </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8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五</a:t>
            </a:r>
            <a:r>
              <a:rPr lang="en-US" sz="2000" dirty="0" err="1">
                <a:solidFill>
                  <a:srgbClr val="000000"/>
                </a:solidFill>
                <a:latin typeface="文鼎標準楷體" panose="03000609000000000000" pitchFamily="65" charset="-120"/>
                <a:ea typeface="文鼎標準楷體" panose="03000609000000000000" pitchFamily="65" charset="-120"/>
              </a:rPr>
              <a:t>、利用兒童及少年行乞</a:t>
            </a:r>
            <a:r>
              <a:rPr lang="en-US" sz="2000" dirty="0">
                <a:solidFill>
                  <a:srgbClr val="000000"/>
                </a:solidFill>
                <a:latin typeface="文鼎標準楷體" panose="03000609000000000000" pitchFamily="65" charset="-120"/>
                <a:ea typeface="文鼎標準楷體" panose="03000609000000000000" pitchFamily="65" charset="-120"/>
              </a:rPr>
              <a:t>。 </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六</a:t>
            </a:r>
            <a:r>
              <a:rPr lang="en-US" sz="2000" dirty="0" err="1">
                <a:solidFill>
                  <a:srgbClr val="000000"/>
                </a:solidFill>
                <a:latin typeface="文鼎標準楷體" panose="03000609000000000000" pitchFamily="65" charset="-120"/>
                <a:ea typeface="文鼎標準楷體" panose="03000609000000000000" pitchFamily="65" charset="-120"/>
              </a:rPr>
              <a:t>、剝奪或妨礙兒童及少年接受國民教育之機會</a:t>
            </a:r>
            <a:r>
              <a:rPr lang="en-US" sz="2000" dirty="0">
                <a:solidFill>
                  <a:srgbClr val="000000"/>
                </a:solidFill>
                <a:latin typeface="文鼎標準楷體" panose="03000609000000000000" pitchFamily="65" charset="-120"/>
                <a:ea typeface="文鼎標準楷體" panose="03000609000000000000" pitchFamily="65" charset="-120"/>
              </a:rPr>
              <a:t>。 </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七</a:t>
            </a:r>
            <a:r>
              <a:rPr lang="en-US" sz="2000" dirty="0" err="1">
                <a:solidFill>
                  <a:srgbClr val="000000"/>
                </a:solidFill>
                <a:latin typeface="文鼎標準楷體" panose="03000609000000000000" pitchFamily="65" charset="-120"/>
                <a:ea typeface="文鼎標準楷體" panose="03000609000000000000" pitchFamily="65" charset="-120"/>
              </a:rPr>
              <a:t>、強迫兒童及少年婚嫁</a:t>
            </a:r>
            <a:r>
              <a:rPr lang="en-US" sz="2000" dirty="0">
                <a:solidFill>
                  <a:srgbClr val="000000"/>
                </a:solidFill>
                <a:latin typeface="文鼎標準楷體" panose="03000609000000000000" pitchFamily="65" charset="-120"/>
                <a:ea typeface="文鼎標準楷體" panose="03000609000000000000" pitchFamily="65" charset="-120"/>
              </a:rPr>
              <a:t>。</a:t>
            </a: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八</a:t>
            </a:r>
            <a:r>
              <a:rPr lang="en-US" sz="2000" dirty="0" err="1">
                <a:solidFill>
                  <a:srgbClr val="000000"/>
                </a:solidFill>
                <a:latin typeface="文鼎標準楷體" panose="03000609000000000000" pitchFamily="65" charset="-120"/>
                <a:ea typeface="文鼎標準楷體" panose="03000609000000000000" pitchFamily="65" charset="-120"/>
              </a:rPr>
              <a:t>、拐騙、綁架、買賣、質押兒童及少年，</a:t>
            </a:r>
            <a:r>
              <a:rPr lang="en-US" sz="2000" dirty="0" err="1" smtClean="0">
                <a:solidFill>
                  <a:srgbClr val="000000"/>
                </a:solidFill>
                <a:latin typeface="文鼎標準楷體" panose="03000609000000000000" pitchFamily="65" charset="-120"/>
                <a:ea typeface="文鼎標準楷體" panose="03000609000000000000" pitchFamily="65" charset="-120"/>
              </a:rPr>
              <a:t>或以兒童及少年為擔保之行為</a:t>
            </a:r>
            <a:r>
              <a:rPr 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a:solidFill>
                  <a:srgbClr val="000000"/>
                </a:solidFill>
                <a:latin typeface="文鼎標準楷體" panose="03000609000000000000" pitchFamily="65" charset="-120"/>
                <a:ea typeface="文鼎標準楷體" panose="03000609000000000000" pitchFamily="65" charset="-120"/>
              </a:rPr>
              <a:t>。</a:t>
            </a:r>
          </a:p>
        </p:txBody>
      </p:sp>
    </p:spTree>
    <p:extLst>
      <p:ext uri="{BB962C8B-B14F-4D97-AF65-F5344CB8AC3E}">
        <p14:creationId xmlns:p14="http://schemas.microsoft.com/office/powerpoint/2010/main" val="389588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63"/>
          <p:cNvSpPr>
            <a:spLocks noGrp="1"/>
          </p:cNvSpPr>
          <p:nvPr>
            <p:ph type="title"/>
          </p:nvPr>
        </p:nvSpPr>
        <p:spPr>
          <a:prstGeom prst="rect">
            <a:avLst/>
          </a:prstGeom>
        </p:spPr>
        <p:txBody>
          <a:bodyPr numCol="1">
            <a:normAutofit/>
          </a:bodyPr>
          <a:lstStyle/>
          <a:p>
            <a:pPr marL="0" indent="0"/>
            <a:r>
              <a:rPr lang="en-US" dirty="0">
                <a:latin typeface="文鼎標準楷體" panose="03000609000000000000" pitchFamily="65" charset="-120"/>
                <a:ea typeface="文鼎標準楷體" panose="03000609000000000000" pitchFamily="65" charset="-120"/>
              </a:rPr>
              <a:t>兒童及少年福利法</a:t>
            </a:r>
          </a:p>
        </p:txBody>
      </p:sp>
      <p:sp>
        <p:nvSpPr>
          <p:cNvPr id="64" name="Text Box 64"/>
          <p:cNvSpPr>
            <a:spLocks noGrp="1"/>
          </p:cNvSpPr>
          <p:nvPr>
            <p:ph type="body" idx="4294967295"/>
          </p:nvPr>
        </p:nvSpPr>
        <p:spPr>
          <a:xfrm>
            <a:off x="0" y="1268413"/>
            <a:ext cx="8928100" cy="5113337"/>
          </a:xfrm>
          <a:prstGeom prst="rect">
            <a:avLst/>
          </a:prstGeom>
        </p:spPr>
        <p:txBody>
          <a:bodyPr numCol="1"/>
          <a:lstStyle/>
          <a:p>
            <a:pPr marL="342900" indent="-342900">
              <a:lnSpc>
                <a:spcPct val="80000"/>
              </a:lnSpc>
            </a:pPr>
            <a:endParaRPr lang="en-US" sz="2400" dirty="0" smtClean="0">
              <a:solidFill>
                <a:srgbClr val="000000"/>
              </a:solidFill>
              <a:latin typeface="華康儷粗圓" pitchFamily="49" charset="-120"/>
              <a:ea typeface="華康儷粗圓" pitchFamily="49" charset="-120"/>
            </a:endParaRPr>
          </a:p>
          <a:p>
            <a:pPr>
              <a:lnSpc>
                <a:spcPct val="80000"/>
              </a:lnSpc>
              <a:buFont typeface="Wingdings" panose="05000000000000000000" pitchFamily="2" charset="2"/>
              <a:buChar char="Ø"/>
            </a:pPr>
            <a:r>
              <a:rPr lang="en-US" sz="2000" dirty="0" err="1" smtClean="0">
                <a:solidFill>
                  <a:srgbClr val="000000"/>
                </a:solidFill>
                <a:latin typeface="文鼎標準楷體" panose="03000609000000000000" pitchFamily="65" charset="-120"/>
                <a:ea typeface="文鼎標準楷體" panose="03000609000000000000" pitchFamily="65" charset="-120"/>
              </a:rPr>
              <a:t>九</a:t>
            </a:r>
            <a:r>
              <a:rPr lang="en-US" sz="2000" dirty="0" err="1">
                <a:solidFill>
                  <a:srgbClr val="000000"/>
                </a:solidFill>
                <a:latin typeface="文鼎標準楷體" panose="03000609000000000000" pitchFamily="65" charset="-120"/>
                <a:ea typeface="文鼎標準楷體" panose="03000609000000000000" pitchFamily="65" charset="-120"/>
              </a:rPr>
              <a:t>、強迫、引誘、容留或媒介兒童及少年為猥褻行為或性交</a:t>
            </a:r>
            <a:r>
              <a:rPr lang="en-US" sz="2000" dirty="0">
                <a:solidFill>
                  <a:srgbClr val="000000"/>
                </a:solidFill>
                <a:latin typeface="文鼎標準楷體" panose="03000609000000000000" pitchFamily="65" charset="-120"/>
                <a:ea typeface="文鼎標準楷體" panose="03000609000000000000" pitchFamily="65" charset="-120"/>
              </a:rPr>
              <a:t>。</a:t>
            </a:r>
          </a:p>
          <a:p>
            <a:pPr>
              <a:lnSpc>
                <a:spcPct val="80000"/>
              </a:lnSpc>
              <a:buFont typeface="Wingdings" panose="05000000000000000000" pitchFamily="2" charset="2"/>
              <a:buChar char="Ø"/>
            </a:pPr>
            <a:r>
              <a:rPr lang="en-US" sz="2000" dirty="0">
                <a:solidFill>
                  <a:srgbClr val="000000"/>
                </a:solidFill>
                <a:latin typeface="文鼎標準楷體" panose="03000609000000000000" pitchFamily="65" charset="-120"/>
                <a:ea typeface="文鼎標準楷體" panose="03000609000000000000" pitchFamily="65" charset="-120"/>
              </a:rPr>
              <a:t>十、供應兒童及少年刀械、槍砲、彈藥或其他危險物品。 </a:t>
            </a:r>
          </a:p>
          <a:p>
            <a:pPr>
              <a:lnSpc>
                <a:spcPct val="80000"/>
              </a:lnSpc>
              <a:buFont typeface="Wingdings" panose="05000000000000000000" pitchFamily="2" charset="2"/>
              <a:buChar char="Ø"/>
            </a:pPr>
            <a:r>
              <a:rPr lang="en-US" sz="2000" dirty="0" err="1">
                <a:solidFill>
                  <a:srgbClr val="000000"/>
                </a:solidFill>
                <a:latin typeface="文鼎標準楷體" panose="03000609000000000000" pitchFamily="65" charset="-120"/>
                <a:ea typeface="文鼎標準楷體" panose="03000609000000000000" pitchFamily="65" charset="-120"/>
              </a:rPr>
              <a:t>十一、利用兒童及少年拍攝或錄製暴力、猥褻、色情或其他有害兒童及少</a:t>
            </a:r>
            <a:r>
              <a:rPr lang="en-US" sz="2000" dirty="0">
                <a:solidFill>
                  <a:srgbClr val="000000"/>
                </a:solidFill>
                <a:latin typeface="文鼎標準楷體" panose="03000609000000000000" pitchFamily="65" charset="-120"/>
                <a:ea typeface="文鼎標準楷體" panose="03000609000000000000" pitchFamily="65" charset="-120"/>
              </a:rPr>
              <a:t> </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80000"/>
              </a:lnSpc>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年身心發展之出版品</a:t>
            </a:r>
            <a:r>
              <a:rPr lang="en-US" sz="2000" dirty="0" err="1">
                <a:solidFill>
                  <a:srgbClr val="000000"/>
                </a:solidFill>
                <a:latin typeface="文鼎標準楷體" panose="03000609000000000000" pitchFamily="65" charset="-120"/>
                <a:ea typeface="文鼎標準楷體" panose="03000609000000000000" pitchFamily="65" charset="-120"/>
              </a:rPr>
              <a:t>、圖畫、錄影帶、錄音帶、影片、光碟、</a:t>
            </a:r>
            <a:r>
              <a:rPr lang="en-US" sz="2000" dirty="0" err="1" smtClean="0">
                <a:solidFill>
                  <a:srgbClr val="000000"/>
                </a:solidFill>
                <a:latin typeface="文鼎標準楷體" panose="03000609000000000000" pitchFamily="65" charset="-120"/>
                <a:ea typeface="文鼎標準楷體" panose="03000609000000000000" pitchFamily="65" charset="-120"/>
              </a:rPr>
              <a:t>磁片</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8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smtClean="0">
                <a:solidFill>
                  <a:srgbClr val="000000"/>
                </a:solidFill>
                <a:latin typeface="文鼎標準楷體" panose="03000609000000000000" pitchFamily="65" charset="-120"/>
                <a:ea typeface="文鼎標準楷體" panose="03000609000000000000" pitchFamily="65" charset="-120"/>
              </a:rPr>
              <a:t>、</a:t>
            </a:r>
            <a:r>
              <a:rPr lang="en-US" sz="2000" dirty="0" err="1" smtClean="0">
                <a:solidFill>
                  <a:srgbClr val="000000"/>
                </a:solidFill>
                <a:latin typeface="文鼎標準楷體" panose="03000609000000000000" pitchFamily="65" charset="-120"/>
                <a:ea typeface="文鼎標準楷體" panose="03000609000000000000" pitchFamily="65" charset="-120"/>
              </a:rPr>
              <a:t>電子訊號</a:t>
            </a:r>
            <a:r>
              <a:rPr lang="en-US" sz="2000" dirty="0" err="1">
                <a:solidFill>
                  <a:srgbClr val="000000"/>
                </a:solidFill>
                <a:latin typeface="文鼎標準楷體" panose="03000609000000000000" pitchFamily="65" charset="-120"/>
                <a:ea typeface="文鼎標準楷體" panose="03000609000000000000" pitchFamily="65" charset="-120"/>
              </a:rPr>
              <a:t>、遊戲軟體、網際網路或其他物品</a:t>
            </a:r>
            <a:r>
              <a:rPr lang="en-US" sz="2000" dirty="0" smtClean="0">
                <a:solidFill>
                  <a:srgbClr val="000000"/>
                </a:solidFill>
                <a:latin typeface="文鼎標準楷體" panose="03000609000000000000" pitchFamily="65" charset="-120"/>
                <a:ea typeface="文鼎標準楷體" panose="03000609000000000000" pitchFamily="65" charset="-120"/>
              </a:rPr>
              <a:t>。</a:t>
            </a:r>
          </a:p>
          <a:p>
            <a:pPr>
              <a:lnSpc>
                <a:spcPct val="80000"/>
              </a:lnSpc>
              <a:buFont typeface="Wingdings" panose="05000000000000000000" pitchFamily="2" charset="2"/>
              <a:buChar char="Ø"/>
            </a:pPr>
            <a:r>
              <a:rPr lang="en-US" sz="2000" dirty="0" err="1" smtClean="0">
                <a:solidFill>
                  <a:srgbClr val="000000"/>
                </a:solidFill>
                <a:latin typeface="文鼎標準楷體" panose="03000609000000000000" pitchFamily="65" charset="-120"/>
                <a:ea typeface="文鼎標準楷體" panose="03000609000000000000" pitchFamily="65" charset="-120"/>
              </a:rPr>
              <a:t>十二</a:t>
            </a:r>
            <a:r>
              <a:rPr lang="en-US" sz="2000" dirty="0" err="1">
                <a:solidFill>
                  <a:srgbClr val="000000"/>
                </a:solidFill>
                <a:latin typeface="文鼎標準楷體" panose="03000609000000000000" pitchFamily="65" charset="-120"/>
                <a:ea typeface="文鼎標準楷體" panose="03000609000000000000" pitchFamily="65" charset="-120"/>
              </a:rPr>
              <a:t>、違反媒體分級辦法，對兒童及少年提供或播送有害其身心發展之出</a:t>
            </a:r>
            <a:r>
              <a:rPr lang="en-US" sz="2000" dirty="0">
                <a:solidFill>
                  <a:srgbClr val="000000"/>
                </a:solidFill>
                <a:latin typeface="文鼎標準楷體" panose="03000609000000000000" pitchFamily="65" charset="-120"/>
                <a:ea typeface="文鼎標準楷體" panose="03000609000000000000" pitchFamily="65" charset="-120"/>
              </a:rPr>
              <a:t> </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8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版品</a:t>
            </a:r>
            <a:r>
              <a:rPr lang="en-US" sz="2000" dirty="0" err="1">
                <a:solidFill>
                  <a:srgbClr val="000000"/>
                </a:solidFill>
                <a:latin typeface="文鼎標準楷體" panose="03000609000000000000" pitchFamily="65" charset="-120"/>
                <a:ea typeface="文鼎標準楷體" panose="03000609000000000000" pitchFamily="65" charset="-120"/>
              </a:rPr>
              <a:t>、圖畫、錄影帶、影片、光碟、電子訊號、</a:t>
            </a:r>
            <a:r>
              <a:rPr lang="en-US" sz="2000" dirty="0" err="1" smtClean="0">
                <a:solidFill>
                  <a:srgbClr val="000000"/>
                </a:solidFill>
                <a:latin typeface="文鼎標準楷體" panose="03000609000000000000" pitchFamily="65" charset="-120"/>
                <a:ea typeface="文鼎標準楷體" panose="03000609000000000000" pitchFamily="65" charset="-120"/>
              </a:rPr>
              <a:t>網際網路或其他物</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8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smtClean="0">
                <a:solidFill>
                  <a:srgbClr val="000000"/>
                </a:solidFill>
                <a:latin typeface="文鼎標準楷體" panose="03000609000000000000" pitchFamily="65" charset="-120"/>
                <a:ea typeface="文鼎標準楷體" panose="03000609000000000000" pitchFamily="65" charset="-120"/>
              </a:rPr>
              <a:t>品</a:t>
            </a:r>
            <a:r>
              <a:rPr lang="en-US" sz="2000" dirty="0">
                <a:solidFill>
                  <a:srgbClr val="000000"/>
                </a:solidFill>
                <a:latin typeface="文鼎標準楷體" panose="03000609000000000000" pitchFamily="65" charset="-120"/>
                <a:ea typeface="文鼎標準楷體" panose="03000609000000000000" pitchFamily="65" charset="-120"/>
              </a:rPr>
              <a:t>。 </a:t>
            </a:r>
          </a:p>
          <a:p>
            <a:pPr>
              <a:lnSpc>
                <a:spcPct val="80000"/>
              </a:lnSpc>
              <a:buFont typeface="Wingdings" panose="05000000000000000000" pitchFamily="2" charset="2"/>
              <a:buChar char="Ø"/>
            </a:pPr>
            <a:r>
              <a:rPr lang="en-US" sz="2000" dirty="0">
                <a:solidFill>
                  <a:srgbClr val="000000"/>
                </a:solidFill>
                <a:latin typeface="文鼎標準楷體" panose="03000609000000000000" pitchFamily="65" charset="-120"/>
                <a:ea typeface="文鼎標準楷體" panose="03000609000000000000" pitchFamily="65" charset="-120"/>
              </a:rPr>
              <a:t>十三、帶領或誘使兒童及少年進入有礙其身心健康之場所。 </a:t>
            </a:r>
          </a:p>
          <a:p>
            <a:pPr>
              <a:lnSpc>
                <a:spcPct val="80000"/>
              </a:lnSpc>
              <a:buFont typeface="Wingdings" panose="05000000000000000000" pitchFamily="2" charset="2"/>
              <a:buChar char="Ø"/>
            </a:pPr>
            <a:r>
              <a:rPr lang="en-US" sz="2000" dirty="0">
                <a:solidFill>
                  <a:srgbClr val="000000"/>
                </a:solidFill>
                <a:latin typeface="文鼎標準楷體" panose="03000609000000000000" pitchFamily="65" charset="-120"/>
                <a:ea typeface="文鼎標準楷體" panose="03000609000000000000" pitchFamily="65" charset="-120"/>
              </a:rPr>
              <a:t>十四、強迫、引誘、容留或媒介兒童及少年為自殺行為。</a:t>
            </a:r>
          </a:p>
          <a:p>
            <a:pPr>
              <a:lnSpc>
                <a:spcPct val="80000"/>
              </a:lnSpc>
              <a:buFont typeface="Wingdings" panose="05000000000000000000" pitchFamily="2" charset="2"/>
              <a:buChar char="Ø"/>
            </a:pPr>
            <a:r>
              <a:rPr lang="en-US" sz="2000" dirty="0">
                <a:solidFill>
                  <a:srgbClr val="000000"/>
                </a:solidFill>
                <a:latin typeface="文鼎標準楷體" panose="03000609000000000000" pitchFamily="65" charset="-120"/>
                <a:ea typeface="文鼎標準楷體" panose="03000609000000000000" pitchFamily="65" charset="-120"/>
              </a:rPr>
              <a:t>十五、其他對兒童及少年或利用兒童及少年犯罪或為不正當之行為。 </a:t>
            </a:r>
          </a:p>
          <a:p>
            <a:pPr marL="342900" indent="-342900">
              <a:lnSpc>
                <a:spcPct val="80000"/>
              </a:lnSpc>
            </a:pPr>
            <a:endParaRPr lang="en-US" sz="2400" dirty="0" smtClean="0">
              <a:solidFill>
                <a:srgbClr val="000000"/>
              </a:solidFill>
              <a:latin typeface="華康儷粗圓" pitchFamily="49" charset="-120"/>
              <a:ea typeface="華康儷粗圓" pitchFamily="49" charset="-120"/>
            </a:endParaRPr>
          </a:p>
          <a:p>
            <a:pPr marL="342900" indent="-342900">
              <a:lnSpc>
                <a:spcPct val="80000"/>
              </a:lnSpc>
            </a:pPr>
            <a:endParaRPr lang="en-US" sz="2400" dirty="0" smtClean="0">
              <a:solidFill>
                <a:srgbClr val="000000"/>
              </a:solidFill>
              <a:latin typeface="華康儷粗圓" pitchFamily="49" charset="-120"/>
              <a:ea typeface="華康儷粗圓" pitchFamily="49" charset="-120"/>
            </a:endParaRPr>
          </a:p>
        </p:txBody>
      </p:sp>
    </p:spTree>
    <p:extLst>
      <p:ext uri="{BB962C8B-B14F-4D97-AF65-F5344CB8AC3E}">
        <p14:creationId xmlns:p14="http://schemas.microsoft.com/office/powerpoint/2010/main" val="386502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Box 67"/>
          <p:cNvSpPr>
            <a:spLocks noGrp="1"/>
          </p:cNvSpPr>
          <p:nvPr>
            <p:ph type="title"/>
          </p:nvPr>
        </p:nvSpPr>
        <p:spPr>
          <a:prstGeom prst="rect">
            <a:avLst/>
          </a:prstGeom>
        </p:spPr>
        <p:txBody>
          <a:bodyPr numCol="1">
            <a:normAutofit/>
          </a:bodyPr>
          <a:lstStyle/>
          <a:p>
            <a:r>
              <a:rPr lang="en-US" dirty="0">
                <a:latin typeface="文鼎標準楷體" panose="03000609000000000000" pitchFamily="65" charset="-120"/>
                <a:ea typeface="文鼎標準楷體" panose="03000609000000000000" pitchFamily="65" charset="-120"/>
              </a:rPr>
              <a:t>兒童及少年福利法</a:t>
            </a:r>
          </a:p>
        </p:txBody>
      </p:sp>
      <p:sp>
        <p:nvSpPr>
          <p:cNvPr id="68" name="Text Box 68"/>
          <p:cNvSpPr>
            <a:spLocks noGrp="1"/>
          </p:cNvSpPr>
          <p:nvPr>
            <p:ph type="body" idx="4294967295"/>
          </p:nvPr>
        </p:nvSpPr>
        <p:spPr>
          <a:xfrm>
            <a:off x="603250" y="980728"/>
            <a:ext cx="8540750" cy="6121400"/>
          </a:xfrm>
          <a:prstGeom prst="rect">
            <a:avLst/>
          </a:prstGeom>
        </p:spPr>
        <p:txBody>
          <a:bodyPr numCol="1">
            <a:normAutofit/>
          </a:bodyPr>
          <a:lstStyle/>
          <a:p>
            <a:pPr>
              <a:lnSpc>
                <a:spcPct val="150000"/>
              </a:lnSpc>
              <a:buFont typeface="Wingdings" panose="05000000000000000000" pitchFamily="2" charset="2"/>
              <a:buChar char="Ø"/>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smtClean="0">
                <a:solidFill>
                  <a:srgbClr val="000000"/>
                </a:solidFill>
                <a:latin typeface="文鼎標準楷體" panose="03000609000000000000" pitchFamily="65" charset="-120"/>
                <a:ea typeface="文鼎標準楷體" panose="03000609000000000000" pitchFamily="65" charset="-120"/>
              </a:rPr>
              <a:t>第</a:t>
            </a:r>
            <a:r>
              <a:rPr lang="en-US" sz="2000" dirty="0">
                <a:solidFill>
                  <a:srgbClr val="000000"/>
                </a:solidFill>
                <a:latin typeface="文鼎標準楷體" panose="03000609000000000000" pitchFamily="65" charset="-120"/>
                <a:ea typeface="文鼎標準楷體" panose="03000609000000000000" pitchFamily="65" charset="-120"/>
              </a:rPr>
              <a:t>32條</a:t>
            </a:r>
          </a:p>
          <a:p>
            <a:pPr marL="0" indent="0">
              <a:lnSpc>
                <a:spcPct val="150000"/>
              </a:lnSpc>
              <a:buNone/>
            </a:pPr>
            <a:r>
              <a:rPr lang="en-US" sz="2000" dirty="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父母</a:t>
            </a:r>
            <a:r>
              <a:rPr lang="en-US" sz="2000" dirty="0" err="1">
                <a:solidFill>
                  <a:srgbClr val="000000"/>
                </a:solidFill>
                <a:latin typeface="文鼎標準楷體" panose="03000609000000000000" pitchFamily="65" charset="-120"/>
                <a:ea typeface="文鼎標準楷體" panose="03000609000000000000" pitchFamily="65" charset="-120"/>
              </a:rPr>
              <a:t>、</a:t>
            </a:r>
            <a:r>
              <a:rPr lang="en-US" sz="2000" dirty="0" err="1" smtClean="0">
                <a:solidFill>
                  <a:srgbClr val="000000"/>
                </a:solidFill>
                <a:latin typeface="文鼎標準楷體" panose="03000609000000000000" pitchFamily="65" charset="-120"/>
                <a:ea typeface="文鼎標準楷體" panose="03000609000000000000" pitchFamily="65" charset="-120"/>
              </a:rPr>
              <a:t>監護人或其他實際照顧兒童之人不得使兒童獨處於易發生危險或</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endParaRPr lang="en-US" altLang="zh-TW"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傷害之環境</a:t>
            </a:r>
            <a:r>
              <a:rPr lang="en-US" sz="2000" dirty="0" err="1">
                <a:solidFill>
                  <a:srgbClr val="000000"/>
                </a:solidFill>
                <a:latin typeface="文鼎標準楷體" panose="03000609000000000000" pitchFamily="65" charset="-120"/>
                <a:ea typeface="文鼎標準楷體" panose="03000609000000000000" pitchFamily="65" charset="-120"/>
              </a:rPr>
              <a:t>；對於六歲以下兒童或需要特別看護之兒童及少年，</a:t>
            </a:r>
            <a:r>
              <a:rPr lang="en-US" sz="2000" dirty="0" err="1" smtClean="0">
                <a:solidFill>
                  <a:srgbClr val="000000"/>
                </a:solidFill>
                <a:latin typeface="文鼎標準楷體" panose="03000609000000000000" pitchFamily="65" charset="-120"/>
                <a:ea typeface="文鼎標準楷體" panose="03000609000000000000" pitchFamily="65" charset="-120"/>
              </a:rPr>
              <a:t>不得使</a:t>
            </a: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sz="2000" dirty="0" err="1" smtClean="0">
                <a:solidFill>
                  <a:srgbClr val="000000"/>
                </a:solidFill>
                <a:latin typeface="文鼎標準楷體" panose="03000609000000000000" pitchFamily="65" charset="-120"/>
                <a:ea typeface="文鼎標準楷體" panose="03000609000000000000" pitchFamily="65" charset="-120"/>
              </a:rPr>
              <a:t>其獨處或由不適當之人代為照顧</a:t>
            </a:r>
            <a:r>
              <a:rPr lang="en-US" sz="2000" dirty="0" smtClean="0">
                <a:solidFill>
                  <a:srgbClr val="000000"/>
                </a:solidFill>
                <a:latin typeface="文鼎標準楷體" panose="03000609000000000000" pitchFamily="65" charset="-120"/>
                <a:ea typeface="文鼎標準楷體" panose="03000609000000000000" pitchFamily="65" charset="-120"/>
              </a:rPr>
              <a:t>。</a:t>
            </a:r>
          </a:p>
          <a:p>
            <a:pPr>
              <a:lnSpc>
                <a:spcPct val="150000"/>
              </a:lnSpc>
              <a:buFont typeface="Wingdings" panose="05000000000000000000" pitchFamily="2" charset="2"/>
              <a:buChar char="Ø"/>
            </a:pPr>
            <a:r>
              <a:rPr lang="zh-TW" altLang="en-US" sz="2000" dirty="0" smtClean="0">
                <a:solidFill>
                  <a:srgbClr val="000000"/>
                </a:solidFill>
                <a:latin typeface="文鼎標準楷體" panose="03000609000000000000" pitchFamily="65" charset="-120"/>
                <a:ea typeface="文鼎標準楷體" panose="03000609000000000000" pitchFamily="65" charset="-120"/>
              </a:rPr>
              <a:t>第</a:t>
            </a:r>
            <a:r>
              <a:rPr lang="en-US" altLang="zh-TW" sz="2000" dirty="0" smtClean="0">
                <a:solidFill>
                  <a:srgbClr val="000000"/>
                </a:solidFill>
                <a:latin typeface="文鼎標準楷體" panose="03000609000000000000" pitchFamily="65" charset="-120"/>
                <a:ea typeface="文鼎標準楷體" panose="03000609000000000000" pitchFamily="65" charset="-120"/>
              </a:rPr>
              <a:t>36</a:t>
            </a:r>
            <a:r>
              <a:rPr lang="zh-TW" altLang="en-US" sz="2000" dirty="0" smtClean="0">
                <a:solidFill>
                  <a:srgbClr val="000000"/>
                </a:solidFill>
                <a:latin typeface="文鼎標準楷體" panose="03000609000000000000" pitchFamily="65" charset="-120"/>
                <a:ea typeface="文鼎標準楷體" panose="03000609000000000000" pitchFamily="65" charset="-120"/>
              </a:rPr>
              <a:t>條</a:t>
            </a:r>
            <a:endParaRPr lang="en-US" altLang="zh-TW" sz="2000" dirty="0">
              <a:latin typeface="文鼎標準楷體" panose="03000609000000000000" pitchFamily="65" charset="-120"/>
              <a:ea typeface="文鼎標準楷體" panose="03000609000000000000" pitchFamily="65" charset="-120"/>
            </a:endParaRPr>
          </a:p>
          <a:p>
            <a:pPr marL="0" lvl="0" indent="0">
              <a:lnSpc>
                <a:spcPct val="80000"/>
              </a:lnSpc>
              <a:buClr>
                <a:srgbClr val="477AB1"/>
              </a:buClr>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altLang="zh-TW" sz="2000" dirty="0" err="1" smtClean="0">
                <a:solidFill>
                  <a:srgbClr val="000000"/>
                </a:solidFill>
                <a:latin typeface="文鼎標準楷體" panose="03000609000000000000" pitchFamily="65" charset="-120"/>
                <a:ea typeface="文鼎標準楷體" panose="03000609000000000000" pitchFamily="65" charset="-120"/>
              </a:rPr>
              <a:t>兒童及少年有下列各款情形之一</a:t>
            </a:r>
            <a:r>
              <a:rPr lang="en-US" altLang="zh-TW" sz="2000" dirty="0" err="1">
                <a:solidFill>
                  <a:srgbClr val="000000"/>
                </a:solidFill>
                <a:latin typeface="文鼎標準楷體" panose="03000609000000000000" pitchFamily="65" charset="-120"/>
                <a:ea typeface="文鼎標準楷體" panose="03000609000000000000" pitchFamily="65" charset="-120"/>
              </a:rPr>
              <a:t>，非立即給予保護、安置或為其他處置</a:t>
            </a:r>
            <a:r>
              <a:rPr lang="en-US" altLang="zh-TW" sz="2000" dirty="0" smtClean="0">
                <a:solidFill>
                  <a:srgbClr val="000000"/>
                </a:solidFill>
                <a:latin typeface="文鼎標準楷體" panose="03000609000000000000" pitchFamily="65" charset="-120"/>
                <a:ea typeface="文鼎標準楷體" panose="03000609000000000000" pitchFamily="65" charset="-120"/>
              </a:rPr>
              <a:t>， </a:t>
            </a:r>
          </a:p>
          <a:p>
            <a:pPr marL="0" lvl="0" indent="0">
              <a:lnSpc>
                <a:spcPct val="80000"/>
              </a:lnSpc>
              <a:buClr>
                <a:srgbClr val="477AB1"/>
              </a:buClr>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altLang="zh-TW" sz="2000" dirty="0" err="1" smtClean="0">
                <a:solidFill>
                  <a:srgbClr val="000000"/>
                </a:solidFill>
                <a:latin typeface="文鼎標準楷體" panose="03000609000000000000" pitchFamily="65" charset="-120"/>
                <a:ea typeface="文鼎標準楷體" panose="03000609000000000000" pitchFamily="65" charset="-120"/>
              </a:rPr>
              <a:t>其生命</a:t>
            </a:r>
            <a:r>
              <a:rPr lang="en-US" altLang="zh-TW" sz="2000" dirty="0" err="1">
                <a:solidFill>
                  <a:srgbClr val="000000"/>
                </a:solidFill>
                <a:latin typeface="文鼎標準楷體" panose="03000609000000000000" pitchFamily="65" charset="-120"/>
                <a:ea typeface="文鼎標準楷體" panose="03000609000000000000" pitchFamily="65" charset="-120"/>
              </a:rPr>
              <a:t>、身體或自由有立即之危險或有危險之虞者，直轄市、縣</a:t>
            </a:r>
            <a:r>
              <a:rPr lang="en-US" altLang="zh-TW" sz="2000" dirty="0">
                <a:solidFill>
                  <a:srgbClr val="000000"/>
                </a:solidFill>
                <a:latin typeface="文鼎標準楷體" panose="03000609000000000000" pitchFamily="65" charset="-120"/>
                <a:ea typeface="文鼎標準楷體" panose="03000609000000000000" pitchFamily="65" charset="-120"/>
              </a:rPr>
              <a:t> (市) </a:t>
            </a:r>
            <a:endParaRPr lang="en-US" altLang="zh-TW" sz="2000" dirty="0" smtClean="0">
              <a:solidFill>
                <a:srgbClr val="000000"/>
              </a:solidFill>
              <a:latin typeface="文鼎標準楷體" panose="03000609000000000000" pitchFamily="65" charset="-120"/>
              <a:ea typeface="文鼎標準楷體" panose="03000609000000000000" pitchFamily="65" charset="-120"/>
            </a:endParaRPr>
          </a:p>
          <a:p>
            <a:pPr marL="0" lvl="0" indent="0">
              <a:lnSpc>
                <a:spcPct val="80000"/>
              </a:lnSpc>
              <a:buClr>
                <a:srgbClr val="477AB1"/>
              </a:buClr>
              <a:buNone/>
            </a:pPr>
            <a:r>
              <a:rPr lang="zh-TW" altLang="en-US" sz="2000" dirty="0">
                <a:solidFill>
                  <a:srgbClr val="000000"/>
                </a:solidFill>
                <a:latin typeface="文鼎標準楷體" panose="03000609000000000000" pitchFamily="65" charset="-120"/>
                <a:ea typeface="文鼎標準楷體" panose="03000609000000000000" pitchFamily="65" charset="-120"/>
              </a:rPr>
              <a:t> </a:t>
            </a: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altLang="zh-TW" sz="2000" dirty="0" err="1" smtClean="0">
                <a:solidFill>
                  <a:srgbClr val="000000"/>
                </a:solidFill>
                <a:latin typeface="文鼎標準楷體" panose="03000609000000000000" pitchFamily="65" charset="-120"/>
                <a:ea typeface="文鼎標準楷體" panose="03000609000000000000" pitchFamily="65" charset="-120"/>
              </a:rPr>
              <a:t>主管機關應予緊急保護</a:t>
            </a:r>
            <a:r>
              <a:rPr lang="en-US" altLang="zh-TW" sz="2000" dirty="0" err="1">
                <a:solidFill>
                  <a:srgbClr val="000000"/>
                </a:solidFill>
                <a:latin typeface="文鼎標準楷體" panose="03000609000000000000" pitchFamily="65" charset="-120"/>
                <a:ea typeface="文鼎標準楷體" panose="03000609000000000000" pitchFamily="65" charset="-120"/>
              </a:rPr>
              <a:t>、安置或為其他必要之處置</a:t>
            </a:r>
            <a:r>
              <a:rPr lang="en-US" altLang="zh-TW" sz="2000" dirty="0">
                <a:solidFill>
                  <a:srgbClr val="000000"/>
                </a:solidFill>
                <a:latin typeface="文鼎標準楷體" panose="03000609000000000000" pitchFamily="65" charset="-120"/>
                <a:ea typeface="文鼎標準楷體" panose="03000609000000000000" pitchFamily="65" charset="-120"/>
              </a:rPr>
              <a:t>：</a:t>
            </a:r>
          </a:p>
          <a:p>
            <a:pPr marL="0" lvl="0" indent="0">
              <a:lnSpc>
                <a:spcPct val="80000"/>
              </a:lnSpc>
              <a:buClr>
                <a:srgbClr val="477AB1"/>
              </a:buClr>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altLang="zh-TW" sz="2000" dirty="0" err="1" smtClean="0">
                <a:solidFill>
                  <a:srgbClr val="000000"/>
                </a:solidFill>
                <a:latin typeface="文鼎標準楷體" panose="03000609000000000000" pitchFamily="65" charset="-120"/>
                <a:ea typeface="文鼎標準楷體" panose="03000609000000000000" pitchFamily="65" charset="-120"/>
              </a:rPr>
              <a:t>一</a:t>
            </a:r>
            <a:r>
              <a:rPr lang="en-US" altLang="zh-TW" sz="2000" dirty="0" err="1">
                <a:solidFill>
                  <a:srgbClr val="000000"/>
                </a:solidFill>
                <a:latin typeface="文鼎標準楷體" panose="03000609000000000000" pitchFamily="65" charset="-120"/>
                <a:ea typeface="文鼎標準楷體" panose="03000609000000000000" pitchFamily="65" charset="-120"/>
              </a:rPr>
              <a:t>、兒童及少年未受適當之養育或照顧</a:t>
            </a:r>
            <a:r>
              <a:rPr lang="en-US" altLang="zh-TW" sz="2000" dirty="0">
                <a:solidFill>
                  <a:srgbClr val="000000"/>
                </a:solidFill>
                <a:latin typeface="文鼎標準楷體" panose="03000609000000000000" pitchFamily="65" charset="-120"/>
                <a:ea typeface="文鼎標準楷體" panose="03000609000000000000" pitchFamily="65" charset="-120"/>
              </a:rPr>
              <a:t>。 </a:t>
            </a:r>
          </a:p>
          <a:p>
            <a:pPr marL="0" lvl="0" indent="0">
              <a:lnSpc>
                <a:spcPct val="80000"/>
              </a:lnSpc>
              <a:buClr>
                <a:srgbClr val="477AB1"/>
              </a:buClr>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altLang="zh-TW" sz="2000" dirty="0" err="1" smtClean="0">
                <a:solidFill>
                  <a:srgbClr val="000000"/>
                </a:solidFill>
                <a:latin typeface="文鼎標準楷體" panose="03000609000000000000" pitchFamily="65" charset="-120"/>
                <a:ea typeface="文鼎標準楷體" panose="03000609000000000000" pitchFamily="65" charset="-120"/>
              </a:rPr>
              <a:t>二</a:t>
            </a:r>
            <a:r>
              <a:rPr lang="en-US" altLang="zh-TW" sz="2000" dirty="0" err="1">
                <a:solidFill>
                  <a:srgbClr val="000000"/>
                </a:solidFill>
                <a:latin typeface="文鼎標準楷體" panose="03000609000000000000" pitchFamily="65" charset="-120"/>
                <a:ea typeface="文鼎標準楷體" panose="03000609000000000000" pitchFamily="65" charset="-120"/>
              </a:rPr>
              <a:t>、兒童及少年有立即接受診治之必要，而未就醫者</a:t>
            </a:r>
            <a:r>
              <a:rPr lang="en-US" altLang="zh-TW" sz="2000" dirty="0">
                <a:solidFill>
                  <a:srgbClr val="000000"/>
                </a:solidFill>
                <a:latin typeface="文鼎標準楷體" panose="03000609000000000000" pitchFamily="65" charset="-120"/>
                <a:ea typeface="文鼎標準楷體" panose="03000609000000000000" pitchFamily="65" charset="-120"/>
              </a:rPr>
              <a:t>。 </a:t>
            </a:r>
          </a:p>
          <a:p>
            <a:pPr marL="0" lvl="0" indent="0">
              <a:lnSpc>
                <a:spcPct val="80000"/>
              </a:lnSpc>
              <a:buClr>
                <a:srgbClr val="477AB1"/>
              </a:buClr>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altLang="zh-TW" sz="2000" dirty="0" err="1" smtClean="0">
                <a:solidFill>
                  <a:srgbClr val="000000"/>
                </a:solidFill>
                <a:latin typeface="文鼎標準楷體" panose="03000609000000000000" pitchFamily="65" charset="-120"/>
                <a:ea typeface="文鼎標準楷體" panose="03000609000000000000" pitchFamily="65" charset="-120"/>
              </a:rPr>
              <a:t>三</a:t>
            </a:r>
            <a:r>
              <a:rPr lang="en-US" altLang="zh-TW" sz="2000" dirty="0" err="1">
                <a:solidFill>
                  <a:srgbClr val="000000"/>
                </a:solidFill>
                <a:latin typeface="文鼎標準楷體" panose="03000609000000000000" pitchFamily="65" charset="-120"/>
                <a:ea typeface="文鼎標準楷體" panose="03000609000000000000" pitchFamily="65" charset="-120"/>
              </a:rPr>
              <a:t>、兒童及少年遭遺棄、身心虐待、買賣、質押，被強迫或引</a:t>
            </a:r>
            <a:endParaRPr lang="en-US" altLang="zh-TW" sz="2000" dirty="0">
              <a:solidFill>
                <a:srgbClr val="000000"/>
              </a:solidFill>
              <a:latin typeface="文鼎標準楷體" panose="03000609000000000000" pitchFamily="65" charset="-120"/>
              <a:ea typeface="文鼎標準楷體" panose="03000609000000000000" pitchFamily="65" charset="-120"/>
            </a:endParaRPr>
          </a:p>
          <a:p>
            <a:pPr marL="0" lvl="0" indent="0">
              <a:lnSpc>
                <a:spcPct val="80000"/>
              </a:lnSpc>
              <a:buClr>
                <a:srgbClr val="477AB1"/>
              </a:buClr>
              <a:buNone/>
            </a:pPr>
            <a:r>
              <a:rPr lang="en-US" altLang="zh-TW" sz="2000" dirty="0">
                <a:solidFill>
                  <a:srgbClr val="000000"/>
                </a:solidFill>
                <a:latin typeface="文鼎標準楷體" panose="03000609000000000000" pitchFamily="65" charset="-120"/>
                <a:ea typeface="文鼎標準楷體" panose="03000609000000000000" pitchFamily="65" charset="-120"/>
              </a:rPr>
              <a:t>       </a:t>
            </a:r>
            <a:r>
              <a:rPr lang="en-US" altLang="zh-TW" sz="2000" dirty="0" err="1">
                <a:solidFill>
                  <a:srgbClr val="000000"/>
                </a:solidFill>
                <a:latin typeface="文鼎標準楷體" panose="03000609000000000000" pitchFamily="65" charset="-120"/>
                <a:ea typeface="文鼎標準楷體" panose="03000609000000000000" pitchFamily="65" charset="-120"/>
              </a:rPr>
              <a:t>誘從事不正</a:t>
            </a:r>
            <a:r>
              <a:rPr lang="en-US" altLang="zh-TW" sz="2000" dirty="0">
                <a:solidFill>
                  <a:srgbClr val="000000"/>
                </a:solidFill>
                <a:latin typeface="文鼎標準楷體" panose="03000609000000000000" pitchFamily="65" charset="-120"/>
                <a:ea typeface="文鼎標準楷體" panose="03000609000000000000" pitchFamily="65" charset="-120"/>
              </a:rPr>
              <a:t> </a:t>
            </a:r>
            <a:r>
              <a:rPr lang="en-US" altLang="zh-TW" sz="2000" dirty="0" err="1">
                <a:solidFill>
                  <a:srgbClr val="000000"/>
                </a:solidFill>
                <a:latin typeface="文鼎標準楷體" panose="03000609000000000000" pitchFamily="65" charset="-120"/>
                <a:ea typeface="文鼎標準楷體" panose="03000609000000000000" pitchFamily="65" charset="-120"/>
              </a:rPr>
              <a:t>當之行為或工作者</a:t>
            </a:r>
            <a:r>
              <a:rPr lang="en-US" altLang="zh-TW" sz="2000" dirty="0">
                <a:solidFill>
                  <a:srgbClr val="000000"/>
                </a:solidFill>
                <a:latin typeface="文鼎標準楷體" panose="03000609000000000000" pitchFamily="65" charset="-120"/>
                <a:ea typeface="文鼎標準楷體" panose="03000609000000000000" pitchFamily="65" charset="-120"/>
              </a:rPr>
              <a:t>。 </a:t>
            </a:r>
          </a:p>
          <a:p>
            <a:pPr marL="0" lvl="0" indent="0">
              <a:lnSpc>
                <a:spcPct val="80000"/>
              </a:lnSpc>
              <a:buClr>
                <a:srgbClr val="477AB1"/>
              </a:buClr>
              <a:buNone/>
            </a:pPr>
            <a:r>
              <a:rPr lang="zh-TW" altLang="en-US" sz="2000" dirty="0" smtClean="0">
                <a:solidFill>
                  <a:srgbClr val="000000"/>
                </a:solidFill>
                <a:latin typeface="文鼎標準楷體" panose="03000609000000000000" pitchFamily="65" charset="-120"/>
                <a:ea typeface="文鼎標準楷體" panose="03000609000000000000" pitchFamily="65" charset="-120"/>
              </a:rPr>
              <a:t>   </a:t>
            </a:r>
            <a:r>
              <a:rPr lang="en-US" altLang="zh-TW" sz="2000" dirty="0" err="1" smtClean="0">
                <a:solidFill>
                  <a:srgbClr val="000000"/>
                </a:solidFill>
                <a:latin typeface="文鼎標準楷體" panose="03000609000000000000" pitchFamily="65" charset="-120"/>
                <a:ea typeface="文鼎標準楷體" panose="03000609000000000000" pitchFamily="65" charset="-120"/>
              </a:rPr>
              <a:t>四</a:t>
            </a:r>
            <a:r>
              <a:rPr lang="en-US" altLang="zh-TW" sz="2000" dirty="0" err="1">
                <a:solidFill>
                  <a:srgbClr val="000000"/>
                </a:solidFill>
                <a:latin typeface="文鼎標準楷體" panose="03000609000000000000" pitchFamily="65" charset="-120"/>
                <a:ea typeface="文鼎標準楷體" panose="03000609000000000000" pitchFamily="65" charset="-120"/>
              </a:rPr>
              <a:t>、兒童及少年遭受其他迫害，非立即安置難以有效保護者</a:t>
            </a:r>
            <a:r>
              <a:rPr lang="en-US" altLang="zh-TW" sz="2000" dirty="0">
                <a:solidFill>
                  <a:srgbClr val="000000"/>
                </a:solidFill>
                <a:latin typeface="文鼎標準楷體" panose="03000609000000000000" pitchFamily="65" charset="-120"/>
                <a:ea typeface="文鼎標準楷體" panose="03000609000000000000" pitchFamily="65" charset="-120"/>
              </a:rPr>
              <a:t>。</a:t>
            </a:r>
          </a:p>
          <a:p>
            <a:pPr marL="0" indent="0">
              <a:lnSpc>
                <a:spcPct val="150000"/>
              </a:lnSpc>
              <a:buNone/>
            </a:pPr>
            <a:endParaRPr lang="en-US" sz="2000" dirty="0" smtClean="0">
              <a:solidFill>
                <a:srgbClr val="000000"/>
              </a:solidFill>
              <a:latin typeface="文鼎標準楷體" panose="03000609000000000000" pitchFamily="65" charset="-120"/>
              <a:ea typeface="文鼎標準楷體" panose="03000609000000000000" pitchFamily="65" charset="-120"/>
            </a:endParaRPr>
          </a:p>
          <a:p>
            <a:pPr marL="0" indent="0">
              <a:lnSpc>
                <a:spcPct val="150000"/>
              </a:lnSpc>
              <a:buNone/>
            </a:pPr>
            <a:r>
              <a:rPr lang="en-US" sz="2000" dirty="0" smtClean="0">
                <a:solidFill>
                  <a:srgbClr val="000000"/>
                </a:solidFill>
                <a:latin typeface="文鼎標準楷體" panose="03000609000000000000" pitchFamily="65" charset="-120"/>
                <a:ea typeface="文鼎標準楷體" panose="03000609000000000000" pitchFamily="65" charset="-120"/>
              </a:rPr>
              <a:t> </a:t>
            </a:r>
            <a:endParaRPr lang="en-US" sz="2000" dirty="0">
              <a:solidFill>
                <a:srgbClr val="000000"/>
              </a:solidFill>
              <a:latin typeface="文鼎標準楷體" panose="03000609000000000000" pitchFamily="65" charset="-120"/>
              <a:ea typeface="文鼎標準楷體" panose="03000609000000000000" pitchFamily="65" charset="-120"/>
            </a:endParaRPr>
          </a:p>
        </p:txBody>
      </p:sp>
    </p:spTree>
    <p:extLst>
      <p:ext uri="{BB962C8B-B14F-4D97-AF65-F5344CB8AC3E}">
        <p14:creationId xmlns:p14="http://schemas.microsoft.com/office/powerpoint/2010/main" val="325959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85"/>
          <p:cNvSpPr>
            <a:spLocks noGrp="1"/>
          </p:cNvSpPr>
          <p:nvPr>
            <p:ph type="title"/>
          </p:nvPr>
        </p:nvSpPr>
        <p:spPr>
          <a:prstGeom prst="rect">
            <a:avLst/>
          </a:prstGeom>
        </p:spPr>
        <p:txBody>
          <a:bodyPr numCol="1">
            <a:normAutofit/>
          </a:bodyPr>
          <a:lstStyle/>
          <a:p>
            <a:pPr marL="0" indent="0"/>
            <a:r>
              <a:rPr lang="en-US" dirty="0" err="1">
                <a:latin typeface="文鼎標準楷體" panose="03000609000000000000" pitchFamily="65" charset="-120"/>
                <a:ea typeface="文鼎標準楷體" panose="03000609000000000000" pitchFamily="65" charset="-120"/>
              </a:rPr>
              <a:t>兒童少年</a:t>
            </a:r>
            <a:r>
              <a:rPr lang="zh-TW" altLang="en-US" dirty="0">
                <a:latin typeface="文鼎標準楷體" panose="03000609000000000000" pitchFamily="65" charset="-120"/>
                <a:ea typeface="文鼎標準楷體" panose="03000609000000000000" pitchFamily="65" charset="-120"/>
              </a:rPr>
              <a:t>受</a:t>
            </a:r>
            <a:r>
              <a:rPr lang="en-US" dirty="0" err="1">
                <a:latin typeface="文鼎標準楷體" panose="03000609000000000000" pitchFamily="65" charset="-120"/>
                <a:ea typeface="文鼎標準楷體" panose="03000609000000000000" pitchFamily="65" charset="-120"/>
              </a:rPr>
              <a:t>虐的類型</a:t>
            </a:r>
            <a:endParaRPr lang="en-US" dirty="0">
              <a:latin typeface="文鼎標準楷體" panose="03000609000000000000" pitchFamily="65" charset="-120"/>
              <a:ea typeface="文鼎標準楷體" panose="03000609000000000000" pitchFamily="65" charset="-120"/>
            </a:endParaRPr>
          </a:p>
        </p:txBody>
      </p:sp>
      <p:sp>
        <p:nvSpPr>
          <p:cNvPr id="83" name="Text Box 83"/>
          <p:cNvSpPr>
            <a:spLocks/>
          </p:cNvSpPr>
          <p:nvPr/>
        </p:nvSpPr>
        <p:spPr>
          <a:xfrm>
            <a:off x="17562" y="1628800"/>
            <a:ext cx="9018934" cy="4027487"/>
          </a:xfrm>
          <a:prstGeom prst="rect">
            <a:avLst/>
          </a:prstGeom>
          <a:noFill/>
          <a:ln>
            <a:noFill/>
          </a:ln>
        </p:spPr>
        <p:txBody>
          <a:bodyPr numCol="1"/>
          <a:lstStyle/>
          <a:p>
            <a:pPr marL="387350" fontAlgn="base">
              <a:spcBef>
                <a:spcPct val="20000"/>
              </a:spcBef>
              <a:spcAft>
                <a:spcPct val="0"/>
              </a:spcAft>
            </a:pPr>
            <a:r>
              <a:rPr lang="en-US" sz="2400" kern="0" dirty="0" err="1" smtClean="0">
                <a:solidFill>
                  <a:srgbClr val="000000"/>
                </a:solidFill>
                <a:latin typeface="文鼎標準楷體" panose="03000609000000000000" pitchFamily="65" charset="-120"/>
                <a:ea typeface="文鼎標準楷體" panose="03000609000000000000" pitchFamily="65" charset="-120"/>
              </a:rPr>
              <a:t>一</a:t>
            </a:r>
            <a:r>
              <a:rPr lang="en-US" sz="2400" kern="0" dirty="0" err="1" smtClean="0">
                <a:solidFill>
                  <a:srgbClr val="007A77"/>
                </a:solidFill>
                <a:latin typeface="文鼎標準楷體" panose="03000609000000000000" pitchFamily="65" charset="-120"/>
                <a:ea typeface="文鼎標準楷體" panose="03000609000000000000" pitchFamily="65" charset="-120"/>
              </a:rPr>
              <a:t>、</a:t>
            </a:r>
            <a:r>
              <a:rPr lang="en-US" sz="2400" kern="0" dirty="0" err="1" smtClean="0">
                <a:solidFill>
                  <a:srgbClr val="000000"/>
                </a:solidFill>
                <a:latin typeface="文鼎標準楷體" panose="03000609000000000000" pitchFamily="65" charset="-120"/>
                <a:ea typeface="文鼎標準楷體" panose="03000609000000000000" pitchFamily="65" charset="-120"/>
              </a:rPr>
              <a:t>父母或主要照顧者持續不當的對待行為，導致兒少</a:t>
            </a:r>
            <a:endParaRPr lang="en-US" sz="2400" kern="0" dirty="0" smtClean="0">
              <a:solidFill>
                <a:srgbClr val="000000"/>
              </a:solidFill>
              <a:latin typeface="文鼎標準楷體" panose="03000609000000000000" pitchFamily="65" charset="-120"/>
              <a:ea typeface="文鼎標準楷體" panose="03000609000000000000" pitchFamily="65" charset="-120"/>
            </a:endParaRPr>
          </a:p>
          <a:p>
            <a:pPr marL="387350" fontAlgn="base">
              <a:spcBef>
                <a:spcPct val="20000"/>
              </a:spcBef>
              <a:spcAft>
                <a:spcPct val="0"/>
              </a:spcAft>
            </a:pPr>
            <a:r>
              <a:rPr lang="en-US" sz="2400" b="1" kern="0" dirty="0">
                <a:solidFill>
                  <a:srgbClr val="000000"/>
                </a:solidFill>
                <a:latin typeface="文鼎標準楷體" panose="03000609000000000000" pitchFamily="65" charset="-120"/>
                <a:ea typeface="文鼎標準楷體" panose="03000609000000000000" pitchFamily="65" charset="-120"/>
              </a:rPr>
              <a:t> </a:t>
            </a:r>
            <a:r>
              <a:rPr lang="en-US" sz="2400" b="1" kern="0" dirty="0" smtClean="0">
                <a:solidFill>
                  <a:srgbClr val="000000"/>
                </a:solidFill>
                <a:latin typeface="文鼎標準楷體" panose="03000609000000000000" pitchFamily="65" charset="-120"/>
                <a:ea typeface="文鼎標準楷體" panose="03000609000000000000" pitchFamily="65" charset="-120"/>
              </a:rPr>
              <a:t>   </a:t>
            </a:r>
            <a:r>
              <a:rPr lang="en-US" sz="2400" b="1" kern="0" dirty="0" err="1" smtClean="0">
                <a:solidFill>
                  <a:srgbClr val="CC3300"/>
                </a:solidFill>
                <a:latin typeface="文鼎標準楷體" panose="03000609000000000000" pitchFamily="65" charset="-120"/>
                <a:ea typeface="文鼎標準楷體" panose="03000609000000000000" pitchFamily="65" charset="-120"/>
              </a:rPr>
              <a:t>身體受傷、生活照顧匱乏</a:t>
            </a:r>
            <a:r>
              <a:rPr lang="en-US" sz="2400" kern="0" dirty="0" err="1" smtClean="0">
                <a:solidFill>
                  <a:srgbClr val="000000"/>
                </a:solidFill>
                <a:latin typeface="文鼎標準楷體" panose="03000609000000000000" pitchFamily="65" charset="-120"/>
                <a:ea typeface="文鼎標準楷體" panose="03000609000000000000" pitchFamily="65" charset="-120"/>
              </a:rPr>
              <a:t>或</a:t>
            </a:r>
            <a:r>
              <a:rPr lang="en-US" sz="2400" b="1" kern="0" dirty="0" err="1" smtClean="0">
                <a:solidFill>
                  <a:srgbClr val="CC3300"/>
                </a:solidFill>
                <a:latin typeface="文鼎標準楷體" panose="03000609000000000000" pitchFamily="65" charset="-120"/>
                <a:ea typeface="文鼎標準楷體" panose="03000609000000000000" pitchFamily="65" charset="-120"/>
              </a:rPr>
              <a:t>心理情緒上的遲緩發展</a:t>
            </a:r>
            <a:r>
              <a:rPr lang="en-US" sz="2400" kern="0" dirty="0" smtClean="0">
                <a:solidFill>
                  <a:srgbClr val="000000"/>
                </a:solidFill>
                <a:latin typeface="文鼎標準楷體" panose="03000609000000000000" pitchFamily="65" charset="-120"/>
                <a:ea typeface="文鼎標準楷體" panose="03000609000000000000" pitchFamily="65" charset="-120"/>
              </a:rPr>
              <a:t>。</a:t>
            </a:r>
          </a:p>
          <a:p>
            <a:pPr marL="387350" fontAlgn="base">
              <a:spcBef>
                <a:spcPct val="20000"/>
              </a:spcBef>
              <a:spcAft>
                <a:spcPct val="0"/>
              </a:spcAft>
            </a:pPr>
            <a:r>
              <a:rPr lang="en-US" sz="2400" kern="0" dirty="0" smtClean="0">
                <a:solidFill>
                  <a:srgbClr val="000000"/>
                </a:solidFill>
                <a:latin typeface="文鼎標準楷體" panose="03000609000000000000" pitchFamily="65" charset="-120"/>
                <a:ea typeface="文鼎標準楷體" panose="03000609000000000000" pitchFamily="65" charset="-120"/>
              </a:rPr>
              <a:t>二、虐待類型</a:t>
            </a:r>
          </a:p>
          <a:p>
            <a:pPr marL="387350" fontAlgn="base">
              <a:spcBef>
                <a:spcPct val="20000"/>
              </a:spcBef>
              <a:spcAft>
                <a:spcPct val="0"/>
              </a:spcAft>
            </a:pPr>
            <a:r>
              <a:rPr lang="en-US" sz="2400" kern="0" dirty="0" smtClean="0">
                <a:solidFill>
                  <a:srgbClr val="000000"/>
                </a:solidFill>
                <a:latin typeface="文鼎標準楷體" panose="03000609000000000000" pitchFamily="65" charset="-120"/>
                <a:ea typeface="文鼎標準楷體" panose="03000609000000000000" pitchFamily="65" charset="-120"/>
              </a:rPr>
              <a:t>．肢體虐待：徒手、腳、或以器具傷害身體或限制行動</a:t>
            </a:r>
          </a:p>
          <a:p>
            <a:pPr marL="387350" fontAlgn="base">
              <a:spcBef>
                <a:spcPct val="20000"/>
              </a:spcBef>
              <a:spcAft>
                <a:spcPct val="0"/>
              </a:spcAft>
            </a:pPr>
            <a:r>
              <a:rPr lang="en-US" sz="2400" kern="0" dirty="0" smtClean="0">
                <a:solidFill>
                  <a:srgbClr val="000000"/>
                </a:solidFill>
                <a:latin typeface="文鼎標準楷體" panose="03000609000000000000" pitchFamily="65" charset="-120"/>
                <a:ea typeface="文鼎標準楷體" panose="03000609000000000000" pitchFamily="65" charset="-120"/>
              </a:rPr>
              <a:t>            </a:t>
            </a:r>
            <a:r>
              <a:rPr lang="en-US" sz="2400" kern="0" dirty="0" err="1" smtClean="0">
                <a:solidFill>
                  <a:srgbClr val="000000"/>
                </a:solidFill>
                <a:latin typeface="文鼎標準楷體" panose="03000609000000000000" pitchFamily="65" charset="-120"/>
                <a:ea typeface="文鼎標準楷體" panose="03000609000000000000" pitchFamily="65" charset="-120"/>
              </a:rPr>
              <a:t>自由之行為</a:t>
            </a:r>
            <a:r>
              <a:rPr lang="en-US" altLang="zh-TW" sz="2400" kern="0" dirty="0">
                <a:solidFill>
                  <a:srgbClr val="000000"/>
                </a:solidFill>
                <a:latin typeface="文鼎標準楷體" panose="03000609000000000000" pitchFamily="65" charset="-120"/>
                <a:ea typeface="文鼎標準楷體" panose="03000609000000000000" pitchFamily="65" charset="-120"/>
              </a:rPr>
              <a:t>。</a:t>
            </a:r>
            <a:endParaRPr lang="en-US" sz="2400" kern="0" dirty="0" smtClean="0">
              <a:solidFill>
                <a:srgbClr val="000000"/>
              </a:solidFill>
              <a:latin typeface="文鼎標準楷體" panose="03000609000000000000" pitchFamily="65" charset="-120"/>
              <a:ea typeface="文鼎標準楷體" panose="03000609000000000000" pitchFamily="65" charset="-120"/>
            </a:endParaRPr>
          </a:p>
          <a:p>
            <a:pPr marL="387350" fontAlgn="base">
              <a:spcBef>
                <a:spcPct val="20000"/>
              </a:spcBef>
              <a:spcAft>
                <a:spcPct val="0"/>
              </a:spcAft>
            </a:pPr>
            <a:r>
              <a:rPr lang="en-US" sz="2400" kern="0" dirty="0" smtClean="0">
                <a:solidFill>
                  <a:srgbClr val="000000"/>
                </a:solidFill>
                <a:latin typeface="文鼎標準楷體" panose="03000609000000000000" pitchFamily="65" charset="-120"/>
                <a:ea typeface="文鼎標準楷體" panose="03000609000000000000" pitchFamily="65" charset="-120"/>
              </a:rPr>
              <a:t>．</a:t>
            </a:r>
            <a:r>
              <a:rPr lang="en-US" sz="2400" kern="0" dirty="0" err="1" smtClean="0">
                <a:solidFill>
                  <a:srgbClr val="000000"/>
                </a:solidFill>
                <a:latin typeface="文鼎標準楷體" panose="03000609000000000000" pitchFamily="65" charset="-120"/>
                <a:ea typeface="文鼎標準楷體" panose="03000609000000000000" pitchFamily="65" charset="-120"/>
              </a:rPr>
              <a:t>精神虐待：言語攻擊；心理或情緒虐待</a:t>
            </a:r>
            <a:r>
              <a:rPr lang="en-US" altLang="zh-TW" sz="2400" kern="0" dirty="0">
                <a:solidFill>
                  <a:srgbClr val="000000"/>
                </a:solidFill>
                <a:latin typeface="文鼎標準楷體" panose="03000609000000000000" pitchFamily="65" charset="-120"/>
                <a:ea typeface="文鼎標準楷體" panose="03000609000000000000" pitchFamily="65" charset="-120"/>
              </a:rPr>
              <a:t>。</a:t>
            </a:r>
            <a:endParaRPr lang="en-US" sz="2400" kern="0" dirty="0" smtClean="0">
              <a:solidFill>
                <a:srgbClr val="000000"/>
              </a:solidFill>
              <a:latin typeface="文鼎標準楷體" panose="03000609000000000000" pitchFamily="65" charset="-120"/>
              <a:ea typeface="文鼎標準楷體" panose="03000609000000000000" pitchFamily="65" charset="-120"/>
            </a:endParaRPr>
          </a:p>
          <a:p>
            <a:pPr marL="387350" fontAlgn="base">
              <a:spcBef>
                <a:spcPct val="20000"/>
              </a:spcBef>
              <a:spcAft>
                <a:spcPct val="0"/>
              </a:spcAft>
            </a:pPr>
            <a:r>
              <a:rPr lang="en-US" sz="2400" kern="0" dirty="0" smtClean="0">
                <a:solidFill>
                  <a:srgbClr val="000000"/>
                </a:solidFill>
                <a:latin typeface="文鼎標準楷體" panose="03000609000000000000" pitchFamily="65" charset="-120"/>
                <a:ea typeface="文鼎標準楷體" panose="03000609000000000000" pitchFamily="65" charset="-120"/>
              </a:rPr>
              <a:t>．</a:t>
            </a:r>
            <a:r>
              <a:rPr lang="en-US" sz="2400" kern="0" dirty="0" err="1" smtClean="0">
                <a:solidFill>
                  <a:srgbClr val="000000"/>
                </a:solidFill>
                <a:latin typeface="文鼎標準楷體" panose="03000609000000000000" pitchFamily="65" charset="-120"/>
                <a:ea typeface="文鼎標準楷體" panose="03000609000000000000" pitchFamily="65" charset="-120"/>
              </a:rPr>
              <a:t>性侵害：凡任何涉及性意涵之行為</a:t>
            </a:r>
            <a:r>
              <a:rPr lang="en-US" altLang="zh-TW" sz="2400" kern="0" dirty="0">
                <a:solidFill>
                  <a:srgbClr val="000000"/>
                </a:solidFill>
                <a:latin typeface="文鼎標準楷體" panose="03000609000000000000" pitchFamily="65" charset="-120"/>
                <a:ea typeface="文鼎標準楷體" panose="03000609000000000000" pitchFamily="65" charset="-120"/>
              </a:rPr>
              <a:t>。</a:t>
            </a:r>
            <a:endParaRPr lang="en-US" sz="2400" kern="0" dirty="0" smtClean="0">
              <a:solidFill>
                <a:srgbClr val="000000"/>
              </a:solidFill>
              <a:latin typeface="文鼎標準楷體" panose="03000609000000000000" pitchFamily="65" charset="-120"/>
              <a:ea typeface="文鼎標準楷體" panose="03000609000000000000" pitchFamily="65" charset="-120"/>
            </a:endParaRPr>
          </a:p>
          <a:p>
            <a:pPr marL="387350" fontAlgn="base">
              <a:spcBef>
                <a:spcPct val="20000"/>
              </a:spcBef>
              <a:spcAft>
                <a:spcPct val="0"/>
              </a:spcAft>
            </a:pPr>
            <a:r>
              <a:rPr lang="en-US" sz="2400" kern="0" dirty="0" smtClean="0">
                <a:solidFill>
                  <a:srgbClr val="000000"/>
                </a:solidFill>
                <a:latin typeface="文鼎標準楷體" panose="03000609000000000000" pitchFamily="65" charset="-120"/>
                <a:ea typeface="文鼎標準楷體" panose="03000609000000000000" pitchFamily="65" charset="-120"/>
              </a:rPr>
              <a:t>．</a:t>
            </a:r>
            <a:r>
              <a:rPr lang="en-US" sz="2400" kern="0" dirty="0" err="1" smtClean="0">
                <a:solidFill>
                  <a:srgbClr val="000000"/>
                </a:solidFill>
                <a:latin typeface="文鼎標準楷體" panose="03000609000000000000" pitchFamily="65" charset="-120"/>
                <a:ea typeface="文鼎標準楷體" panose="03000609000000000000" pitchFamily="65" charset="-120"/>
              </a:rPr>
              <a:t>疏忽：應為而不為；不該為而為之</a:t>
            </a:r>
            <a:r>
              <a:rPr lang="en-US" altLang="zh-TW" sz="2400" kern="0" dirty="0">
                <a:solidFill>
                  <a:srgbClr val="000000"/>
                </a:solidFill>
                <a:latin typeface="文鼎標準楷體" panose="03000609000000000000" pitchFamily="65" charset="-120"/>
                <a:ea typeface="文鼎標準楷體" panose="03000609000000000000" pitchFamily="65" charset="-120"/>
              </a:rPr>
              <a:t>。</a:t>
            </a:r>
            <a:endParaRPr lang="en-US" sz="2400" kern="0" dirty="0" smtClean="0">
              <a:solidFill>
                <a:srgbClr val="000000"/>
              </a:solidFill>
              <a:latin typeface="文鼎標準楷體" panose="03000609000000000000" pitchFamily="65" charset="-120"/>
              <a:ea typeface="文鼎標準楷體" panose="03000609000000000000" pitchFamily="65" charset="-120"/>
            </a:endParaRPr>
          </a:p>
          <a:p>
            <a:pPr marL="387350" fontAlgn="base">
              <a:spcBef>
                <a:spcPct val="20000"/>
              </a:spcBef>
              <a:spcAft>
                <a:spcPct val="0"/>
              </a:spcAft>
            </a:pPr>
            <a:r>
              <a:rPr lang="en-US" sz="2400" b="1" kern="0" dirty="0" smtClean="0">
                <a:solidFill>
                  <a:srgbClr val="CC33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＊長期(時間)、多次(頻率)、嚴重(不合比例原則)</a:t>
            </a:r>
          </a:p>
        </p:txBody>
      </p:sp>
      <p:sp>
        <p:nvSpPr>
          <p:cNvPr id="84" name="Text Box 84"/>
          <p:cNvSpPr>
            <a:spLocks/>
          </p:cNvSpPr>
          <p:nvPr/>
        </p:nvSpPr>
        <p:spPr>
          <a:xfrm>
            <a:off x="1676400" y="609600"/>
            <a:ext cx="7010400" cy="1295400"/>
          </a:xfrm>
          <a:prstGeom prst="rect">
            <a:avLst/>
          </a:prstGeom>
          <a:noFill/>
          <a:ln>
            <a:noFill/>
          </a:ln>
        </p:spPr>
        <p:txBody>
          <a:bodyPr numCol="1" anchor="ctr"/>
          <a:lstStyle/>
          <a:p>
            <a:pPr fontAlgn="base">
              <a:spcBef>
                <a:spcPct val="0"/>
              </a:spcBef>
              <a:spcAft>
                <a:spcPct val="0"/>
              </a:spcAft>
            </a:pPr>
            <a:endParaRPr lang="en-US" kern="0">
              <a:solidFill>
                <a:srgbClr val="007A77"/>
              </a:solidFill>
              <a:ea typeface="新細明體" pitchFamily="18" charset="-120"/>
            </a:endParaRPr>
          </a:p>
        </p:txBody>
      </p:sp>
    </p:spTree>
    <p:extLst>
      <p:ext uri="{BB962C8B-B14F-4D97-AF65-F5344CB8AC3E}">
        <p14:creationId xmlns:p14="http://schemas.microsoft.com/office/powerpoint/2010/main" val="3895663807"/>
      </p:ext>
    </p:extLst>
  </p:cSld>
  <p:clrMapOvr>
    <a:masterClrMapping/>
  </p:clrMapOvr>
  <p:transition>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1"/>
          <p:cNvSpPr>
            <a:spLocks noGrp="1"/>
          </p:cNvSpPr>
          <p:nvPr>
            <p:ph type="title"/>
          </p:nvPr>
        </p:nvSpPr>
        <p:spPr>
          <a:prstGeom prst="rect">
            <a:avLst/>
          </a:prstGeom>
        </p:spPr>
        <p:txBody>
          <a:bodyPr numCol="1">
            <a:normAutofit/>
          </a:bodyPr>
          <a:lstStyle/>
          <a:p>
            <a:r>
              <a:rPr lang="en-US" dirty="0" err="1">
                <a:latin typeface="文鼎標準楷體" panose="03000609000000000000" pitchFamily="65" charset="-120"/>
                <a:ea typeface="文鼎標準楷體" panose="03000609000000000000" pitchFamily="65" charset="-120"/>
              </a:rPr>
              <a:t>精神虐待</a:t>
            </a:r>
            <a:r>
              <a:rPr lang="zh-TW" altLang="en-US" dirty="0">
                <a:latin typeface="文鼎標準楷體" panose="03000609000000000000" pitchFamily="65" charset="-120"/>
                <a:ea typeface="文鼎標準楷體" panose="03000609000000000000" pitchFamily="65" charset="-120"/>
              </a:rPr>
              <a:t>之認定</a:t>
            </a:r>
            <a:endParaRPr lang="en-US" dirty="0">
              <a:latin typeface="文鼎標準楷體" panose="03000609000000000000" pitchFamily="65" charset="-120"/>
              <a:ea typeface="文鼎標準楷體" panose="03000609000000000000" pitchFamily="65" charset="-120"/>
            </a:endParaRPr>
          </a:p>
        </p:txBody>
      </p:sp>
      <p:sp>
        <p:nvSpPr>
          <p:cNvPr id="100" name="Text Box 100"/>
          <p:cNvSpPr>
            <a:spLocks/>
          </p:cNvSpPr>
          <p:nvPr/>
        </p:nvSpPr>
        <p:spPr>
          <a:xfrm>
            <a:off x="937270" y="1556792"/>
            <a:ext cx="8064946" cy="3323987"/>
          </a:xfrm>
          <a:prstGeom prst="rect">
            <a:avLst/>
          </a:prstGeom>
          <a:noFill/>
          <a:ln>
            <a:noFill/>
          </a:ln>
        </p:spPr>
        <p:txBody>
          <a:bodyPr wrap="square" numCol="1">
            <a:spAutoFit/>
          </a:bodyPr>
          <a:lstStyle/>
          <a:p>
            <a:pPr marL="444500" indent="-444500" fontAlgn="base">
              <a:lnSpc>
                <a:spcPct val="110000"/>
              </a:lnSpc>
              <a:spcBef>
                <a:spcPct val="50000"/>
              </a:spcBef>
              <a:spcAft>
                <a:spcPct val="0"/>
              </a:spcAft>
            </a:pPr>
            <a:r>
              <a:rPr lang="en-US" sz="2800" b="1" kern="0" dirty="0" smtClean="0">
                <a:solidFill>
                  <a:srgbClr val="000000"/>
                </a:solidFill>
                <a:latin typeface="華康儷粗圓" pitchFamily="49" charset="-120"/>
                <a:ea typeface="華康儷粗圓" pitchFamily="49" charset="-120"/>
              </a:rPr>
              <a:t></a:t>
            </a:r>
            <a:r>
              <a:rPr lang="en-US" sz="2800" kern="0" dirty="0" err="1"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經常性辱罵、威脅、叫孩子去死或摔東西等</a:t>
            </a:r>
            <a:endParaRPr lang="en-US"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endParaRPr>
          </a:p>
          <a:p>
            <a:pPr marL="444500" indent="-444500" fontAlgn="base">
              <a:lnSpc>
                <a:spcPct val="110000"/>
              </a:lnSpc>
              <a:spcBef>
                <a:spcPct val="50000"/>
              </a:spcBef>
              <a:spcAft>
                <a:spcPct val="0"/>
              </a:spcAft>
            </a:pPr>
            <a:r>
              <a:rPr lang="zh-TW" altLang="en-US" sz="2800" kern="0" dirty="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 </a:t>
            </a:r>
            <a:r>
              <a:rPr lang="zh-TW" altLang="en-US"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 </a:t>
            </a:r>
            <a:r>
              <a:rPr lang="en-US" sz="2800" kern="0" dirty="0" err="1"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損傷自尊、讓人產生害怕恐懼之行為</a:t>
            </a:r>
            <a:r>
              <a:rPr lang="en-US"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a:t>
            </a:r>
          </a:p>
          <a:p>
            <a:pPr marL="444500" indent="-444500" fontAlgn="base">
              <a:lnSpc>
                <a:spcPct val="110000"/>
              </a:lnSpc>
              <a:spcBef>
                <a:spcPct val="50000"/>
              </a:spcBef>
              <a:spcAft>
                <a:spcPct val="0"/>
              </a:spcAft>
            </a:pPr>
            <a:r>
              <a:rPr lang="en-US" sz="2800" b="1"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 </a:t>
            </a:r>
            <a:r>
              <a:rPr lang="en-US" sz="2800" kern="0" dirty="0" err="1"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讓孩子長期目睹父母間的暴力行為，處於暴力</a:t>
            </a:r>
            <a:r>
              <a:rPr lang="zh-TW" altLang="en-US"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 </a:t>
            </a:r>
            <a:endParaRPr lang="en-US" altLang="zh-TW"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endParaRPr>
          </a:p>
          <a:p>
            <a:pPr marL="444500" indent="-444500" fontAlgn="base">
              <a:lnSpc>
                <a:spcPct val="110000"/>
              </a:lnSpc>
              <a:spcBef>
                <a:spcPct val="50000"/>
              </a:spcBef>
              <a:spcAft>
                <a:spcPct val="0"/>
              </a:spcAft>
            </a:pPr>
            <a:r>
              <a:rPr lang="zh-TW" altLang="en-US" sz="2800" kern="0" dirty="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 </a:t>
            </a:r>
            <a:r>
              <a:rPr lang="zh-TW" altLang="en-US"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  </a:t>
            </a:r>
            <a:r>
              <a:rPr lang="en-US" sz="2800" kern="0" dirty="0" err="1"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威脅與恐懼的情境</a:t>
            </a:r>
            <a:r>
              <a:rPr lang="en-US"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a:t>
            </a:r>
          </a:p>
          <a:p>
            <a:pPr marL="444500" indent="-444500" fontAlgn="base">
              <a:lnSpc>
                <a:spcPct val="110000"/>
              </a:lnSpc>
              <a:spcBef>
                <a:spcPct val="50000"/>
              </a:spcBef>
              <a:spcAft>
                <a:spcPct val="0"/>
              </a:spcAft>
            </a:pPr>
            <a:r>
              <a:rPr lang="en-US" sz="2800" b="1"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 </a:t>
            </a:r>
            <a:r>
              <a:rPr lang="en-US" sz="2800" kern="0" dirty="0" smtClean="0">
                <a:solidFill>
                  <a:srgbClr val="000000"/>
                </a:solidFill>
                <a:effectLst>
                  <a:outerShdw blurRad="38100" dist="38100" dir="2700000" algn="tl">
                    <a:srgbClr val="C0C0C0"/>
                  </a:outerShdw>
                </a:effectLst>
                <a:latin typeface="文鼎標準楷體" panose="03000609000000000000" pitchFamily="65" charset="-120"/>
                <a:ea typeface="文鼎標準楷體" panose="03000609000000000000" pitchFamily="65" charset="-120"/>
              </a:rPr>
              <a:t>跟蹤、監視、或以電話、郵件騷擾</a:t>
            </a:r>
          </a:p>
        </p:txBody>
      </p:sp>
    </p:spTree>
    <p:extLst>
      <p:ext uri="{BB962C8B-B14F-4D97-AF65-F5344CB8AC3E}">
        <p14:creationId xmlns:p14="http://schemas.microsoft.com/office/powerpoint/2010/main" val="1520575008"/>
      </p:ext>
    </p:extLst>
  </p:cSld>
  <p:clrMapOvr>
    <a:masterClrMapping/>
  </p:clrMapOvr>
  <p:transition>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 Box 147"/>
          <p:cNvSpPr>
            <a:spLocks noGrp="1"/>
          </p:cNvSpPr>
          <p:nvPr>
            <p:ph type="title"/>
          </p:nvPr>
        </p:nvSpPr>
        <p:spPr>
          <a:prstGeom prst="rect">
            <a:avLst/>
          </a:prstGeom>
        </p:spPr>
        <p:txBody>
          <a:bodyPr numCol="1">
            <a:normAutofit/>
          </a:bodyPr>
          <a:lstStyle/>
          <a:p>
            <a:pPr marL="0" indent="0"/>
            <a:r>
              <a:rPr lang="en-US" dirty="0">
                <a:latin typeface="文鼎標準楷體" panose="03000609000000000000" pitchFamily="65" charset="-120"/>
                <a:ea typeface="文鼎標準楷體" panose="03000609000000000000" pitchFamily="65" charset="-120"/>
              </a:rPr>
              <a:t>兒童少年管教與虐待的差別</a:t>
            </a:r>
          </a:p>
        </p:txBody>
      </p:sp>
      <p:grpSp>
        <p:nvGrpSpPr>
          <p:cNvPr id="120" name="Group 120"/>
          <p:cNvGrpSpPr>
            <a:grpSpLocks noRot="1"/>
          </p:cNvGrpSpPr>
          <p:nvPr/>
        </p:nvGrpSpPr>
        <p:grpSpPr>
          <a:xfrm>
            <a:off x="539552" y="1335880"/>
            <a:ext cx="8305800" cy="3856037"/>
            <a:chOff x="158" y="1085"/>
            <a:chExt cx="5232" cy="2429"/>
          </a:xfrm>
        </p:grpSpPr>
        <p:sp>
          <p:nvSpPr>
            <p:cNvPr id="121" name="Text Box 121"/>
            <p:cNvSpPr>
              <a:spLocks/>
            </p:cNvSpPr>
            <p:nvPr/>
          </p:nvSpPr>
          <p:spPr>
            <a:xfrm>
              <a:off x="3182" y="3025"/>
              <a:ext cx="2208" cy="489"/>
            </a:xfrm>
            <a:prstGeom prst="rect">
              <a:avLst/>
            </a:prstGeom>
            <a:noFill/>
            <a:ln>
              <a:noFill/>
            </a:ln>
            <a:effectLst/>
          </p:spPr>
          <p:txBody>
            <a:bodyPr numCol="1"/>
            <a:lstStyle/>
            <a:p>
              <a:pPr fontAlgn="base">
                <a:lnSpc>
                  <a:spcPct val="12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感覺痛、沒有傷痕</a:t>
              </a:r>
            </a:p>
          </p:txBody>
        </p:sp>
        <p:sp>
          <p:nvSpPr>
            <p:cNvPr id="122" name="Text Box 122"/>
            <p:cNvSpPr>
              <a:spLocks/>
            </p:cNvSpPr>
            <p:nvPr/>
          </p:nvSpPr>
          <p:spPr>
            <a:xfrm>
              <a:off x="1389" y="3025"/>
              <a:ext cx="1793" cy="489"/>
            </a:xfrm>
            <a:prstGeom prst="rect">
              <a:avLst/>
            </a:prstGeom>
            <a:noFill/>
            <a:ln>
              <a:noFill/>
            </a:ln>
            <a:effectLst/>
          </p:spPr>
          <p:txBody>
            <a:bodyPr numCol="1"/>
            <a:lstStyle/>
            <a:p>
              <a:pPr fontAlgn="base">
                <a:lnSpc>
                  <a:spcPct val="13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留下傷痕的</a:t>
              </a:r>
            </a:p>
          </p:txBody>
        </p:sp>
        <p:sp>
          <p:nvSpPr>
            <p:cNvPr id="123" name="Text Box 123"/>
            <p:cNvSpPr>
              <a:spLocks/>
            </p:cNvSpPr>
            <p:nvPr/>
          </p:nvSpPr>
          <p:spPr>
            <a:xfrm>
              <a:off x="158" y="3025"/>
              <a:ext cx="1231" cy="489"/>
            </a:xfrm>
            <a:prstGeom prst="rect">
              <a:avLst/>
            </a:prstGeom>
            <a:noFill/>
            <a:ln>
              <a:noFill/>
            </a:ln>
            <a:effectLst/>
          </p:spPr>
          <p:txBody>
            <a:bodyPr numCol="1"/>
            <a:lstStyle/>
            <a:p>
              <a:pPr fontAlgn="base">
                <a:lnSpc>
                  <a:spcPct val="14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身體傷害</a:t>
              </a:r>
            </a:p>
          </p:txBody>
        </p:sp>
        <p:sp>
          <p:nvSpPr>
            <p:cNvPr id="124" name="Text Box 124"/>
            <p:cNvSpPr>
              <a:spLocks/>
            </p:cNvSpPr>
            <p:nvPr/>
          </p:nvSpPr>
          <p:spPr>
            <a:xfrm>
              <a:off x="3182" y="2535"/>
              <a:ext cx="2208" cy="490"/>
            </a:xfrm>
            <a:prstGeom prst="rect">
              <a:avLst/>
            </a:prstGeom>
            <a:noFill/>
            <a:ln>
              <a:noFill/>
            </a:ln>
            <a:effectLst/>
          </p:spPr>
          <p:txBody>
            <a:bodyPr numCol="1"/>
            <a:lstStyle/>
            <a:p>
              <a:pPr fontAlgn="base">
                <a:lnSpc>
                  <a:spcPct val="13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合理的</a:t>
              </a:r>
            </a:p>
          </p:txBody>
        </p:sp>
        <p:sp>
          <p:nvSpPr>
            <p:cNvPr id="125" name="Text Box 125"/>
            <p:cNvSpPr>
              <a:spLocks/>
            </p:cNvSpPr>
            <p:nvPr/>
          </p:nvSpPr>
          <p:spPr>
            <a:xfrm>
              <a:off x="1389" y="2535"/>
              <a:ext cx="1793" cy="490"/>
            </a:xfrm>
            <a:prstGeom prst="rect">
              <a:avLst/>
            </a:prstGeom>
            <a:noFill/>
            <a:ln>
              <a:noFill/>
            </a:ln>
            <a:effectLst/>
          </p:spPr>
          <p:txBody>
            <a:bodyPr numCol="1"/>
            <a:lstStyle/>
            <a:p>
              <a:pPr fontAlgn="base">
                <a:lnSpc>
                  <a:spcPct val="14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過份的</a:t>
              </a:r>
            </a:p>
          </p:txBody>
        </p:sp>
        <p:sp>
          <p:nvSpPr>
            <p:cNvPr id="126" name="Text Box 126"/>
            <p:cNvSpPr>
              <a:spLocks/>
            </p:cNvSpPr>
            <p:nvPr/>
          </p:nvSpPr>
          <p:spPr>
            <a:xfrm>
              <a:off x="158" y="2535"/>
              <a:ext cx="1231" cy="490"/>
            </a:xfrm>
            <a:prstGeom prst="rect">
              <a:avLst/>
            </a:prstGeom>
            <a:noFill/>
            <a:ln>
              <a:noFill/>
            </a:ln>
            <a:effectLst/>
          </p:spPr>
          <p:txBody>
            <a:bodyPr numCol="1"/>
            <a:lstStyle/>
            <a:p>
              <a:pPr fontAlgn="base">
                <a:lnSpc>
                  <a:spcPct val="14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尺度</a:t>
              </a:r>
            </a:p>
          </p:txBody>
        </p:sp>
        <p:sp>
          <p:nvSpPr>
            <p:cNvPr id="127" name="Text Box 127"/>
            <p:cNvSpPr>
              <a:spLocks/>
            </p:cNvSpPr>
            <p:nvPr/>
          </p:nvSpPr>
          <p:spPr>
            <a:xfrm>
              <a:off x="3182" y="2045"/>
              <a:ext cx="2208" cy="490"/>
            </a:xfrm>
            <a:prstGeom prst="rect">
              <a:avLst/>
            </a:prstGeom>
            <a:noFill/>
            <a:ln>
              <a:noFill/>
            </a:ln>
            <a:effectLst/>
          </p:spPr>
          <p:txBody>
            <a:bodyPr numCol="1"/>
            <a:lstStyle/>
            <a:p>
              <a:pPr fontAlgn="base">
                <a:lnSpc>
                  <a:spcPct val="14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理性態度</a:t>
              </a:r>
            </a:p>
          </p:txBody>
        </p:sp>
        <p:sp>
          <p:nvSpPr>
            <p:cNvPr id="128" name="Text Box 128"/>
            <p:cNvSpPr>
              <a:spLocks/>
            </p:cNvSpPr>
            <p:nvPr/>
          </p:nvSpPr>
          <p:spPr>
            <a:xfrm>
              <a:off x="1389" y="2045"/>
              <a:ext cx="1793" cy="490"/>
            </a:xfrm>
            <a:prstGeom prst="rect">
              <a:avLst/>
            </a:prstGeom>
            <a:noFill/>
            <a:ln>
              <a:noFill/>
            </a:ln>
            <a:effectLst/>
          </p:spPr>
          <p:txBody>
            <a:bodyPr numCol="1"/>
            <a:lstStyle/>
            <a:p>
              <a:pPr fontAlgn="base">
                <a:lnSpc>
                  <a:spcPct val="14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情緒發洩、怒氣</a:t>
              </a:r>
            </a:p>
          </p:txBody>
        </p:sp>
        <p:sp>
          <p:nvSpPr>
            <p:cNvPr id="129" name="Text Box 129"/>
            <p:cNvSpPr>
              <a:spLocks/>
            </p:cNvSpPr>
            <p:nvPr/>
          </p:nvSpPr>
          <p:spPr>
            <a:xfrm>
              <a:off x="158" y="2045"/>
              <a:ext cx="1231" cy="490"/>
            </a:xfrm>
            <a:prstGeom prst="rect">
              <a:avLst/>
            </a:prstGeom>
            <a:noFill/>
            <a:ln>
              <a:noFill/>
            </a:ln>
            <a:effectLst/>
          </p:spPr>
          <p:txBody>
            <a:bodyPr numCol="1"/>
            <a:lstStyle/>
            <a:p>
              <a:pPr fontAlgn="base">
                <a:lnSpc>
                  <a:spcPct val="14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行為表現</a:t>
              </a:r>
            </a:p>
          </p:txBody>
        </p:sp>
        <p:sp>
          <p:nvSpPr>
            <p:cNvPr id="130" name="Text Box 130"/>
            <p:cNvSpPr>
              <a:spLocks/>
            </p:cNvSpPr>
            <p:nvPr/>
          </p:nvSpPr>
          <p:spPr>
            <a:xfrm>
              <a:off x="3182" y="1569"/>
              <a:ext cx="2208" cy="476"/>
            </a:xfrm>
            <a:prstGeom prst="rect">
              <a:avLst/>
            </a:prstGeom>
            <a:noFill/>
            <a:ln>
              <a:noFill/>
            </a:ln>
            <a:effectLst/>
          </p:spPr>
          <p:txBody>
            <a:bodyPr numCol="1"/>
            <a:lstStyle/>
            <a:p>
              <a:pPr fontAlgn="base">
                <a:lnSpc>
                  <a:spcPct val="13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愛護、希望孩子變好</a:t>
              </a:r>
            </a:p>
          </p:txBody>
        </p:sp>
        <p:sp>
          <p:nvSpPr>
            <p:cNvPr id="131" name="Text Box 131"/>
            <p:cNvSpPr>
              <a:spLocks/>
            </p:cNvSpPr>
            <p:nvPr/>
          </p:nvSpPr>
          <p:spPr>
            <a:xfrm>
              <a:off x="1389" y="1569"/>
              <a:ext cx="1793" cy="476"/>
            </a:xfrm>
            <a:prstGeom prst="rect">
              <a:avLst/>
            </a:prstGeom>
            <a:noFill/>
            <a:ln>
              <a:noFill/>
            </a:ln>
            <a:effectLst/>
          </p:spPr>
          <p:txBody>
            <a:bodyPr numCol="1"/>
            <a:lstStyle/>
            <a:p>
              <a:pPr fontAlgn="base">
                <a:lnSpc>
                  <a:spcPct val="13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憎惡、蓄意傷害</a:t>
              </a:r>
            </a:p>
          </p:txBody>
        </p:sp>
        <p:sp>
          <p:nvSpPr>
            <p:cNvPr id="132" name="Text Box 132"/>
            <p:cNvSpPr>
              <a:spLocks/>
            </p:cNvSpPr>
            <p:nvPr/>
          </p:nvSpPr>
          <p:spPr>
            <a:xfrm>
              <a:off x="158" y="1569"/>
              <a:ext cx="1231" cy="476"/>
            </a:xfrm>
            <a:prstGeom prst="rect">
              <a:avLst/>
            </a:prstGeom>
            <a:noFill/>
            <a:ln>
              <a:noFill/>
            </a:ln>
            <a:effectLst/>
          </p:spPr>
          <p:txBody>
            <a:bodyPr numCol="1"/>
            <a:lstStyle/>
            <a:p>
              <a:pPr fontAlgn="base">
                <a:lnSpc>
                  <a:spcPct val="13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動機</a:t>
              </a:r>
            </a:p>
          </p:txBody>
        </p:sp>
        <p:sp>
          <p:nvSpPr>
            <p:cNvPr id="133" name="Text Box 133"/>
            <p:cNvSpPr>
              <a:spLocks/>
            </p:cNvSpPr>
            <p:nvPr/>
          </p:nvSpPr>
          <p:spPr>
            <a:xfrm>
              <a:off x="3182" y="1085"/>
              <a:ext cx="2208" cy="484"/>
            </a:xfrm>
            <a:prstGeom prst="rect">
              <a:avLst/>
            </a:prstGeom>
            <a:noFill/>
            <a:ln>
              <a:noFill/>
            </a:ln>
            <a:effectLst/>
          </p:spPr>
          <p:txBody>
            <a:bodyPr numCol="1"/>
            <a:lstStyle/>
            <a:p>
              <a:pPr fontAlgn="base">
                <a:lnSpc>
                  <a:spcPct val="12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管教</a:t>
              </a:r>
            </a:p>
          </p:txBody>
        </p:sp>
        <p:sp>
          <p:nvSpPr>
            <p:cNvPr id="134" name="Text Box 134"/>
            <p:cNvSpPr>
              <a:spLocks/>
            </p:cNvSpPr>
            <p:nvPr/>
          </p:nvSpPr>
          <p:spPr>
            <a:xfrm>
              <a:off x="1389" y="1085"/>
              <a:ext cx="1793" cy="484"/>
            </a:xfrm>
            <a:prstGeom prst="rect">
              <a:avLst/>
            </a:prstGeom>
            <a:noFill/>
            <a:ln>
              <a:noFill/>
            </a:ln>
            <a:effectLst/>
          </p:spPr>
          <p:txBody>
            <a:bodyPr numCol="1"/>
            <a:lstStyle/>
            <a:p>
              <a:pPr fontAlgn="base">
                <a:lnSpc>
                  <a:spcPct val="120000"/>
                </a:lnSpc>
                <a:spcBef>
                  <a:spcPct val="0"/>
                </a:spcBef>
                <a:spcAft>
                  <a:spcPct val="0"/>
                </a:spcAft>
              </a:pPr>
              <a:r>
                <a:rPr lang="en-US" sz="2000" kern="0" dirty="0" smtClean="0">
                  <a:solidFill>
                    <a:srgbClr val="000000"/>
                  </a:solidFill>
                  <a:latin typeface="文鼎標準楷體" panose="03000609000000000000" pitchFamily="65" charset="-120"/>
                  <a:ea typeface="文鼎標準楷體" panose="03000609000000000000" pitchFamily="65" charset="-120"/>
                </a:rPr>
                <a:t>虐待</a:t>
              </a:r>
            </a:p>
          </p:txBody>
        </p:sp>
        <p:sp>
          <p:nvSpPr>
            <p:cNvPr id="135" name="Text Box 135"/>
            <p:cNvSpPr>
              <a:spLocks/>
            </p:cNvSpPr>
            <p:nvPr/>
          </p:nvSpPr>
          <p:spPr>
            <a:xfrm>
              <a:off x="158" y="1085"/>
              <a:ext cx="1231" cy="484"/>
            </a:xfrm>
            <a:prstGeom prst="rect">
              <a:avLst/>
            </a:prstGeom>
            <a:noFill/>
            <a:ln>
              <a:noFill/>
            </a:ln>
            <a:effectLst/>
          </p:spPr>
          <p:txBody>
            <a:bodyPr numCol="1"/>
            <a:lstStyle/>
            <a:p>
              <a:pPr fontAlgn="base">
                <a:spcBef>
                  <a:spcPct val="0"/>
                </a:spcBef>
                <a:spcAft>
                  <a:spcPct val="0"/>
                </a:spcAft>
              </a:pPr>
              <a:endParaRPr lang="en-US" sz="2000" kern="0">
                <a:solidFill>
                  <a:srgbClr val="007A77"/>
                </a:solidFill>
                <a:latin typeface="文鼎標準楷體" panose="03000609000000000000" pitchFamily="65" charset="-120"/>
                <a:ea typeface="文鼎標準楷體" panose="03000609000000000000" pitchFamily="65" charset="-120"/>
              </a:endParaRPr>
            </a:p>
          </p:txBody>
        </p:sp>
        <p:sp>
          <p:nvSpPr>
            <p:cNvPr id="136" name="Text Box 136"/>
            <p:cNvSpPr>
              <a:spLocks/>
            </p:cNvSpPr>
            <p:nvPr/>
          </p:nvSpPr>
          <p:spPr>
            <a:xfrm>
              <a:off x="158" y="1569"/>
              <a:ext cx="5232" cy="0"/>
            </a:xfrm>
            <a:prstGeom prst="line">
              <a:avLst/>
            </a:prstGeom>
            <a:noFill/>
            <a:ln w="12700">
              <a:solidFill>
                <a:srgbClr val="000000"/>
              </a:solidFill>
              <a:round/>
              <a:headEnd/>
              <a:tailEnd/>
            </a:ln>
            <a:effectLst/>
          </p:spPr>
        </p:sp>
        <p:sp>
          <p:nvSpPr>
            <p:cNvPr id="137" name="Text Box 137"/>
            <p:cNvSpPr>
              <a:spLocks/>
            </p:cNvSpPr>
            <p:nvPr/>
          </p:nvSpPr>
          <p:spPr>
            <a:xfrm>
              <a:off x="158" y="2045"/>
              <a:ext cx="5232" cy="0"/>
            </a:xfrm>
            <a:prstGeom prst="line">
              <a:avLst/>
            </a:prstGeom>
            <a:noFill/>
            <a:ln w="12700">
              <a:solidFill>
                <a:srgbClr val="000000"/>
              </a:solidFill>
              <a:round/>
              <a:headEnd/>
              <a:tailEnd/>
            </a:ln>
            <a:effectLst/>
          </p:spPr>
        </p:sp>
        <p:sp>
          <p:nvSpPr>
            <p:cNvPr id="138" name="Text Box 138"/>
            <p:cNvSpPr>
              <a:spLocks/>
            </p:cNvSpPr>
            <p:nvPr/>
          </p:nvSpPr>
          <p:spPr>
            <a:xfrm>
              <a:off x="158" y="2535"/>
              <a:ext cx="5232" cy="0"/>
            </a:xfrm>
            <a:prstGeom prst="line">
              <a:avLst/>
            </a:prstGeom>
            <a:noFill/>
            <a:ln w="12700">
              <a:solidFill>
                <a:srgbClr val="000000"/>
              </a:solidFill>
              <a:round/>
              <a:headEnd/>
              <a:tailEnd/>
            </a:ln>
            <a:effectLst/>
          </p:spPr>
        </p:sp>
        <p:sp>
          <p:nvSpPr>
            <p:cNvPr id="139" name="Text Box 139"/>
            <p:cNvSpPr>
              <a:spLocks/>
            </p:cNvSpPr>
            <p:nvPr/>
          </p:nvSpPr>
          <p:spPr>
            <a:xfrm>
              <a:off x="158" y="3025"/>
              <a:ext cx="5232" cy="0"/>
            </a:xfrm>
            <a:prstGeom prst="line">
              <a:avLst/>
            </a:prstGeom>
            <a:noFill/>
            <a:ln w="12700">
              <a:solidFill>
                <a:srgbClr val="000000"/>
              </a:solidFill>
              <a:round/>
              <a:headEnd/>
              <a:tailEnd/>
            </a:ln>
            <a:effectLst/>
          </p:spPr>
        </p:sp>
        <p:sp>
          <p:nvSpPr>
            <p:cNvPr id="140" name="Text Box 140"/>
            <p:cNvSpPr>
              <a:spLocks/>
            </p:cNvSpPr>
            <p:nvPr/>
          </p:nvSpPr>
          <p:spPr>
            <a:xfrm>
              <a:off x="158" y="1085"/>
              <a:ext cx="5232" cy="0"/>
            </a:xfrm>
            <a:prstGeom prst="line">
              <a:avLst/>
            </a:prstGeom>
            <a:noFill/>
            <a:ln w="12700" cap="sq">
              <a:solidFill>
                <a:srgbClr val="000000"/>
              </a:solidFill>
              <a:round/>
              <a:headEnd/>
              <a:tailEnd/>
            </a:ln>
            <a:effectLst/>
          </p:spPr>
        </p:sp>
        <p:sp>
          <p:nvSpPr>
            <p:cNvPr id="141" name="Text Box 141"/>
            <p:cNvSpPr>
              <a:spLocks/>
            </p:cNvSpPr>
            <p:nvPr/>
          </p:nvSpPr>
          <p:spPr>
            <a:xfrm>
              <a:off x="1389" y="1085"/>
              <a:ext cx="0" cy="2429"/>
            </a:xfrm>
            <a:prstGeom prst="line">
              <a:avLst/>
            </a:prstGeom>
            <a:noFill/>
            <a:ln w="12700">
              <a:solidFill>
                <a:srgbClr val="000000"/>
              </a:solidFill>
              <a:round/>
              <a:headEnd/>
              <a:tailEnd/>
            </a:ln>
            <a:effectLst/>
          </p:spPr>
        </p:sp>
        <p:sp>
          <p:nvSpPr>
            <p:cNvPr id="142" name="Text Box 142"/>
            <p:cNvSpPr>
              <a:spLocks/>
            </p:cNvSpPr>
            <p:nvPr/>
          </p:nvSpPr>
          <p:spPr>
            <a:xfrm>
              <a:off x="3182" y="1085"/>
              <a:ext cx="0" cy="2429"/>
            </a:xfrm>
            <a:prstGeom prst="line">
              <a:avLst/>
            </a:prstGeom>
            <a:noFill/>
            <a:ln w="12700">
              <a:solidFill>
                <a:srgbClr val="000000"/>
              </a:solidFill>
              <a:round/>
              <a:headEnd/>
              <a:tailEnd/>
            </a:ln>
            <a:effectLst/>
          </p:spPr>
        </p:sp>
        <p:sp>
          <p:nvSpPr>
            <p:cNvPr id="143" name="Text Box 143"/>
            <p:cNvSpPr>
              <a:spLocks/>
            </p:cNvSpPr>
            <p:nvPr/>
          </p:nvSpPr>
          <p:spPr>
            <a:xfrm>
              <a:off x="158" y="1085"/>
              <a:ext cx="0" cy="2429"/>
            </a:xfrm>
            <a:prstGeom prst="line">
              <a:avLst/>
            </a:prstGeom>
            <a:noFill/>
            <a:ln w="12700" cap="sq">
              <a:solidFill>
                <a:srgbClr val="000000"/>
              </a:solidFill>
              <a:round/>
              <a:headEnd/>
              <a:tailEnd/>
            </a:ln>
            <a:effectLst/>
          </p:spPr>
        </p:sp>
        <p:sp>
          <p:nvSpPr>
            <p:cNvPr id="144" name="Text Box 144"/>
            <p:cNvSpPr>
              <a:spLocks/>
            </p:cNvSpPr>
            <p:nvPr/>
          </p:nvSpPr>
          <p:spPr>
            <a:xfrm>
              <a:off x="5390" y="1085"/>
              <a:ext cx="0" cy="2429"/>
            </a:xfrm>
            <a:prstGeom prst="line">
              <a:avLst/>
            </a:prstGeom>
            <a:noFill/>
            <a:ln w="12700" cap="sq">
              <a:solidFill>
                <a:srgbClr val="000000"/>
              </a:solidFill>
              <a:round/>
              <a:headEnd/>
              <a:tailEnd/>
            </a:ln>
            <a:effectLst/>
          </p:spPr>
        </p:sp>
        <p:sp>
          <p:nvSpPr>
            <p:cNvPr id="145" name="Text Box 145"/>
            <p:cNvSpPr>
              <a:spLocks/>
            </p:cNvSpPr>
            <p:nvPr/>
          </p:nvSpPr>
          <p:spPr>
            <a:xfrm>
              <a:off x="158" y="3514"/>
              <a:ext cx="5232" cy="0"/>
            </a:xfrm>
            <a:prstGeom prst="line">
              <a:avLst/>
            </a:prstGeom>
            <a:noFill/>
            <a:ln w="12700" cap="sq">
              <a:solidFill>
                <a:srgbClr val="000000"/>
              </a:solidFill>
              <a:round/>
              <a:headEnd/>
              <a:tailEnd/>
            </a:ln>
            <a:effectLst/>
          </p:spPr>
        </p:sp>
      </p:grpSp>
      <p:sp>
        <p:nvSpPr>
          <p:cNvPr id="146" name="Text Box 146"/>
          <p:cNvSpPr>
            <a:spLocks/>
          </p:cNvSpPr>
          <p:nvPr/>
        </p:nvSpPr>
        <p:spPr>
          <a:xfrm>
            <a:off x="1676400" y="609600"/>
            <a:ext cx="7010400" cy="1295400"/>
          </a:xfrm>
          <a:prstGeom prst="rect">
            <a:avLst/>
          </a:prstGeom>
          <a:noFill/>
          <a:ln>
            <a:noFill/>
          </a:ln>
        </p:spPr>
        <p:txBody>
          <a:bodyPr numCol="1" anchor="ctr"/>
          <a:lstStyle/>
          <a:p>
            <a:pPr fontAlgn="base">
              <a:spcBef>
                <a:spcPct val="0"/>
              </a:spcBef>
              <a:spcAft>
                <a:spcPct val="0"/>
              </a:spcAft>
            </a:pPr>
            <a:endParaRPr lang="en-US" kern="0">
              <a:solidFill>
                <a:srgbClr val="007A77"/>
              </a:solidFill>
              <a:ea typeface="新細明體" pitchFamily="18" charset="-120"/>
            </a:endParaRPr>
          </a:p>
        </p:txBody>
      </p:sp>
    </p:spTree>
    <p:extLst>
      <p:ext uri="{BB962C8B-B14F-4D97-AF65-F5344CB8AC3E}">
        <p14:creationId xmlns:p14="http://schemas.microsoft.com/office/powerpoint/2010/main" val="3414488198"/>
      </p:ext>
    </p:extLst>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fld id="{6433BBC9-AA73-4E38-9016-E28E64B6B412}" type="slidenum">
              <a:rPr kumimoji="0" lang="en-US" altLang="zh-TW" sz="1000" smtClean="0">
                <a:solidFill>
                  <a:srgbClr val="000000"/>
                </a:solidFill>
              </a:rPr>
              <a:pPr eaLnBrk="1" hangingPunct="1">
                <a:spcBef>
                  <a:spcPct val="0"/>
                </a:spcBef>
                <a:buClrTx/>
                <a:buSzTx/>
                <a:buFontTx/>
                <a:buNone/>
              </a:pPr>
              <a:t>37</a:t>
            </a:fld>
            <a:endParaRPr kumimoji="0" lang="en-US" altLang="zh-TW" sz="1000" smtClean="0">
              <a:solidFill>
                <a:srgbClr val="000000"/>
              </a:solidFill>
            </a:endParaRPr>
          </a:p>
        </p:txBody>
      </p:sp>
      <p:sp>
        <p:nvSpPr>
          <p:cNvPr id="18436" name="文字方塊 2"/>
          <p:cNvSpPr txBox="1">
            <a:spLocks noChangeArrowheads="1"/>
          </p:cNvSpPr>
          <p:nvPr/>
        </p:nvSpPr>
        <p:spPr bwMode="auto">
          <a:xfrm>
            <a:off x="539552" y="406469"/>
            <a:ext cx="8208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ClrTx/>
              <a:buSzTx/>
              <a:buFontTx/>
              <a:buNone/>
            </a:pPr>
            <a:r>
              <a:rPr lang="zh-TW" altLang="en-US" sz="4000" b="1" dirty="0" smtClean="0">
                <a:latin typeface="標楷體" panose="03000509000000000000" pitchFamily="65" charset="-120"/>
                <a:ea typeface="標楷體" panose="03000509000000000000" pitchFamily="65" charset="-120"/>
              </a:rPr>
              <a:t>培養親子情感及正確性別交往</a:t>
            </a:r>
            <a:r>
              <a:rPr lang="zh-TW" altLang="en-US" sz="4000" b="1" dirty="0">
                <a:latin typeface="標楷體" panose="03000509000000000000" pitchFamily="65" charset="-120"/>
                <a:ea typeface="標楷體" panose="03000509000000000000" pitchFamily="65" charset="-120"/>
              </a:rPr>
              <a:t>概念</a:t>
            </a:r>
            <a:endParaRPr lang="zh-TW" altLang="en-US" sz="4000" dirty="0" smtClean="0">
              <a:solidFill>
                <a:srgbClr val="000000"/>
              </a:solidFill>
              <a:latin typeface="標楷體" panose="03000509000000000000" pitchFamily="65" charset="-120"/>
              <a:ea typeface="標楷體" panose="03000509000000000000" pitchFamily="65" charset="-120"/>
            </a:endParaRPr>
          </a:p>
        </p:txBody>
      </p:sp>
      <p:sp>
        <p:nvSpPr>
          <p:cNvPr id="2" name="文字方塊 1"/>
          <p:cNvSpPr txBox="1"/>
          <p:nvPr/>
        </p:nvSpPr>
        <p:spPr>
          <a:xfrm>
            <a:off x="611560" y="1159682"/>
            <a:ext cx="8064896" cy="3970318"/>
          </a:xfrm>
          <a:prstGeom prst="rect">
            <a:avLst/>
          </a:prstGeom>
          <a:noFill/>
        </p:spPr>
        <p:txBody>
          <a:bodyPr wrap="square" rtlCol="0">
            <a:spAutoFit/>
          </a:bodyPr>
          <a:lstStyle/>
          <a:p>
            <a:pPr>
              <a:lnSpc>
                <a:spcPct val="150000"/>
              </a:lnSpc>
            </a:pPr>
            <a:r>
              <a:rPr lang="zh-TW" altLang="en-US" b="1" dirty="0" smtClean="0">
                <a:latin typeface="標楷體" panose="03000509000000000000" pitchFamily="65" charset="-120"/>
                <a:ea typeface="標楷體" panose="03000509000000000000" pitchFamily="65" charset="-120"/>
              </a:rPr>
              <a:t>         </a:t>
            </a:r>
            <a:r>
              <a:rPr lang="zh-TW" altLang="en-US" sz="2400" dirty="0">
                <a:solidFill>
                  <a:srgbClr val="000000"/>
                </a:solidFill>
                <a:latin typeface="標楷體" panose="03000509000000000000" pitchFamily="65" charset="-120"/>
                <a:ea typeface="標楷體" panose="03000509000000000000" pitchFamily="65" charset="-120"/>
              </a:rPr>
              <a:t>衛生局社區心理衛生中心依據輔導青少年經驗，告知您有效培養親子情感及正確性別交往概念，就在內外兼修的「陪伴、關懷、身教、規範」四個原則</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a:solidFill>
                <a:srgbClr val="000000"/>
              </a:solidFill>
              <a:latin typeface="標楷體" panose="03000509000000000000" pitchFamily="65" charset="-120"/>
              <a:ea typeface="標楷體" panose="03000509000000000000" pitchFamily="65" charset="-120"/>
            </a:endParaRPr>
          </a:p>
          <a:p>
            <a:pPr>
              <a:lnSpc>
                <a:spcPct val="150000"/>
              </a:lnSpc>
            </a:pPr>
            <a:r>
              <a:rPr lang="en-US" altLang="zh-TW" sz="2400" dirty="0">
                <a:solidFill>
                  <a:srgbClr val="000000"/>
                </a:solidFill>
                <a:latin typeface="標楷體" panose="03000509000000000000" pitchFamily="65" charset="-120"/>
                <a:ea typeface="標楷體" panose="03000509000000000000" pitchFamily="65" charset="-120"/>
              </a:rPr>
              <a:t>A.</a:t>
            </a:r>
            <a:r>
              <a:rPr lang="zh-TW" altLang="en-US" sz="2400" dirty="0">
                <a:solidFill>
                  <a:srgbClr val="000000"/>
                </a:solidFill>
                <a:latin typeface="標楷體" panose="03000509000000000000" pitchFamily="65" charset="-120"/>
                <a:ea typeface="標楷體" panose="03000509000000000000" pitchFamily="65" charset="-120"/>
              </a:rPr>
              <a:t>要「每日陪伴」，每日</a:t>
            </a:r>
            <a:r>
              <a:rPr lang="en-US" altLang="zh-TW" sz="2400" dirty="0">
                <a:solidFill>
                  <a:srgbClr val="000000"/>
                </a:solidFill>
                <a:latin typeface="標楷體" panose="03000509000000000000" pitchFamily="65" charset="-120"/>
                <a:ea typeface="標楷體" panose="03000509000000000000" pitchFamily="65" charset="-120"/>
              </a:rPr>
              <a:t>3</a:t>
            </a:r>
            <a:r>
              <a:rPr lang="zh-TW" altLang="en-US" sz="2400" dirty="0">
                <a:solidFill>
                  <a:srgbClr val="000000"/>
                </a:solidFill>
                <a:latin typeface="標楷體" panose="03000509000000000000" pitchFamily="65" charset="-120"/>
                <a:ea typeface="標楷體" panose="03000509000000000000" pitchFamily="65" charset="-120"/>
              </a:rPr>
              <a:t>小時最有效─雖然相關的研究皆顯示父母陪伴子女的時間愈長，愈有助於親子關係、身心適應及預防偏差行為的產生，但以父母親陪伴每日超過</a:t>
            </a:r>
            <a:r>
              <a:rPr lang="en-US" altLang="zh-TW" sz="2400" dirty="0">
                <a:solidFill>
                  <a:srgbClr val="000000"/>
                </a:solidFill>
                <a:latin typeface="標楷體" panose="03000509000000000000" pitchFamily="65" charset="-120"/>
                <a:ea typeface="標楷體" panose="03000509000000000000" pitchFamily="65" charset="-120"/>
              </a:rPr>
              <a:t>3</a:t>
            </a:r>
            <a:r>
              <a:rPr lang="zh-TW" altLang="en-US" sz="2400" dirty="0">
                <a:solidFill>
                  <a:srgbClr val="000000"/>
                </a:solidFill>
                <a:latin typeface="標楷體" panose="03000509000000000000" pitchFamily="65" charset="-120"/>
                <a:ea typeface="標楷體" panose="03000509000000000000" pitchFamily="65" charset="-120"/>
              </a:rPr>
              <a:t>小時以上的青少年，最能感受到父母的關心</a:t>
            </a:r>
            <a:r>
              <a:rPr lang="zh-TW" altLang="en-US" sz="2400" dirty="0">
                <a:solidFill>
                  <a:srgbClr val="000000"/>
                </a:solidFill>
                <a:latin typeface="華康儷粗圓" pitchFamily="49" charset="-120"/>
                <a:ea typeface="華康儷粗圓" pitchFamily="49" charset="-120"/>
              </a:rPr>
              <a:t>。</a:t>
            </a:r>
          </a:p>
        </p:txBody>
      </p:sp>
    </p:spTree>
    <p:extLst>
      <p:ext uri="{BB962C8B-B14F-4D97-AF65-F5344CB8AC3E}">
        <p14:creationId xmlns:p14="http://schemas.microsoft.com/office/powerpoint/2010/main" val="764401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fld id="{6433BBC9-AA73-4E38-9016-E28E64B6B412}" type="slidenum">
              <a:rPr kumimoji="0" lang="en-US" altLang="zh-TW" sz="1000" smtClean="0">
                <a:solidFill>
                  <a:srgbClr val="000000"/>
                </a:solidFill>
              </a:rPr>
              <a:pPr eaLnBrk="1" hangingPunct="1">
                <a:spcBef>
                  <a:spcPct val="0"/>
                </a:spcBef>
                <a:buClrTx/>
                <a:buSzTx/>
                <a:buFontTx/>
                <a:buNone/>
              </a:pPr>
              <a:t>38</a:t>
            </a:fld>
            <a:endParaRPr kumimoji="0" lang="en-US" altLang="zh-TW" sz="1000" smtClean="0">
              <a:solidFill>
                <a:srgbClr val="000000"/>
              </a:solidFill>
            </a:endParaRPr>
          </a:p>
        </p:txBody>
      </p:sp>
      <p:sp>
        <p:nvSpPr>
          <p:cNvPr id="2" name="文字方塊 1"/>
          <p:cNvSpPr txBox="1"/>
          <p:nvPr/>
        </p:nvSpPr>
        <p:spPr>
          <a:xfrm>
            <a:off x="611560" y="1759495"/>
            <a:ext cx="8064896" cy="3554819"/>
          </a:xfrm>
          <a:prstGeom prst="rect">
            <a:avLst/>
          </a:prstGeom>
          <a:noFill/>
        </p:spPr>
        <p:txBody>
          <a:bodyPr wrap="square" rtlCol="0">
            <a:spAutoFit/>
          </a:bodyPr>
          <a:lstStyle/>
          <a:p>
            <a:endParaRPr lang="en-US" altLang="zh-TW" dirty="0" smtClean="0"/>
          </a:p>
          <a:p>
            <a:pPr>
              <a:lnSpc>
                <a:spcPct val="150000"/>
              </a:lnSpc>
            </a:pPr>
            <a:r>
              <a:rPr lang="en-US" altLang="zh-TW" sz="2400" dirty="0">
                <a:solidFill>
                  <a:srgbClr val="000000"/>
                </a:solidFill>
                <a:latin typeface="標楷體" panose="03000509000000000000" pitchFamily="65" charset="-120"/>
                <a:ea typeface="標楷體" panose="03000509000000000000" pitchFamily="65" charset="-120"/>
              </a:rPr>
              <a:t>B.</a:t>
            </a:r>
            <a:r>
              <a:rPr lang="zh-TW" altLang="en-US" sz="2400" dirty="0">
                <a:solidFill>
                  <a:srgbClr val="000000"/>
                </a:solidFill>
                <a:latin typeface="標楷體" panose="03000509000000000000" pitchFamily="65" charset="-120"/>
                <a:ea typeface="標楷體" panose="03000509000000000000" pitchFamily="65" charset="-120"/>
              </a:rPr>
              <a:t>要「真心關懷」，嚴厲或開明都有效─根據問卷調查結果顯示，不論狼爸</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虎媽的高權威式管教或是開明自由的低權威管教方式，對於子女是否覺得父母瞭解自己的程度並無顯著的差異性，重要的是讓子女感受到父母是真心的關懷與優質陪伴才是建立與子女信任關係最有效的途徑。</a:t>
            </a:r>
            <a:endParaRPr lang="en-US" altLang="zh-TW" sz="2400" dirty="0">
              <a:solidFill>
                <a:srgbClr val="000000"/>
              </a:solidFill>
              <a:latin typeface="標楷體" panose="03000509000000000000" pitchFamily="65" charset="-120"/>
              <a:ea typeface="標楷體" panose="03000509000000000000" pitchFamily="65" charset="-120"/>
            </a:endParaRPr>
          </a:p>
          <a:p>
            <a:pPr>
              <a:lnSpc>
                <a:spcPct val="150000"/>
              </a:lnSpc>
            </a:pPr>
            <a:endParaRPr lang="zh-TW" altLang="en-US" dirty="0">
              <a:latin typeface="標楷體" panose="03000509000000000000" pitchFamily="65" charset="-120"/>
              <a:ea typeface="標楷體" panose="03000509000000000000" pitchFamily="65" charset="-120"/>
            </a:endParaRPr>
          </a:p>
        </p:txBody>
      </p:sp>
      <p:sp>
        <p:nvSpPr>
          <p:cNvPr id="6" name="文字方塊 2"/>
          <p:cNvSpPr txBox="1">
            <a:spLocks noChangeArrowheads="1"/>
          </p:cNvSpPr>
          <p:nvPr/>
        </p:nvSpPr>
        <p:spPr bwMode="auto">
          <a:xfrm>
            <a:off x="539552" y="760412"/>
            <a:ext cx="8208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ClrTx/>
              <a:buSzTx/>
              <a:buFontTx/>
              <a:buNone/>
            </a:pPr>
            <a:r>
              <a:rPr lang="zh-TW" altLang="en-US" sz="4000" b="1" dirty="0" smtClean="0">
                <a:latin typeface="標楷體" panose="03000509000000000000" pitchFamily="65" charset="-120"/>
                <a:ea typeface="標楷體" panose="03000509000000000000" pitchFamily="65" charset="-120"/>
              </a:rPr>
              <a:t>培養親子情感及正確性別交往</a:t>
            </a:r>
            <a:r>
              <a:rPr lang="zh-TW" altLang="en-US" sz="4000" b="1" dirty="0">
                <a:latin typeface="標楷體" panose="03000509000000000000" pitchFamily="65" charset="-120"/>
                <a:ea typeface="標楷體" panose="03000509000000000000" pitchFamily="65" charset="-120"/>
              </a:rPr>
              <a:t>概念</a:t>
            </a:r>
            <a:endParaRPr lang="zh-TW" altLang="en-US" sz="4000" dirty="0" smtClean="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43039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fld id="{6433BBC9-AA73-4E38-9016-E28E64B6B412}" type="slidenum">
              <a:rPr kumimoji="0" lang="en-US" altLang="zh-TW" sz="1000" smtClean="0">
                <a:solidFill>
                  <a:srgbClr val="000000"/>
                </a:solidFill>
              </a:rPr>
              <a:pPr eaLnBrk="1" hangingPunct="1">
                <a:spcBef>
                  <a:spcPct val="0"/>
                </a:spcBef>
                <a:buClrTx/>
                <a:buSzTx/>
                <a:buFontTx/>
                <a:buNone/>
              </a:pPr>
              <a:t>39</a:t>
            </a:fld>
            <a:endParaRPr kumimoji="0" lang="en-US" altLang="zh-TW" sz="1000" smtClean="0">
              <a:solidFill>
                <a:srgbClr val="000000"/>
              </a:solidFill>
            </a:endParaRPr>
          </a:p>
        </p:txBody>
      </p:sp>
      <p:sp>
        <p:nvSpPr>
          <p:cNvPr id="2" name="文字方塊 1"/>
          <p:cNvSpPr txBox="1"/>
          <p:nvPr/>
        </p:nvSpPr>
        <p:spPr>
          <a:xfrm>
            <a:off x="395536" y="1606392"/>
            <a:ext cx="8424936" cy="2862322"/>
          </a:xfrm>
          <a:prstGeom prst="rect">
            <a:avLst/>
          </a:prstGeom>
          <a:noFill/>
        </p:spPr>
        <p:txBody>
          <a:bodyPr wrap="square" rtlCol="0">
            <a:spAutoFit/>
          </a:bodyPr>
          <a:lstStyle/>
          <a:p>
            <a:pPr>
              <a:lnSpc>
                <a:spcPct val="150000"/>
              </a:lnSpc>
            </a:pPr>
            <a:r>
              <a:rPr lang="en-US" altLang="zh-TW" sz="2400" dirty="0">
                <a:solidFill>
                  <a:srgbClr val="000000"/>
                </a:solidFill>
                <a:latin typeface="標楷體" panose="03000509000000000000" pitchFamily="65" charset="-120"/>
                <a:ea typeface="標楷體" panose="03000509000000000000" pitchFamily="65" charset="-120"/>
              </a:rPr>
              <a:t>C.</a:t>
            </a:r>
            <a:r>
              <a:rPr lang="zh-TW" altLang="en-US" sz="2400" dirty="0">
                <a:solidFill>
                  <a:srgbClr val="000000"/>
                </a:solidFill>
                <a:latin typeface="標楷體" panose="03000509000000000000" pitchFamily="65" charset="-120"/>
                <a:ea typeface="標楷體" panose="03000509000000000000" pitchFamily="65" charset="-120"/>
              </a:rPr>
              <a:t>要「正確身教」，管教言教才有效─青少年時期是「身體意象」最受重視的階段，根據國內外相關研究顯示身體意象與青少年心理及自我評價有強烈的相關性，且父母及家庭成員對於身高、體重的態度會影響到青少年對自己身體看法，進而影響到其性別交往與自尊的發展</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zh-TW" altLang="en-US" sz="2400" dirty="0">
              <a:solidFill>
                <a:srgbClr val="000000"/>
              </a:solidFill>
              <a:latin typeface="標楷體" panose="03000509000000000000" pitchFamily="65" charset="-120"/>
              <a:ea typeface="標楷體" panose="03000509000000000000" pitchFamily="65" charset="-120"/>
            </a:endParaRPr>
          </a:p>
        </p:txBody>
      </p:sp>
      <p:sp>
        <p:nvSpPr>
          <p:cNvPr id="6" name="文字方塊 2"/>
          <p:cNvSpPr txBox="1">
            <a:spLocks noChangeArrowheads="1"/>
          </p:cNvSpPr>
          <p:nvPr/>
        </p:nvSpPr>
        <p:spPr bwMode="auto">
          <a:xfrm>
            <a:off x="539552" y="760412"/>
            <a:ext cx="8208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ClrTx/>
              <a:buSzTx/>
              <a:buFontTx/>
              <a:buNone/>
            </a:pPr>
            <a:r>
              <a:rPr lang="zh-TW" altLang="en-US" sz="4000" b="1" dirty="0" smtClean="0">
                <a:latin typeface="標楷體" panose="03000509000000000000" pitchFamily="65" charset="-120"/>
                <a:ea typeface="標楷體" panose="03000509000000000000" pitchFamily="65" charset="-120"/>
              </a:rPr>
              <a:t>培養親子情感及正確性別交往</a:t>
            </a:r>
            <a:r>
              <a:rPr lang="zh-TW" altLang="en-US" sz="4000" b="1" dirty="0">
                <a:latin typeface="標楷體" panose="03000509000000000000" pitchFamily="65" charset="-120"/>
                <a:ea typeface="標楷體" panose="03000509000000000000" pitchFamily="65" charset="-120"/>
              </a:rPr>
              <a:t>概念</a:t>
            </a:r>
            <a:endParaRPr lang="zh-TW" altLang="en-US" sz="4000" dirty="0" smtClean="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3914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lvl="0" indent="0">
              <a:buNone/>
            </a:pPr>
            <a:r>
              <a:rPr lang="zh-TW" altLang="en-US" sz="2800" dirty="0">
                <a:latin typeface="標楷體" panose="03000509000000000000" pitchFamily="65" charset="-120"/>
                <a:ea typeface="標楷體" panose="03000509000000000000" pitchFamily="65" charset="-120"/>
              </a:rPr>
              <a:t>三、英語學藝</a:t>
            </a:r>
            <a:r>
              <a:rPr lang="zh-TW" altLang="en-US" sz="2800" dirty="0" smtClean="0">
                <a:latin typeface="標楷體" panose="03000509000000000000" pitchFamily="65" charset="-120"/>
                <a:ea typeface="標楷體" panose="03000509000000000000" pitchFamily="65" charset="-120"/>
              </a:rPr>
              <a:t>競賽</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三、四、五年級參加</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pPr marL="0" lvl="0" indent="0">
              <a:buNone/>
            </a:pP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一）英語演說： </a:t>
            </a: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104</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下午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時</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分</a:t>
            </a:r>
            <a:r>
              <a:rPr lang="en-US" altLang="zh-TW" sz="2800" dirty="0">
                <a:latin typeface="標楷體" panose="03000509000000000000" pitchFamily="65" charset="-120"/>
                <a:ea typeface="標楷體" panose="03000509000000000000" pitchFamily="65" charset="-120"/>
              </a:rPr>
              <a:t>--- 2F</a:t>
            </a:r>
            <a:r>
              <a:rPr lang="zh-TW" altLang="en-US" sz="2800" dirty="0">
                <a:latin typeface="標楷體" panose="03000509000000000000" pitchFamily="65" charset="-120"/>
                <a:ea typeface="標楷體" panose="03000509000000000000" pitchFamily="65" charset="-120"/>
              </a:rPr>
              <a:t>英語</a:t>
            </a:r>
            <a:r>
              <a:rPr lang="zh-TW" altLang="en-US" sz="2800" dirty="0" smtClean="0">
                <a:latin typeface="標楷體" panose="03000509000000000000" pitchFamily="65" charset="-120"/>
                <a:ea typeface="標楷體" panose="03000509000000000000" pitchFamily="65" charset="-120"/>
              </a:rPr>
              <a:t>教室（</a:t>
            </a:r>
            <a:r>
              <a:rPr lang="zh-TW" altLang="en-US" sz="2800" dirty="0">
                <a:latin typeface="標楷體" panose="03000509000000000000" pitchFamily="65" charset="-120"/>
                <a:ea typeface="標楷體" panose="03000509000000000000" pitchFamily="65" charset="-120"/>
              </a:rPr>
              <a:t>二）英語戲劇、讀者劇場： </a:t>
            </a: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104</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23</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四</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下午</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時</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分</a:t>
            </a:r>
            <a:r>
              <a:rPr lang="en-US" altLang="zh-TW" sz="2800" dirty="0">
                <a:latin typeface="標楷體" panose="03000509000000000000" pitchFamily="65" charset="-120"/>
                <a:ea typeface="標楷體" panose="03000509000000000000" pitchFamily="65" charset="-120"/>
              </a:rPr>
              <a:t>--- 1F</a:t>
            </a:r>
            <a:r>
              <a:rPr lang="zh-TW" altLang="en-US" sz="2800" dirty="0">
                <a:latin typeface="標楷體" panose="03000509000000000000" pitchFamily="65" charset="-120"/>
                <a:ea typeface="標楷體" panose="03000509000000000000" pitchFamily="65" charset="-120"/>
              </a:rPr>
              <a:t>視聽教室</a:t>
            </a:r>
          </a:p>
          <a:p>
            <a:endParaRPr lang="zh-TW" altLang="en-US" dirty="0"/>
          </a:p>
        </p:txBody>
      </p:sp>
    </p:spTree>
    <p:extLst>
      <p:ext uri="{BB962C8B-B14F-4D97-AF65-F5344CB8AC3E}">
        <p14:creationId xmlns:p14="http://schemas.microsoft.com/office/powerpoint/2010/main" val="380289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fld id="{6433BBC9-AA73-4E38-9016-E28E64B6B412}" type="slidenum">
              <a:rPr kumimoji="0" lang="en-US" altLang="zh-TW" sz="1000" smtClean="0">
                <a:solidFill>
                  <a:srgbClr val="000000"/>
                </a:solidFill>
              </a:rPr>
              <a:pPr eaLnBrk="1" hangingPunct="1">
                <a:spcBef>
                  <a:spcPct val="0"/>
                </a:spcBef>
                <a:buClrTx/>
                <a:buSzTx/>
                <a:buFontTx/>
                <a:buNone/>
              </a:pPr>
              <a:t>40</a:t>
            </a:fld>
            <a:endParaRPr kumimoji="0" lang="en-US" altLang="zh-TW" sz="1000" smtClean="0">
              <a:solidFill>
                <a:srgbClr val="000000"/>
              </a:solidFill>
            </a:endParaRPr>
          </a:p>
        </p:txBody>
      </p:sp>
      <p:sp>
        <p:nvSpPr>
          <p:cNvPr id="2" name="文字方塊 1"/>
          <p:cNvSpPr txBox="1"/>
          <p:nvPr/>
        </p:nvSpPr>
        <p:spPr>
          <a:xfrm>
            <a:off x="384632" y="1628800"/>
            <a:ext cx="8424936" cy="3970318"/>
          </a:xfrm>
          <a:prstGeom prst="rect">
            <a:avLst/>
          </a:prstGeom>
          <a:noFill/>
        </p:spPr>
        <p:txBody>
          <a:bodyPr wrap="square" rtlCol="0">
            <a:spAutoFit/>
          </a:bodyPr>
          <a:lstStyle/>
          <a:p>
            <a:pPr>
              <a:lnSpc>
                <a:spcPct val="150000"/>
              </a:lnSpc>
            </a:pPr>
            <a:r>
              <a:rPr lang="en-US" altLang="zh-TW" sz="2400" dirty="0">
                <a:solidFill>
                  <a:srgbClr val="000000"/>
                </a:solidFill>
                <a:latin typeface="標楷體" panose="03000509000000000000" pitchFamily="65" charset="-120"/>
                <a:ea typeface="標楷體" panose="03000509000000000000" pitchFamily="65" charset="-120"/>
              </a:rPr>
              <a:t>C</a:t>
            </a:r>
            <a:r>
              <a:rPr lang="en-US" altLang="zh-TW" sz="2400" dirty="0" smtClean="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國內近年報導有愈來愈多的父母自我身體意象的觀念偏差，除了自己整形外，也帶子女去整形，甚至將整形作為子女考上好大學的獎勵</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0000"/>
              </a:solidFill>
              <a:latin typeface="標楷體" panose="03000509000000000000" pitchFamily="65" charset="-120"/>
              <a:ea typeface="標楷體" panose="03000509000000000000" pitchFamily="65" charset="-120"/>
            </a:endParaRPr>
          </a:p>
          <a:p>
            <a:pPr>
              <a:lnSpc>
                <a:spcPct val="150000"/>
              </a:lnSpc>
            </a:pPr>
            <a:r>
              <a:rPr lang="zh-TW" altLang="en-US" sz="2400" dirty="0" smtClean="0">
                <a:solidFill>
                  <a:srgbClr val="000000"/>
                </a:solidFill>
                <a:latin typeface="標楷體" panose="03000509000000000000" pitchFamily="65" charset="-120"/>
                <a:ea typeface="標楷體" panose="03000509000000000000" pitchFamily="65" charset="-120"/>
              </a:rPr>
              <a:t>鑑</a:t>
            </a:r>
            <a:r>
              <a:rPr lang="zh-TW" altLang="en-US" sz="2400" dirty="0">
                <a:solidFill>
                  <a:srgbClr val="000000"/>
                </a:solidFill>
                <a:latin typeface="標楷體" panose="03000509000000000000" pitchFamily="65" charset="-120"/>
                <a:ea typeface="標楷體" panose="03000509000000000000" pitchFamily="65" charset="-120"/>
              </a:rPr>
              <a:t>此，衛生福利部甫頒布醫療美容禁令，不准</a:t>
            </a:r>
            <a:r>
              <a:rPr lang="en-US" altLang="zh-TW" sz="2400" dirty="0">
                <a:solidFill>
                  <a:srgbClr val="000000"/>
                </a:solidFill>
                <a:latin typeface="標楷體" panose="03000509000000000000" pitchFamily="65" charset="-120"/>
                <a:ea typeface="標楷體" panose="03000509000000000000" pitchFamily="65" charset="-120"/>
              </a:rPr>
              <a:t>18</a:t>
            </a:r>
            <a:r>
              <a:rPr lang="zh-TW" altLang="en-US" sz="2400" dirty="0">
                <a:solidFill>
                  <a:srgbClr val="000000"/>
                </a:solidFill>
                <a:latin typeface="標楷體" panose="03000509000000000000" pitchFamily="65" charset="-120"/>
                <a:ea typeface="標楷體" panose="03000509000000000000" pitchFamily="65" charset="-120"/>
              </a:rPr>
              <a:t>歲以下青少年進行侵入性醫療美容行為，以匡正歪風。所以父母如何在日常生活中體現對於身體形象的正確觀念，將可協助青少年自我肯定及建立自信心，減少親密關係中的衝突。</a:t>
            </a:r>
          </a:p>
        </p:txBody>
      </p:sp>
      <p:sp>
        <p:nvSpPr>
          <p:cNvPr id="6" name="文字方塊 2"/>
          <p:cNvSpPr txBox="1">
            <a:spLocks noChangeArrowheads="1"/>
          </p:cNvSpPr>
          <p:nvPr/>
        </p:nvSpPr>
        <p:spPr bwMode="auto">
          <a:xfrm>
            <a:off x="539552" y="760412"/>
            <a:ext cx="8208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ClrTx/>
              <a:buSzTx/>
              <a:buFontTx/>
              <a:buNone/>
            </a:pPr>
            <a:r>
              <a:rPr lang="zh-TW" altLang="en-US" sz="4000" b="1" dirty="0" smtClean="0">
                <a:latin typeface="標楷體" panose="03000509000000000000" pitchFamily="65" charset="-120"/>
                <a:ea typeface="標楷體" panose="03000509000000000000" pitchFamily="65" charset="-120"/>
              </a:rPr>
              <a:t>培養親子情感及正確性別交往</a:t>
            </a:r>
            <a:r>
              <a:rPr lang="zh-TW" altLang="en-US" sz="4000" b="1" dirty="0">
                <a:latin typeface="標楷體" panose="03000509000000000000" pitchFamily="65" charset="-120"/>
                <a:ea typeface="標楷體" panose="03000509000000000000" pitchFamily="65" charset="-120"/>
              </a:rPr>
              <a:t>概念</a:t>
            </a:r>
            <a:endParaRPr lang="zh-TW" altLang="en-US" sz="4000" dirty="0" smtClean="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21320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fld id="{6433BBC9-AA73-4E38-9016-E28E64B6B412}" type="slidenum">
              <a:rPr kumimoji="0" lang="en-US" altLang="zh-TW" sz="1000" smtClean="0">
                <a:solidFill>
                  <a:srgbClr val="000000"/>
                </a:solidFill>
              </a:rPr>
              <a:pPr eaLnBrk="1" hangingPunct="1">
                <a:spcBef>
                  <a:spcPct val="0"/>
                </a:spcBef>
                <a:buClrTx/>
                <a:buSzTx/>
                <a:buFontTx/>
                <a:buNone/>
              </a:pPr>
              <a:t>41</a:t>
            </a:fld>
            <a:endParaRPr kumimoji="0" lang="en-US" altLang="zh-TW" sz="1000" smtClean="0">
              <a:solidFill>
                <a:srgbClr val="000000"/>
              </a:solidFill>
            </a:endParaRPr>
          </a:p>
        </p:txBody>
      </p:sp>
      <p:sp>
        <p:nvSpPr>
          <p:cNvPr id="2" name="文字方塊 1"/>
          <p:cNvSpPr txBox="1"/>
          <p:nvPr/>
        </p:nvSpPr>
        <p:spPr>
          <a:xfrm>
            <a:off x="683568" y="1268760"/>
            <a:ext cx="7920880" cy="3693319"/>
          </a:xfrm>
          <a:prstGeom prst="rect">
            <a:avLst/>
          </a:prstGeom>
          <a:noFill/>
        </p:spPr>
        <p:txBody>
          <a:bodyPr wrap="square" rtlCol="0">
            <a:spAutoFit/>
          </a:bodyPr>
          <a:lstStyle/>
          <a:p>
            <a:endParaRPr lang="en-US" altLang="zh-TW" dirty="0" smtClean="0"/>
          </a:p>
          <a:p>
            <a:pPr>
              <a:lnSpc>
                <a:spcPct val="150000"/>
              </a:lnSpc>
            </a:pPr>
            <a:r>
              <a:rPr lang="en-US" altLang="zh-TW" sz="2400" dirty="0">
                <a:solidFill>
                  <a:srgbClr val="000000"/>
                </a:solidFill>
                <a:latin typeface="華康儷粗圓" pitchFamily="49" charset="-120"/>
                <a:ea typeface="華康儷粗圓" pitchFamily="49" charset="-120"/>
              </a:rPr>
              <a:t>D.</a:t>
            </a:r>
            <a:r>
              <a:rPr lang="zh-TW" altLang="en-US" sz="2400" dirty="0">
                <a:solidFill>
                  <a:srgbClr val="000000"/>
                </a:solidFill>
                <a:latin typeface="華康儷粗圓" pitchFamily="49" charset="-120"/>
                <a:ea typeface="華康儷粗圓" pitchFamily="49" charset="-120"/>
              </a:rPr>
              <a:t>要「支持公開」，建立規範才安心─根據統計發現父母開放及關懷</a:t>
            </a:r>
            <a:r>
              <a:rPr lang="en-US" altLang="zh-TW" sz="2400" dirty="0">
                <a:solidFill>
                  <a:srgbClr val="000000"/>
                </a:solidFill>
                <a:latin typeface="華康儷粗圓" pitchFamily="49" charset="-120"/>
                <a:ea typeface="華康儷粗圓" pitchFamily="49" charset="-120"/>
              </a:rPr>
              <a:t>(</a:t>
            </a:r>
            <a:r>
              <a:rPr lang="zh-TW" altLang="en-US" sz="2400" dirty="0">
                <a:solidFill>
                  <a:srgbClr val="000000"/>
                </a:solidFill>
                <a:latin typeface="華康儷粗圓" pitchFamily="49" charset="-120"/>
                <a:ea typeface="華康儷粗圓" pitchFamily="49" charset="-120"/>
              </a:rPr>
              <a:t>低權威高關懷</a:t>
            </a:r>
            <a:r>
              <a:rPr lang="en-US" altLang="zh-TW" sz="2400" dirty="0">
                <a:solidFill>
                  <a:srgbClr val="000000"/>
                </a:solidFill>
                <a:latin typeface="華康儷粗圓" pitchFamily="49" charset="-120"/>
                <a:ea typeface="華康儷粗圓" pitchFamily="49" charset="-120"/>
              </a:rPr>
              <a:t>)</a:t>
            </a:r>
            <a:r>
              <a:rPr lang="zh-TW" altLang="en-US" sz="2400" dirty="0">
                <a:solidFill>
                  <a:srgbClr val="000000"/>
                </a:solidFill>
                <a:latin typeface="華康儷粗圓" pitchFamily="49" charset="-120"/>
                <a:ea typeface="華康儷粗圓" pitchFamily="49" charset="-120"/>
              </a:rPr>
              <a:t>的態度有助於提升子女分享戀情的意願</a:t>
            </a:r>
            <a:r>
              <a:rPr lang="en-US" altLang="zh-TW" sz="2400" dirty="0">
                <a:solidFill>
                  <a:srgbClr val="000000"/>
                </a:solidFill>
                <a:latin typeface="華康儷粗圓" pitchFamily="49" charset="-120"/>
                <a:ea typeface="華康儷粗圓" pitchFamily="49" charset="-120"/>
              </a:rPr>
              <a:t>(</a:t>
            </a:r>
            <a:r>
              <a:rPr lang="zh-TW" altLang="en-US" sz="2400" dirty="0">
                <a:solidFill>
                  <a:srgbClr val="000000"/>
                </a:solidFill>
                <a:latin typeface="華康儷粗圓" pitchFamily="49" charset="-120"/>
                <a:ea typeface="華康儷粗圓" pitchFamily="49" charset="-120"/>
              </a:rPr>
              <a:t>附表</a:t>
            </a:r>
            <a:r>
              <a:rPr lang="en-US" altLang="zh-TW" sz="2400" dirty="0">
                <a:solidFill>
                  <a:srgbClr val="000000"/>
                </a:solidFill>
                <a:latin typeface="華康儷粗圓" pitchFamily="49" charset="-120"/>
                <a:ea typeface="華康儷粗圓" pitchFamily="49" charset="-120"/>
              </a:rPr>
              <a:t>5)</a:t>
            </a:r>
            <a:r>
              <a:rPr lang="zh-TW" altLang="en-US" sz="2400" dirty="0">
                <a:solidFill>
                  <a:srgbClr val="000000"/>
                </a:solidFill>
                <a:latin typeface="華康儷粗圓" pitchFamily="49" charset="-120"/>
                <a:ea typeface="華康儷粗圓" pitchFamily="49" charset="-120"/>
              </a:rPr>
              <a:t>，所以建議父母們以接納代替拒絕子女的感情發展，鼓勵子女讓家人認識自己的對象，與子女共同討論與設定感情交往的自我保護規範、親密關係相處之道，以及分手調適，避免互相傷害或自我傷害。</a:t>
            </a:r>
          </a:p>
        </p:txBody>
      </p:sp>
      <p:sp>
        <p:nvSpPr>
          <p:cNvPr id="6" name="文字方塊 2"/>
          <p:cNvSpPr txBox="1">
            <a:spLocks noChangeArrowheads="1"/>
          </p:cNvSpPr>
          <p:nvPr/>
        </p:nvSpPr>
        <p:spPr bwMode="auto">
          <a:xfrm>
            <a:off x="539552" y="419749"/>
            <a:ext cx="8208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SzPct val="75000"/>
              <a:buFont typeface="Wingdings" pitchFamily="2" charset="2"/>
              <a:buChar char="n"/>
              <a:defRPr kumimoji="1" sz="2600">
                <a:solidFill>
                  <a:schemeClr val="tx1"/>
                </a:solidFill>
                <a:latin typeface="Arial" charset="0"/>
                <a:ea typeface="新細明體" pitchFamily="18" charset="-120"/>
              </a:defRPr>
            </a:lvl2pPr>
            <a:lvl3pPr marL="1143000" indent="-228600" eaLnBrk="0" hangingPunct="0">
              <a:spcBef>
                <a:spcPct val="20000"/>
              </a:spcBef>
              <a:buClr>
                <a:schemeClr val="folHlink"/>
              </a:buClr>
              <a:buSzPct val="55000"/>
              <a:buFont typeface="Wingdings" pitchFamily="2" charset="2"/>
              <a:buChar char="n"/>
              <a:defRPr kumimoji="1" sz="2300">
                <a:solidFill>
                  <a:schemeClr val="tx1"/>
                </a:solidFill>
                <a:latin typeface="Arial" charset="0"/>
                <a:ea typeface="新細明體" pitchFamily="18" charset="-120"/>
              </a:defRPr>
            </a:lvl3pPr>
            <a:lvl4pPr marL="16002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ClrTx/>
              <a:buSzTx/>
              <a:buFontTx/>
              <a:buNone/>
            </a:pPr>
            <a:r>
              <a:rPr lang="zh-TW" altLang="en-US" sz="4000" b="1" dirty="0" smtClean="0"/>
              <a:t>培養親子情感及正確性別交往</a:t>
            </a:r>
            <a:r>
              <a:rPr lang="zh-TW" altLang="en-US" sz="4000" b="1" dirty="0"/>
              <a:t>概念</a:t>
            </a:r>
            <a:endParaRPr lang="zh-TW" altLang="en-US" sz="4000" dirty="0" smtClean="0">
              <a:solidFill>
                <a:srgbClr val="000000"/>
              </a:solidFill>
              <a:latin typeface="書法家中楷體" pitchFamily="49" charset="-120"/>
              <a:ea typeface="書法家中楷體" pitchFamily="49" charset="-120"/>
            </a:endParaRPr>
          </a:p>
        </p:txBody>
      </p:sp>
    </p:spTree>
    <p:extLst>
      <p:ext uri="{BB962C8B-B14F-4D97-AF65-F5344CB8AC3E}">
        <p14:creationId xmlns:p14="http://schemas.microsoft.com/office/powerpoint/2010/main" val="2048454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en-US" dirty="0">
                <a:latin typeface="文鼎標準楷體" panose="03000609000000000000" pitchFamily="65" charset="-120"/>
                <a:ea typeface="文鼎標準楷體" panose="03000609000000000000" pitchFamily="65" charset="-120"/>
              </a:rPr>
              <a:t>我們的期許</a:t>
            </a:r>
          </a:p>
        </p:txBody>
      </p:sp>
      <p:sp>
        <p:nvSpPr>
          <p:cNvPr id="3" name="內容版面配置區 2"/>
          <p:cNvSpPr>
            <a:spLocks noGrp="1"/>
          </p:cNvSpPr>
          <p:nvPr>
            <p:ph idx="1"/>
          </p:nvPr>
        </p:nvSpPr>
        <p:spPr/>
        <p:txBody>
          <a:bodyPr>
            <a:normAutofit/>
          </a:bodyPr>
          <a:lstStyle/>
          <a:p>
            <a:pPr marL="0" indent="0">
              <a:buFont typeface="Wingdings" pitchFamily="2" charset="2"/>
              <a:buNone/>
              <a:defRPr/>
            </a:pPr>
            <a:r>
              <a:rPr lang="zh-TW" altLang="en-US" dirty="0" smtClean="0">
                <a:latin typeface="書法家中楷體" pitchFamily="49" charset="-120"/>
                <a:ea typeface="書法家中楷體" pitchFamily="49" charset="-120"/>
              </a:rPr>
              <a:t>在親師的努力與保護下，孩子</a:t>
            </a:r>
            <a:r>
              <a:rPr lang="zh-TW" altLang="en-US" dirty="0">
                <a:latin typeface="書法家中楷體" pitchFamily="49" charset="-120"/>
                <a:ea typeface="書法家中楷體" pitchFamily="49" charset="-120"/>
              </a:rPr>
              <a:t>擁有</a:t>
            </a:r>
            <a:endParaRPr lang="en-US" altLang="zh-TW" dirty="0">
              <a:latin typeface="書法家中楷體" pitchFamily="49" charset="-120"/>
              <a:ea typeface="書法家中楷體" pitchFamily="49" charset="-120"/>
            </a:endParaRPr>
          </a:p>
          <a:p>
            <a:pPr marL="0" indent="0">
              <a:buFont typeface="Wingdings" pitchFamily="2" charset="2"/>
              <a:buNone/>
              <a:defRPr/>
            </a:pPr>
            <a:r>
              <a:rPr lang="zh-TW" altLang="en-US" dirty="0" smtClean="0">
                <a:latin typeface="書法家中楷體" pitchFamily="49" charset="-120"/>
                <a:ea typeface="書法家中楷體" pitchFamily="49" charset="-120"/>
              </a:rPr>
              <a:t>健全</a:t>
            </a:r>
            <a:r>
              <a:rPr lang="zh-TW" altLang="en-US" dirty="0">
                <a:latin typeface="書法家中楷體" pitchFamily="49" charset="-120"/>
                <a:ea typeface="書法家中楷體" pitchFamily="49" charset="-120"/>
              </a:rPr>
              <a:t>的</a:t>
            </a:r>
            <a:r>
              <a:rPr lang="zh-TW" altLang="en-US" dirty="0" smtClean="0">
                <a:latin typeface="書法家中楷體" pitchFamily="49" charset="-120"/>
                <a:ea typeface="書法家中楷體" pitchFamily="49" charset="-120"/>
              </a:rPr>
              <a:t>人格</a:t>
            </a:r>
            <a:r>
              <a:rPr lang="en-US" altLang="zh-TW" dirty="0">
                <a:latin typeface="新細明體"/>
              </a:rPr>
              <a:t>、</a:t>
            </a:r>
            <a:r>
              <a:rPr lang="zh-TW" altLang="en-US" dirty="0" smtClean="0">
                <a:latin typeface="書法家中楷體" pitchFamily="49" charset="-120"/>
                <a:ea typeface="書法家中楷體" pitchFamily="49" charset="-120"/>
              </a:rPr>
              <a:t>適應</a:t>
            </a:r>
            <a:r>
              <a:rPr lang="zh-TW" altLang="en-US" dirty="0">
                <a:latin typeface="書法家中楷體" pitchFamily="49" charset="-120"/>
                <a:ea typeface="書法家中楷體" pitchFamily="49" charset="-120"/>
              </a:rPr>
              <a:t>社會變遷</a:t>
            </a:r>
            <a:r>
              <a:rPr lang="zh-TW" altLang="en-US" dirty="0" smtClean="0">
                <a:latin typeface="書法家中楷體" pitchFamily="49" charset="-120"/>
                <a:ea typeface="書法家中楷體" pitchFamily="49" charset="-120"/>
              </a:rPr>
              <a:t>的能力與積極主動的態度和良好的生活紀律</a:t>
            </a:r>
            <a:r>
              <a:rPr lang="zh-TW" altLang="en-US" dirty="0" smtClean="0">
                <a:latin typeface="標楷體"/>
                <a:ea typeface="標楷體"/>
              </a:rPr>
              <a:t>！</a:t>
            </a:r>
            <a:endParaRPr lang="zh-TW" altLang="en-US" dirty="0" smtClean="0">
              <a:latin typeface="書法家中楷體" pitchFamily="49" charset="-120"/>
              <a:ea typeface="書法家中楷體" pitchFamily="49" charset="-120"/>
            </a:endParaRPr>
          </a:p>
          <a:p>
            <a:pPr marL="0" indent="0">
              <a:buFont typeface="Wingdings" pitchFamily="2" charset="2"/>
              <a:buNone/>
              <a:defRPr/>
            </a:pPr>
            <a:r>
              <a:rPr lang="zh-TW" altLang="en-US" dirty="0">
                <a:latin typeface="書法家中楷體" pitchFamily="49" charset="-120"/>
                <a:ea typeface="書法家中楷體" pitchFamily="49" charset="-120"/>
              </a:rPr>
              <a:t> </a:t>
            </a:r>
            <a:r>
              <a:rPr lang="zh-TW" altLang="en-US" dirty="0" smtClean="0">
                <a:latin typeface="書法家中楷體" pitchFamily="49" charset="-120"/>
                <a:ea typeface="書法家中楷體" pitchFamily="49" charset="-120"/>
              </a:rPr>
              <a:t>     </a:t>
            </a:r>
            <a:endParaRPr lang="zh-TW" altLang="en-US" dirty="0">
              <a:latin typeface="書法家中楷體" pitchFamily="49" charset="-120"/>
              <a:ea typeface="書法家中楷體" pitchFamily="49" charset="-120"/>
            </a:endParaRPr>
          </a:p>
          <a:p>
            <a:pPr marL="0" lvl="0" indent="0" algn="ctr">
              <a:buNone/>
            </a:pPr>
            <a:r>
              <a:rPr lang="zh-TW" altLang="en-US" dirty="0">
                <a:latin typeface="書法家中楷體" pitchFamily="49" charset="-120"/>
                <a:ea typeface="書法家中楷體" pitchFamily="49" charset="-120"/>
              </a:rPr>
              <a:t>您的支持、關懷、信任</a:t>
            </a:r>
            <a:endParaRPr lang="en-US" altLang="zh-TW" dirty="0">
              <a:latin typeface="書法家中楷體" pitchFamily="49" charset="-120"/>
              <a:ea typeface="書法家中楷體" pitchFamily="49" charset="-120"/>
            </a:endParaRPr>
          </a:p>
          <a:p>
            <a:pPr marL="0" lvl="0" indent="0" algn="ctr">
              <a:buNone/>
            </a:pPr>
            <a:r>
              <a:rPr lang="zh-TW" altLang="en-US" dirty="0">
                <a:latin typeface="書法家中楷體" pitchFamily="49" charset="-120"/>
                <a:ea typeface="書法家中楷體" pitchFamily="49" charset="-120"/>
              </a:rPr>
              <a:t>一定會讓孩子</a:t>
            </a:r>
            <a:endParaRPr lang="en-US" altLang="zh-TW" dirty="0">
              <a:latin typeface="書法家中楷體" pitchFamily="49" charset="-120"/>
              <a:ea typeface="書法家中楷體" pitchFamily="49" charset="-120"/>
            </a:endParaRPr>
          </a:p>
          <a:p>
            <a:pPr marL="0" lvl="0" indent="0" algn="ctr">
              <a:buNone/>
            </a:pPr>
            <a:r>
              <a:rPr lang="zh-TW" altLang="en-US" dirty="0">
                <a:latin typeface="書法家中楷體" pitchFamily="49" charset="-120"/>
                <a:ea typeface="書法家中楷體" pitchFamily="49" charset="-120"/>
              </a:rPr>
              <a:t>更健康、更和樂、更</a:t>
            </a:r>
            <a:r>
              <a:rPr lang="zh-TW" altLang="en-US" dirty="0" smtClean="0">
                <a:latin typeface="書法家中楷體" pitchFamily="49" charset="-120"/>
                <a:ea typeface="書法家中楷體" pitchFamily="49" charset="-120"/>
              </a:rPr>
              <a:t>進步</a:t>
            </a:r>
            <a:r>
              <a:rPr lang="zh-TW" altLang="en-US" dirty="0" smtClean="0">
                <a:latin typeface="標楷體"/>
                <a:ea typeface="標楷體"/>
              </a:rPr>
              <a:t>！</a:t>
            </a:r>
            <a:endParaRPr lang="zh-TW" altLang="en-US" dirty="0">
              <a:latin typeface="書法家中楷體" pitchFamily="49" charset="-120"/>
              <a:ea typeface="書法家中楷體" pitchFamily="49" charset="-120"/>
            </a:endParaRPr>
          </a:p>
          <a:p>
            <a:pPr marL="0" indent="0">
              <a:buNone/>
              <a:defRPr/>
            </a:pPr>
            <a:endParaRPr lang="zh-TW" altLang="en-US" dirty="0"/>
          </a:p>
        </p:txBody>
      </p:sp>
      <p:sp>
        <p:nvSpPr>
          <p:cNvPr id="286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新細明體" pitchFamily="18" charset="-120"/>
              </a:defRPr>
            </a:lvl1pPr>
            <a:lvl2pPr marL="742950" indent="-285750" eaLnBrk="0" hangingPunct="0">
              <a:defRPr kumimoji="1" sz="2400">
                <a:solidFill>
                  <a:schemeClr val="tx1"/>
                </a:solidFill>
                <a:latin typeface="Arial" charset="0"/>
                <a:ea typeface="新細明體" pitchFamily="18" charset="-120"/>
              </a:defRPr>
            </a:lvl2pPr>
            <a:lvl3pPr marL="1143000" indent="-228600" eaLnBrk="0" hangingPunct="0">
              <a:defRPr kumimoji="1" sz="2400">
                <a:solidFill>
                  <a:schemeClr val="tx1"/>
                </a:solidFill>
                <a:latin typeface="Arial" charset="0"/>
                <a:ea typeface="新細明體" pitchFamily="18" charset="-120"/>
              </a:defRPr>
            </a:lvl3pPr>
            <a:lvl4pPr marL="1600200" indent="-228600" eaLnBrk="0" hangingPunct="0">
              <a:defRPr kumimoji="1" sz="2400">
                <a:solidFill>
                  <a:schemeClr val="tx1"/>
                </a:solidFill>
                <a:latin typeface="Arial" charset="0"/>
                <a:ea typeface="新細明體" pitchFamily="18" charset="-120"/>
              </a:defRPr>
            </a:lvl4pPr>
            <a:lvl5pPr marL="2057400" indent="-228600" eaLnBrk="0" hangingPunct="0">
              <a:defRPr kumimoji="1" sz="24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charset="0"/>
                <a:ea typeface="新細明體" pitchFamily="18" charset="-120"/>
              </a:defRPr>
            </a:lvl9pPr>
          </a:lstStyle>
          <a:p>
            <a:pPr eaLnBrk="1" hangingPunct="1"/>
            <a:fld id="{5F170A57-5D6E-481C-8A63-25A1B582892B}" type="slidenum">
              <a:rPr kumimoji="0" lang="en-US" altLang="zh-TW" sz="1000" smtClean="0">
                <a:solidFill>
                  <a:srgbClr val="000000"/>
                </a:solidFill>
              </a:rPr>
              <a:pPr eaLnBrk="1" hangingPunct="1"/>
              <a:t>42</a:t>
            </a:fld>
            <a:endParaRPr kumimoji="0" lang="en-US" altLang="zh-TW" sz="1000" smtClean="0">
              <a:solidFill>
                <a:srgbClr val="000000"/>
              </a:solidFill>
            </a:endParaRPr>
          </a:p>
        </p:txBody>
      </p:sp>
    </p:spTree>
    <p:extLst>
      <p:ext uri="{BB962C8B-B14F-4D97-AF65-F5344CB8AC3E}">
        <p14:creationId xmlns:p14="http://schemas.microsoft.com/office/powerpoint/2010/main" val="3970675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2492896"/>
            <a:ext cx="8229600" cy="1656184"/>
          </a:xfrm>
        </p:spPr>
        <p:txBody>
          <a:bodyPr>
            <a:normAutofit/>
          </a:bodyPr>
          <a:lstStyle/>
          <a:p>
            <a:pPr marL="0" indent="0" algn="ctr">
              <a:buNone/>
            </a:pPr>
            <a:r>
              <a:rPr lang="zh-TW" altLang="en-US" sz="7200" dirty="0" smtClean="0">
                <a:latin typeface="標楷體" panose="03000509000000000000" pitchFamily="65" charset="-120"/>
                <a:ea typeface="標楷體" panose="03000509000000000000" pitchFamily="65" charset="-120"/>
              </a:rPr>
              <a:t>謝謝</a:t>
            </a:r>
            <a:r>
              <a:rPr lang="zh-TW" altLang="en-US" sz="7200" dirty="0">
                <a:latin typeface="標楷體" panose="03000509000000000000" pitchFamily="65" charset="-120"/>
                <a:ea typeface="標楷體" panose="03000509000000000000" pitchFamily="65" charset="-120"/>
              </a:rPr>
              <a:t>觀賞</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445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教務處設備組</a:t>
            </a:r>
            <a:endParaRPr lang="zh-TW" altLang="en-US" dirty="0"/>
          </a:p>
        </p:txBody>
      </p:sp>
      <p:sp>
        <p:nvSpPr>
          <p:cNvPr id="3" name="內容版面配置區 2"/>
          <p:cNvSpPr>
            <a:spLocks noGrp="1"/>
          </p:cNvSpPr>
          <p:nvPr>
            <p:ph idx="1"/>
          </p:nvPr>
        </p:nvSpPr>
        <p:spPr/>
        <p:txBody>
          <a:bodyPr/>
          <a:lstStyle/>
          <a:p>
            <a:r>
              <a:rPr lang="zh-TW" altLang="zh-TW" dirty="0">
                <a:latin typeface="標楷體" panose="03000509000000000000" pitchFamily="65" charset="-120"/>
                <a:ea typeface="標楷體" panose="03000509000000000000" pitchFamily="65" charset="-120"/>
              </a:rPr>
              <a:t>小小說書人</a:t>
            </a:r>
            <a:r>
              <a:rPr lang="zh-TW" altLang="zh-TW" dirty="0" smtClean="0">
                <a:latin typeface="標楷體" panose="03000509000000000000" pitchFamily="65" charset="-120"/>
                <a:ea typeface="標楷體" panose="03000509000000000000" pitchFamily="65" charset="-120"/>
              </a:rPr>
              <a:t>比賽</a:t>
            </a:r>
            <a:r>
              <a:rPr lang="zh-TW" altLang="en-US" dirty="0" smtClean="0">
                <a:latin typeface="標楷體" panose="03000509000000000000" pitchFamily="65" charset="-120"/>
                <a:ea typeface="標楷體" panose="03000509000000000000" pitchFamily="65" charset="-120"/>
              </a:rPr>
              <a:t>，題目</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閱讀台灣</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比賽</a:t>
            </a:r>
            <a:r>
              <a:rPr lang="zh-TW" altLang="en-US" dirty="0" smtClean="0">
                <a:latin typeface="標楷體" panose="03000509000000000000" pitchFamily="65" charset="-120"/>
                <a:ea typeface="標楷體" panose="03000509000000000000" pitchFamily="65" charset="-120"/>
              </a:rPr>
              <a:t>時間</a:t>
            </a: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25</a:t>
            </a: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上午</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時開始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比賽地點</a:t>
            </a:r>
            <a:r>
              <a:rPr lang="en-US" altLang="zh-TW" dirty="0" smtClean="0">
                <a:latin typeface="標楷體" panose="03000509000000000000" pitchFamily="65" charset="-120"/>
                <a:ea typeface="標楷體" panose="03000509000000000000" pitchFamily="65" charset="-120"/>
              </a:rPr>
              <a:t>:1F</a:t>
            </a:r>
            <a:r>
              <a:rPr lang="zh-TW" altLang="en-US" dirty="0">
                <a:latin typeface="標楷體" panose="03000509000000000000" pitchFamily="65" charset="-120"/>
                <a:ea typeface="標楷體" panose="03000509000000000000" pitchFamily="65" charset="-120"/>
              </a:rPr>
              <a:t>視聽</a:t>
            </a:r>
            <a:r>
              <a:rPr lang="zh-TW" altLang="en-US" dirty="0" smtClean="0">
                <a:latin typeface="標楷體" panose="03000509000000000000" pitchFamily="65" charset="-120"/>
                <a:ea typeface="標楷體" panose="03000509000000000000" pitchFamily="65" charset="-120"/>
              </a:rPr>
              <a:t>教室</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若報名組數多，另一個比賽時間訂為</a:t>
            </a:r>
            <a:r>
              <a:rPr lang="en-US" altLang="zh-TW" dirty="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27</a:t>
            </a: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五</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下午</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時</a:t>
            </a:r>
            <a:r>
              <a:rPr lang="zh-TW" altLang="en-US" dirty="0">
                <a:latin typeface="標楷體" panose="03000509000000000000" pitchFamily="65" charset="-120"/>
                <a:ea typeface="標楷體" panose="03000509000000000000" pitchFamily="65" charset="-120"/>
              </a:rPr>
              <a:t>開始</a:t>
            </a:r>
            <a:endParaRPr lang="en-US" altLang="zh-TW" dirty="0">
              <a:latin typeface="標楷體" panose="03000509000000000000" pitchFamily="65" charset="-120"/>
              <a:ea typeface="標楷體" panose="03000509000000000000" pitchFamily="65" charset="-120"/>
            </a:endParaRPr>
          </a:p>
          <a:p>
            <a:endParaRPr lang="zh-TW" altLang="en-US" dirty="0"/>
          </a:p>
          <a:p>
            <a:endParaRPr lang="en-US" altLang="zh-TW" dirty="0" smtClean="0"/>
          </a:p>
          <a:p>
            <a:endParaRPr lang="zh-TW" altLang="en-US" dirty="0"/>
          </a:p>
        </p:txBody>
      </p:sp>
    </p:spTree>
    <p:extLst>
      <p:ext uri="{BB962C8B-B14F-4D97-AF65-F5344CB8AC3E}">
        <p14:creationId xmlns:p14="http://schemas.microsoft.com/office/powerpoint/2010/main" val="276808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16633"/>
            <a:ext cx="9144000" cy="6741367"/>
          </a:xfrm>
          <a:blipFill>
            <a:blip r:embed="rId2"/>
            <a:stretch>
              <a:fillRect/>
            </a:stretch>
          </a:blipFill>
        </p:spPr>
        <p:txBody>
          <a:bodyPr>
            <a:normAutofit/>
          </a:bodyPr>
          <a:lstStyle/>
          <a:p>
            <a:pPr marL="0" indent="0">
              <a:buNone/>
            </a:pP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3353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教務處資訊組</a:t>
            </a:r>
            <a:endParaRPr lang="zh-TW" altLang="en-US" dirty="0"/>
          </a:p>
        </p:txBody>
      </p:sp>
      <p:sp>
        <p:nvSpPr>
          <p:cNvPr id="3" name="內容版面配置區 2"/>
          <p:cNvSpPr>
            <a:spLocks noGrp="1"/>
          </p:cNvSpPr>
          <p:nvPr>
            <p:ph idx="1"/>
          </p:nvPr>
        </p:nvSpPr>
        <p:spPr/>
        <p:txBody>
          <a:bodyPr>
            <a:normAutofit fontScale="77500" lnSpcReduction="20000"/>
          </a:bodyPr>
          <a:lstStyle/>
          <a:p>
            <a:pPr marL="0" indent="0">
              <a:buNone/>
            </a:pPr>
            <a:r>
              <a:rPr lang="zh-TW" altLang="en-US" dirty="0" smtClean="0"/>
              <a:t>⦿</a:t>
            </a:r>
            <a:r>
              <a:rPr lang="zh-TW" altLang="zh-TW" dirty="0" smtClean="0">
                <a:latin typeface="標楷體" panose="03000509000000000000" pitchFamily="65" charset="-120"/>
                <a:ea typeface="標楷體" panose="03000509000000000000" pitchFamily="65" charset="-120"/>
              </a:rPr>
              <a:t>臺北市網路查資料比賽</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時間</a:t>
            </a:r>
            <a:r>
              <a:rPr lang="en-US" altLang="zh-TW" dirty="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26</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上午</a:t>
            </a:r>
            <a:r>
              <a:rPr lang="en-US" altLang="zh-TW" dirty="0">
                <a:latin typeface="標楷體" panose="03000509000000000000" pitchFamily="65" charset="-120"/>
                <a:ea typeface="標楷體" panose="03000509000000000000" pitchFamily="65" charset="-120"/>
              </a:rPr>
              <a:t>09:30—12:00</a:t>
            </a:r>
          </a:p>
          <a:p>
            <a:pPr marL="0" indent="0">
              <a:buNone/>
            </a:pPr>
            <a:r>
              <a:rPr lang="zh-TW" altLang="en-US" dirty="0" smtClean="0">
                <a:latin typeface="標楷體" panose="03000509000000000000" pitchFamily="65" charset="-120"/>
                <a:ea typeface="標楷體" panose="03000509000000000000" pitchFamily="65" charset="-120"/>
              </a:rPr>
              <a:t>    地點</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電腦教室或陶藝</a:t>
            </a:r>
            <a:r>
              <a:rPr lang="zh-TW" altLang="en-US" dirty="0" smtClean="0">
                <a:latin typeface="標楷體" panose="03000509000000000000" pitchFamily="65" charset="-120"/>
                <a:ea typeface="標楷體" panose="03000509000000000000" pitchFamily="65" charset="-120"/>
              </a:rPr>
              <a:t>教室</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臺北市</a:t>
            </a:r>
            <a:r>
              <a:rPr lang="zh-TW" altLang="zh-TW" dirty="0">
                <a:latin typeface="標楷體" panose="03000509000000000000" pitchFamily="65" charset="-120"/>
                <a:ea typeface="標楷體" panose="03000509000000000000" pitchFamily="65" charset="-120"/>
              </a:rPr>
              <a:t>網路閱讀心得寫作</a:t>
            </a:r>
            <a:r>
              <a:rPr lang="zh-TW" altLang="zh-TW" dirty="0" smtClean="0">
                <a:latin typeface="標楷體" panose="03000509000000000000" pitchFamily="65" charset="-120"/>
                <a:ea typeface="標楷體" panose="03000509000000000000" pitchFamily="65" charset="-120"/>
              </a:rPr>
              <a:t>競賽</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時間</a:t>
            </a:r>
            <a:r>
              <a:rPr lang="en-US" altLang="zh-TW" dirty="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27</a:t>
            </a:r>
            <a:r>
              <a:rPr lang="zh-TW" altLang="en-US" dirty="0">
                <a:latin typeface="標楷體" panose="03000509000000000000" pitchFamily="65" charset="-120"/>
                <a:ea typeface="標楷體" panose="03000509000000000000" pitchFamily="65" charset="-120"/>
              </a:rPr>
              <a:t>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五</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上午</a:t>
            </a:r>
            <a:r>
              <a:rPr lang="en-US" altLang="zh-TW" dirty="0">
                <a:latin typeface="標楷體" panose="03000509000000000000" pitchFamily="65" charset="-120"/>
                <a:ea typeface="標楷體" panose="03000509000000000000" pitchFamily="65" charset="-120"/>
              </a:rPr>
              <a:t>09:30—12:00</a:t>
            </a:r>
          </a:p>
          <a:p>
            <a:pPr marL="0" indent="0">
              <a:buNone/>
            </a:pPr>
            <a:r>
              <a:rPr lang="zh-TW" altLang="en-US" dirty="0">
                <a:latin typeface="標楷體" panose="03000509000000000000" pitchFamily="65" charset="-120"/>
                <a:ea typeface="標楷體" panose="03000509000000000000" pitchFamily="65" charset="-120"/>
              </a:rPr>
              <a:t>     地點</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電腦教室</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2015</a:t>
            </a:r>
            <a:r>
              <a:rPr lang="zh-TW" altLang="zh-TW" dirty="0">
                <a:latin typeface="標楷體" panose="03000509000000000000" pitchFamily="65" charset="-120"/>
                <a:ea typeface="標楷體" panose="03000509000000000000" pitchFamily="65" charset="-120"/>
              </a:rPr>
              <a:t>國際小學生電腦創意寫作</a:t>
            </a:r>
            <a:r>
              <a:rPr lang="zh-TW" altLang="zh-TW" dirty="0" smtClean="0">
                <a:latin typeface="標楷體" panose="03000509000000000000" pitchFamily="65" charset="-120"/>
                <a:ea typeface="標楷體" panose="03000509000000000000" pitchFamily="65" charset="-120"/>
              </a:rPr>
              <a:t>競賽</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時間</a:t>
            </a:r>
            <a:r>
              <a:rPr lang="en-US" altLang="zh-TW" dirty="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31</a:t>
            </a: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上午</a:t>
            </a:r>
            <a:r>
              <a:rPr lang="en-US" altLang="zh-TW" dirty="0">
                <a:latin typeface="標楷體" panose="03000509000000000000" pitchFamily="65" charset="-120"/>
                <a:ea typeface="標楷體" panose="03000509000000000000" pitchFamily="65" charset="-120"/>
              </a:rPr>
              <a:t>09:30—12:00</a:t>
            </a:r>
          </a:p>
          <a:p>
            <a:pPr marL="0" indent="0">
              <a:buNone/>
            </a:pPr>
            <a:r>
              <a:rPr lang="zh-TW" altLang="en-US" dirty="0" smtClean="0">
                <a:latin typeface="標楷體" panose="03000509000000000000" pitchFamily="65" charset="-120"/>
                <a:ea typeface="標楷體" panose="03000509000000000000" pitchFamily="65" charset="-120"/>
              </a:rPr>
              <a:t>    地點</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電腦教室</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a:t>
            </a:r>
            <a:r>
              <a:rPr lang="en-US" altLang="zh-TW" dirty="0" smtClean="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28303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教務處綜合業務</a:t>
            </a:r>
            <a:endParaRPr lang="zh-TW" altLang="en-US" dirty="0"/>
          </a:p>
        </p:txBody>
      </p:sp>
      <p:sp>
        <p:nvSpPr>
          <p:cNvPr id="3" name="內容版面配置區 2"/>
          <p:cNvSpPr>
            <a:spLocks noGrp="1"/>
          </p:cNvSpPr>
          <p:nvPr>
            <p:ph idx="1"/>
          </p:nvPr>
        </p:nvSpPr>
        <p:spPr/>
        <p:txBody>
          <a:bodyPr/>
          <a:lstStyle/>
          <a:p>
            <a:r>
              <a:rPr lang="en-US" altLang="zh-TW" dirty="0">
                <a:latin typeface="標楷體" panose="03000509000000000000" pitchFamily="65" charset="-120"/>
                <a:ea typeface="標楷體" panose="03000509000000000000" pitchFamily="65" charset="-120"/>
              </a:rPr>
              <a:t>6/2(</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)~6/3(</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新加坡宏文學校師生來訪</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預計五月份進行下學期課後照顧及課後學藝</a:t>
            </a:r>
            <a:r>
              <a:rPr lang="zh-TW" altLang="en-US" dirty="0" smtClean="0">
                <a:latin typeface="標楷體" panose="03000509000000000000" pitchFamily="65" charset="-120"/>
                <a:ea typeface="標楷體" panose="03000509000000000000" pitchFamily="65" charset="-120"/>
              </a:rPr>
              <a:t>報名。</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0409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008112"/>
          </a:xfrm>
        </p:spPr>
        <p:txBody>
          <a:bodyPr/>
          <a:lstStyle/>
          <a:p>
            <a:r>
              <a:rPr lang="zh-TW" altLang="en-US" b="1" dirty="0">
                <a:latin typeface="標楷體" panose="03000509000000000000" pitchFamily="65" charset="-120"/>
                <a:ea typeface="標楷體" panose="03000509000000000000" pitchFamily="65" charset="-120"/>
              </a:rPr>
              <a:t>學務</a:t>
            </a:r>
            <a:r>
              <a:rPr lang="zh-TW" altLang="en-US" b="1" dirty="0" smtClean="0">
                <a:latin typeface="標楷體" panose="03000509000000000000" pitchFamily="65" charset="-120"/>
                <a:ea typeface="標楷體" panose="03000509000000000000" pitchFamily="65" charset="-120"/>
              </a:rPr>
              <a:t>處</a:t>
            </a:r>
            <a:r>
              <a:rPr lang="en-US" altLang="zh-TW" b="1"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a:xfrm>
            <a:off x="539552" y="1196752"/>
            <a:ext cx="8229600" cy="4968552"/>
          </a:xfrm>
        </p:spPr>
        <p:txBody>
          <a:bodyPr>
            <a:normAutofit/>
          </a:bodyPr>
          <a:lstStyle/>
          <a:p>
            <a:pPr marL="0" indent="0">
              <a:buNone/>
            </a:pPr>
            <a:r>
              <a:rPr lang="zh-TW" altLang="en-US" sz="2400" dirty="0" smtClean="0">
                <a:latin typeface="標楷體" panose="03000509000000000000" pitchFamily="65" charset="-120"/>
                <a:ea typeface="標楷體" panose="03000509000000000000" pitchFamily="65" charset="-120"/>
              </a:rPr>
              <a:t>⦿</a:t>
            </a:r>
            <a:r>
              <a:rPr lang="zh-TW" altLang="en-US" sz="3600" b="1" dirty="0" smtClean="0">
                <a:latin typeface="標楷體" panose="03000509000000000000" pitchFamily="65" charset="-120"/>
                <a:ea typeface="標楷體" panose="03000509000000000000" pitchFamily="65" charset="-120"/>
              </a:rPr>
              <a:t>家長會募款</a:t>
            </a:r>
            <a:r>
              <a:rPr lang="en-US" altLang="zh-TW" sz="3600" b="1" dirty="0" smtClean="0">
                <a:latin typeface="標楷體" panose="03000509000000000000" pitchFamily="65" charset="-120"/>
                <a:ea typeface="標楷體" panose="03000509000000000000" pitchFamily="65" charset="-120"/>
              </a:rPr>
              <a:t>-</a:t>
            </a:r>
            <a:r>
              <a:rPr lang="zh-TW" altLang="en-US" sz="3600" b="1" dirty="0" smtClean="0">
                <a:latin typeface="標楷體" panose="03000509000000000000" pitchFamily="65" charset="-120"/>
                <a:ea typeface="標楷體" panose="03000509000000000000" pitchFamily="65" charset="-120"/>
              </a:rPr>
              <a:t>廁所消毒費</a:t>
            </a:r>
            <a:endParaRPr lang="en-US" altLang="zh-TW" sz="3600" b="1"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上學期學校日已順利由各班完成募款目標，本學期仍</a:t>
            </a:r>
            <a:r>
              <a:rPr lang="zh-TW" altLang="en-US" dirty="0">
                <a:latin typeface="標楷體" panose="03000509000000000000" pitchFamily="65" charset="-120"/>
                <a:ea typeface="標楷體" panose="03000509000000000000" pitchFamily="65" charset="-120"/>
              </a:rPr>
              <a:t>請本校</a:t>
            </a:r>
            <a:r>
              <a:rPr lang="zh-TW" altLang="en-US" dirty="0" smtClean="0">
                <a:latin typeface="標楷體" panose="03000509000000000000" pitchFamily="65" charset="-120"/>
                <a:ea typeface="標楷體" panose="03000509000000000000" pitchFamily="65" charset="-120"/>
              </a:rPr>
              <a:t>家長持續支持。</a:t>
            </a:r>
            <a:r>
              <a:rPr lang="zh-TW" altLang="en-US" dirty="0" smtClean="0">
                <a:solidFill>
                  <a:srgbClr val="0000FF"/>
                </a:solidFill>
                <a:latin typeface="標楷體" pitchFamily="65" charset="-120"/>
                <a:ea typeface="標楷體" pitchFamily="65" charset="-120"/>
              </a:rPr>
              <a:t>本校家長會多</a:t>
            </a:r>
            <a:r>
              <a:rPr lang="zh-TW" altLang="en-US" dirty="0">
                <a:solidFill>
                  <a:srgbClr val="0000FF"/>
                </a:solidFill>
                <a:latin typeface="標楷體" pitchFamily="65" charset="-120"/>
                <a:ea typeface="標楷體" pitchFamily="65" charset="-120"/>
              </a:rPr>
              <a:t>年前即開始編列專款，</a:t>
            </a:r>
            <a:r>
              <a:rPr lang="zh-TW" altLang="zh-TW" dirty="0">
                <a:solidFill>
                  <a:srgbClr val="0000FF"/>
                </a:solidFill>
                <a:latin typeface="標楷體" pitchFamily="65" charset="-120"/>
                <a:ea typeface="標楷體" pitchFamily="65" charset="-120"/>
              </a:rPr>
              <a:t>委</a:t>
            </a:r>
            <a:r>
              <a:rPr lang="zh-TW" altLang="en-US" dirty="0">
                <a:solidFill>
                  <a:srgbClr val="0000FF"/>
                </a:solidFill>
                <a:latin typeface="標楷體" pitchFamily="65" charset="-120"/>
                <a:ea typeface="標楷體" pitchFamily="65" charset="-120"/>
              </a:rPr>
              <a:t>請</a:t>
            </a:r>
            <a:r>
              <a:rPr lang="zh-TW" altLang="zh-TW" dirty="0">
                <a:solidFill>
                  <a:srgbClr val="0000FF"/>
                </a:solidFill>
                <a:latin typeface="標楷體" pitchFamily="65" charset="-120"/>
                <a:ea typeface="標楷體" pitchFamily="65" charset="-120"/>
              </a:rPr>
              <a:t>外包清潔公司</a:t>
            </a:r>
            <a:r>
              <a:rPr lang="zh-TW" altLang="en-US" dirty="0">
                <a:solidFill>
                  <a:srgbClr val="0000FF"/>
                </a:solidFill>
                <a:latin typeface="標楷體" pitchFamily="65" charset="-120"/>
                <a:ea typeface="標楷體" pitchFamily="65" charset="-120"/>
              </a:rPr>
              <a:t>每日派專人到校處理上述事宜</a:t>
            </a:r>
            <a:r>
              <a:rPr lang="zh-TW" altLang="en-US" dirty="0">
                <a:solidFill>
                  <a:srgbClr val="FF0000"/>
                </a:solidFill>
                <a:latin typeface="標楷體" pitchFamily="65" charset="-120"/>
                <a:ea typeface="標楷體" pitchFamily="65" charset="-120"/>
              </a:rPr>
              <a:t>；而專款之來源，即由各班級均攤，以符合公平性，</a:t>
            </a:r>
            <a:r>
              <a:rPr lang="zh-TW" altLang="en-US" dirty="0">
                <a:solidFill>
                  <a:srgbClr val="0000FF"/>
                </a:solidFill>
                <a:latin typeface="標楷體" pitchFamily="65" charset="-120"/>
                <a:ea typeface="標楷體" pitchFamily="65" charset="-120"/>
              </a:rPr>
              <a:t>每班每學期須分攤</a:t>
            </a:r>
            <a:r>
              <a:rPr lang="en-US" altLang="zh-TW" dirty="0">
                <a:solidFill>
                  <a:srgbClr val="0000FF"/>
                </a:solidFill>
                <a:latin typeface="標楷體" pitchFamily="65" charset="-120"/>
                <a:ea typeface="標楷體" pitchFamily="65" charset="-120"/>
              </a:rPr>
              <a:t>2,400</a:t>
            </a:r>
            <a:r>
              <a:rPr lang="zh-TW" altLang="en-US" dirty="0">
                <a:solidFill>
                  <a:srgbClr val="0000FF"/>
                </a:solidFill>
                <a:latin typeface="標楷體" pitchFamily="65" charset="-120"/>
                <a:ea typeface="標楷體" pitchFamily="65" charset="-120"/>
              </a:rPr>
              <a:t>元</a:t>
            </a:r>
            <a:r>
              <a:rPr lang="zh-TW" altLang="en-US" dirty="0" smtClean="0">
                <a:solidFill>
                  <a:srgbClr val="FF0000"/>
                </a:solidFill>
                <a:latin typeface="標楷體" pitchFamily="65" charset="-120"/>
                <a:ea typeface="標楷體" pitchFamily="65" charset="-120"/>
              </a:rPr>
              <a:t>。</a:t>
            </a:r>
            <a:endParaRPr lang="zh-TW" altLang="zh-TW" dirty="0">
              <a:solidFill>
                <a:srgbClr val="FF0000"/>
              </a:solidFill>
              <a:latin typeface="標楷體" pitchFamily="65" charset="-120"/>
              <a:ea typeface="標楷體" pitchFamily="65" charset="-120"/>
            </a:endParaRPr>
          </a:p>
          <a:p>
            <a:pPr marL="0" indent="0">
              <a:buNone/>
            </a:pP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3093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Dragon</Template>
  <TotalTime>869</TotalTime>
  <Words>3550</Words>
  <Application>Microsoft Office PowerPoint</Application>
  <PresentationFormat>如螢幕大小 (4:3)</PresentationFormat>
  <Paragraphs>315</Paragraphs>
  <Slides>43</Slides>
  <Notes>0</Notes>
  <HiddenSlides>0</HiddenSlides>
  <MMClips>0</MMClips>
  <ScaleCrop>false</ScaleCrop>
  <HeadingPairs>
    <vt:vector size="4" baseType="variant">
      <vt:variant>
        <vt:lpstr>佈景主題</vt:lpstr>
      </vt:variant>
      <vt:variant>
        <vt:i4>2</vt:i4>
      </vt:variant>
      <vt:variant>
        <vt:lpstr>投影片標題</vt:lpstr>
      </vt:variant>
      <vt:variant>
        <vt:i4>43</vt:i4>
      </vt:variant>
    </vt:vector>
  </HeadingPairs>
  <TitlesOfParts>
    <vt:vector size="45" baseType="lpstr">
      <vt:lpstr>龍騰四海</vt:lpstr>
      <vt:lpstr>Office 佈景主題</vt:lpstr>
      <vt:lpstr>103學年度下學期學校日 行政處室報告</vt:lpstr>
      <vt:lpstr>教務處教學組</vt:lpstr>
      <vt:lpstr>PowerPoint 簡報</vt:lpstr>
      <vt:lpstr>PowerPoint 簡報</vt:lpstr>
      <vt:lpstr>教務處設備組</vt:lpstr>
      <vt:lpstr>PowerPoint 簡報</vt:lpstr>
      <vt:lpstr>教務處資訊組</vt:lpstr>
      <vt:lpstr>教務處綜合業務</vt:lpstr>
      <vt:lpstr>學務處-1</vt:lpstr>
      <vt:lpstr>各班募款的建議方式(接上一頁)</vt:lpstr>
      <vt:lpstr>學務處-2</vt:lpstr>
      <vt:lpstr>學務處-3</vt:lpstr>
      <vt:lpstr>學務處-4</vt:lpstr>
      <vt:lpstr>學務處-5</vt:lpstr>
      <vt:lpstr>學務處-6</vt:lpstr>
      <vt:lpstr>學務處-7(健康中心) </vt:lpstr>
      <vt:lpstr>學務處-8</vt:lpstr>
      <vt:lpstr>PowerPoint 簡報</vt:lpstr>
      <vt:lpstr>總務處 </vt:lpstr>
      <vt:lpstr>總務處 </vt:lpstr>
      <vt:lpstr>總務處 </vt:lpstr>
      <vt:lpstr>PowerPoint 簡報</vt:lpstr>
      <vt:lpstr>輔導室</vt:lpstr>
      <vt:lpstr>安心就學輔導計畫</vt:lpstr>
      <vt:lpstr>教育儲蓄戶補助申請</vt:lpstr>
      <vt:lpstr>課輔志工召募</vt:lpstr>
      <vt:lpstr>性平、兒保、家暴、性侵、性騷及性霸凌防治教育 輔導知能宣導  疼愛與珍惜我們的孩子</vt:lpstr>
      <vt:lpstr>兒童少年保護相關法令</vt:lpstr>
      <vt:lpstr>兒童及少年福利法</vt:lpstr>
      <vt:lpstr>兒童及少年福利法</vt:lpstr>
      <vt:lpstr>兒童及少年福利法</vt:lpstr>
      <vt:lpstr>兒童及少年福利法</vt:lpstr>
      <vt:lpstr>兒童及少年福利法</vt:lpstr>
      <vt:lpstr>兒童少年受虐的類型</vt:lpstr>
      <vt:lpstr>精神虐待之認定</vt:lpstr>
      <vt:lpstr>兒童少年管教與虐待的差別</vt:lpstr>
      <vt:lpstr>PowerPoint 簡報</vt:lpstr>
      <vt:lpstr>PowerPoint 簡報</vt:lpstr>
      <vt:lpstr>PowerPoint 簡報</vt:lpstr>
      <vt:lpstr>PowerPoint 簡報</vt:lpstr>
      <vt:lpstr>PowerPoint 簡報</vt:lpstr>
      <vt:lpstr>我們的期許</vt:lpstr>
      <vt:lpstr>PowerPoint 簡報</vt:lpstr>
    </vt:vector>
  </TitlesOfParts>
  <Company>cups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kenting</dc:creator>
  <cp:lastModifiedBy>Dora941219</cp:lastModifiedBy>
  <cp:revision>160</cp:revision>
  <dcterms:created xsi:type="dcterms:W3CDTF">2012-08-24T08:11:49Z</dcterms:created>
  <dcterms:modified xsi:type="dcterms:W3CDTF">2015-03-06T08:53:49Z</dcterms:modified>
</cp:coreProperties>
</file>