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89"/>
  </p:notesMasterIdLst>
  <p:sldIdLst>
    <p:sldId id="256" r:id="rId3"/>
    <p:sldId id="310" r:id="rId4"/>
    <p:sldId id="307" r:id="rId5"/>
    <p:sldId id="312" r:id="rId6"/>
    <p:sldId id="287" r:id="rId7"/>
    <p:sldId id="289" r:id="rId8"/>
    <p:sldId id="290" r:id="rId9"/>
    <p:sldId id="291" r:id="rId10"/>
    <p:sldId id="292" r:id="rId11"/>
    <p:sldId id="293" r:id="rId12"/>
    <p:sldId id="295" r:id="rId13"/>
    <p:sldId id="298" r:id="rId14"/>
    <p:sldId id="300" r:id="rId15"/>
    <p:sldId id="311" r:id="rId16"/>
    <p:sldId id="306" r:id="rId17"/>
    <p:sldId id="308" r:id="rId18"/>
    <p:sldId id="314" r:id="rId19"/>
    <p:sldId id="315" r:id="rId20"/>
    <p:sldId id="316" r:id="rId21"/>
    <p:sldId id="317" r:id="rId22"/>
    <p:sldId id="318" r:id="rId23"/>
    <p:sldId id="319" r:id="rId24"/>
    <p:sldId id="320" r:id="rId25"/>
    <p:sldId id="321" r:id="rId26"/>
    <p:sldId id="322" r:id="rId27"/>
    <p:sldId id="323" r:id="rId28"/>
    <p:sldId id="324" r:id="rId29"/>
    <p:sldId id="325" r:id="rId30"/>
    <p:sldId id="326" r:id="rId31"/>
    <p:sldId id="327" r:id="rId32"/>
    <p:sldId id="328" r:id="rId33"/>
    <p:sldId id="329" r:id="rId34"/>
    <p:sldId id="330" r:id="rId35"/>
    <p:sldId id="331" r:id="rId36"/>
    <p:sldId id="332" r:id="rId37"/>
    <p:sldId id="333" r:id="rId38"/>
    <p:sldId id="334" r:id="rId39"/>
    <p:sldId id="335" r:id="rId40"/>
    <p:sldId id="336" r:id="rId41"/>
    <p:sldId id="337" r:id="rId42"/>
    <p:sldId id="338" r:id="rId43"/>
    <p:sldId id="339" r:id="rId44"/>
    <p:sldId id="340" r:id="rId45"/>
    <p:sldId id="341" r:id="rId46"/>
    <p:sldId id="342" r:id="rId47"/>
    <p:sldId id="343" r:id="rId48"/>
    <p:sldId id="344" r:id="rId49"/>
    <p:sldId id="345" r:id="rId50"/>
    <p:sldId id="346" r:id="rId51"/>
    <p:sldId id="347" r:id="rId52"/>
    <p:sldId id="348" r:id="rId53"/>
    <p:sldId id="349" r:id="rId54"/>
    <p:sldId id="350" r:id="rId55"/>
    <p:sldId id="351" r:id="rId56"/>
    <p:sldId id="352" r:id="rId57"/>
    <p:sldId id="353" r:id="rId58"/>
    <p:sldId id="354" r:id="rId59"/>
    <p:sldId id="355" r:id="rId60"/>
    <p:sldId id="356" r:id="rId61"/>
    <p:sldId id="357" r:id="rId62"/>
    <p:sldId id="358" r:id="rId63"/>
    <p:sldId id="359" r:id="rId64"/>
    <p:sldId id="360" r:id="rId65"/>
    <p:sldId id="361" r:id="rId66"/>
    <p:sldId id="362" r:id="rId67"/>
    <p:sldId id="363" r:id="rId68"/>
    <p:sldId id="364" r:id="rId69"/>
    <p:sldId id="365" r:id="rId70"/>
    <p:sldId id="366" r:id="rId71"/>
    <p:sldId id="367" r:id="rId72"/>
    <p:sldId id="368" r:id="rId73"/>
    <p:sldId id="369" r:id="rId74"/>
    <p:sldId id="370" r:id="rId75"/>
    <p:sldId id="383" r:id="rId76"/>
    <p:sldId id="385" r:id="rId77"/>
    <p:sldId id="386" r:id="rId78"/>
    <p:sldId id="387" r:id="rId79"/>
    <p:sldId id="371" r:id="rId80"/>
    <p:sldId id="372" r:id="rId81"/>
    <p:sldId id="373" r:id="rId82"/>
    <p:sldId id="374" r:id="rId83"/>
    <p:sldId id="375" r:id="rId84"/>
    <p:sldId id="376" r:id="rId85"/>
    <p:sldId id="380" r:id="rId86"/>
    <p:sldId id="381" r:id="rId87"/>
    <p:sldId id="382" r:id="rId88"/>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003E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5758FB7-9AC5-4552-8A53-C91805E547FA}" styleName="佈景主題樣式 1 - 輔色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佈景主題樣式 1 - 輔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E269D01E-BC32-4049-B463-5C60D7B0CCD2}" styleName="佈景主題樣式 2 - 輔色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佈景主題樣式 2 - 輔色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84E427A-3D55-4303-BF80-6455036E1DE7}" styleName="佈景主題樣式 1 - 輔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AF606853-7671-496A-8E4F-DF71F8EC918B}" styleName="深色樣式 1 - 輔色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深色樣式 1 - 輔色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FECB4D8-DB02-4DC6-A0A2-4F2EBAE1DC90}" styleName="中等深淺樣式 1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691" autoAdjust="0"/>
  </p:normalViewPr>
  <p:slideViewPr>
    <p:cSldViewPr>
      <p:cViewPr>
        <p:scale>
          <a:sx n="100" d="100"/>
          <a:sy n="100" d="100"/>
        </p:scale>
        <p:origin x="-946" y="47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20"/>
    </mc:Choice>
    <mc:Fallback>
      <c:style val="20"/>
    </mc:Fallback>
  </mc:AlternateContent>
  <c:chart>
    <c:title>
      <c:tx>
        <c:rich>
          <a:bodyPr/>
          <a:lstStyle/>
          <a:p>
            <a:pPr>
              <a:defRPr/>
            </a:pPr>
            <a:r>
              <a:rPr lang="zh-TW"/>
              <a:t>校內學生參加人次表</a:t>
            </a:r>
            <a:endParaRPr lang="en-US"/>
          </a:p>
        </c:rich>
      </c:tx>
      <c:layout/>
      <c:overlay val="0"/>
    </c:title>
    <c:autoTitleDeleted val="0"/>
    <c:plotArea>
      <c:layout/>
      <c:lineChart>
        <c:grouping val="standard"/>
        <c:varyColors val="0"/>
        <c:ser>
          <c:idx val="0"/>
          <c:order val="0"/>
          <c:tx>
            <c:strRef>
              <c:f>Sheet1!$B$1</c:f>
              <c:strCache>
                <c:ptCount val="1"/>
                <c:pt idx="0">
                  <c:v>數列 1</c:v>
                </c:pt>
              </c:strCache>
            </c:strRef>
          </c:tx>
          <c:marker>
            <c:symbol val="none"/>
          </c:marker>
          <c:dLbls>
            <c:txPr>
              <a:bodyPr/>
              <a:lstStyle/>
              <a:p>
                <a:pPr>
                  <a:defRPr sz="2800" baseline="0">
                    <a:ea typeface="新細明體" pitchFamily="18" charset="-120"/>
                  </a:defRPr>
                </a:pPr>
                <a:endParaRPr lang="zh-TW"/>
              </a:p>
            </c:txPr>
            <c:showLegendKey val="0"/>
            <c:showVal val="1"/>
            <c:showCatName val="0"/>
            <c:showSerName val="0"/>
            <c:showPercent val="0"/>
            <c:showBubbleSize val="0"/>
            <c:showLeaderLines val="0"/>
          </c:dLbls>
          <c:cat>
            <c:numRef>
              <c:f>Sheet1!$A$2:$A$6</c:f>
              <c:numCache>
                <c:formatCode>General</c:formatCode>
                <c:ptCount val="5"/>
                <c:pt idx="0">
                  <c:v>98</c:v>
                </c:pt>
                <c:pt idx="1">
                  <c:v>99</c:v>
                </c:pt>
                <c:pt idx="2">
                  <c:v>100</c:v>
                </c:pt>
                <c:pt idx="3">
                  <c:v>101</c:v>
                </c:pt>
                <c:pt idx="4">
                  <c:v>102</c:v>
                </c:pt>
              </c:numCache>
            </c:numRef>
          </c:cat>
          <c:val>
            <c:numRef>
              <c:f>Sheet1!$B$2:$B$6</c:f>
              <c:numCache>
                <c:formatCode>General</c:formatCode>
                <c:ptCount val="5"/>
                <c:pt idx="0">
                  <c:v>48</c:v>
                </c:pt>
                <c:pt idx="1">
                  <c:v>76</c:v>
                </c:pt>
                <c:pt idx="2">
                  <c:v>89</c:v>
                </c:pt>
                <c:pt idx="3">
                  <c:v>74</c:v>
                </c:pt>
                <c:pt idx="4">
                  <c:v>57</c:v>
                </c:pt>
              </c:numCache>
            </c:numRef>
          </c:val>
          <c:smooth val="0"/>
        </c:ser>
        <c:dLbls>
          <c:showLegendKey val="0"/>
          <c:showVal val="0"/>
          <c:showCatName val="0"/>
          <c:showSerName val="0"/>
          <c:showPercent val="0"/>
          <c:showBubbleSize val="0"/>
        </c:dLbls>
        <c:marker val="1"/>
        <c:smooth val="0"/>
        <c:axId val="145511424"/>
        <c:axId val="99896704"/>
      </c:lineChart>
      <c:catAx>
        <c:axId val="145511424"/>
        <c:scaling>
          <c:orientation val="minMax"/>
        </c:scaling>
        <c:delete val="0"/>
        <c:axPos val="b"/>
        <c:numFmt formatCode="General" sourceLinked="1"/>
        <c:majorTickMark val="out"/>
        <c:minorTickMark val="none"/>
        <c:tickLblPos val="nextTo"/>
        <c:crossAx val="99896704"/>
        <c:crosses val="autoZero"/>
        <c:auto val="1"/>
        <c:lblAlgn val="ctr"/>
        <c:lblOffset val="100"/>
        <c:noMultiLvlLbl val="0"/>
      </c:catAx>
      <c:valAx>
        <c:axId val="99896704"/>
        <c:scaling>
          <c:orientation val="minMax"/>
        </c:scaling>
        <c:delete val="0"/>
        <c:axPos val="l"/>
        <c:majorGridlines/>
        <c:numFmt formatCode="General" sourceLinked="1"/>
        <c:majorTickMark val="out"/>
        <c:minorTickMark val="none"/>
        <c:tickLblPos val="nextTo"/>
        <c:crossAx val="145511424"/>
        <c:crosses val="autoZero"/>
        <c:crossBetween val="between"/>
      </c:valAx>
    </c:plotArea>
    <c:plotVisOnly val="1"/>
    <c:dispBlanksAs val="gap"/>
    <c:showDLblsOverMax val="0"/>
  </c:chart>
  <c:txPr>
    <a:bodyPr/>
    <a:lstStyle/>
    <a:p>
      <a:pPr>
        <a:defRPr sz="1800"/>
      </a:pPr>
      <a:endParaRPr lang="zh-TW"/>
    </a:p>
  </c:txPr>
  <c:externalData r:id="rId1">
    <c:autoUpdate val="0"/>
  </c:externalData>
  <c:userShapes r:id="rId2"/>
</c:chartSpace>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283F7D-CB9B-4709-9EAA-959B6F989371}" type="doc">
      <dgm:prSet loTypeId="urn:microsoft.com/office/officeart/2005/8/layout/hierarchy2" loCatId="hierarchy" qsTypeId="urn:microsoft.com/office/officeart/2005/8/quickstyle/3d2" qsCatId="3D" csTypeId="urn:microsoft.com/office/officeart/2005/8/colors/colorful4" csCatId="colorful" phldr="1"/>
      <dgm:spPr/>
      <dgm:t>
        <a:bodyPr/>
        <a:lstStyle/>
        <a:p>
          <a:endParaRPr lang="zh-TW" altLang="en-US"/>
        </a:p>
      </dgm:t>
    </dgm:pt>
    <dgm:pt modelId="{CE254BA8-E4B8-4915-93D5-D7BB75A42E30}">
      <dgm:prSet phldrT="[文字]" custT="1"/>
      <dgm:spPr/>
      <dgm:t>
        <a:bodyPr/>
        <a:lstStyle/>
        <a:p>
          <a:r>
            <a:rPr lang="zh-TW" altLang="en-US" sz="3200" dirty="0" smtClean="0"/>
            <a:t>教</a:t>
          </a:r>
          <a:endParaRPr lang="en-US" altLang="zh-TW" sz="3200" dirty="0" smtClean="0"/>
        </a:p>
        <a:p>
          <a:r>
            <a:rPr lang="zh-TW" altLang="en-US" sz="3200" dirty="0" smtClean="0"/>
            <a:t>務</a:t>
          </a:r>
          <a:endParaRPr lang="en-US" altLang="zh-TW" sz="3200" dirty="0" smtClean="0"/>
        </a:p>
        <a:p>
          <a:r>
            <a:rPr lang="zh-TW" altLang="en-US" sz="3200" dirty="0" smtClean="0"/>
            <a:t>主</a:t>
          </a:r>
          <a:endParaRPr lang="en-US" altLang="zh-TW" sz="3200" dirty="0" smtClean="0"/>
        </a:p>
        <a:p>
          <a:r>
            <a:rPr lang="zh-TW" altLang="en-US" sz="3200" dirty="0" smtClean="0"/>
            <a:t>任</a:t>
          </a:r>
          <a:endParaRPr lang="zh-TW" altLang="en-US" sz="3200" dirty="0"/>
        </a:p>
      </dgm:t>
    </dgm:pt>
    <dgm:pt modelId="{C9CF6097-11F0-4E9B-AAFE-CE4EBEF387DC}" type="parTrans" cxnId="{B13188F4-BF3A-4DEA-9F62-62A6A8ECF177}">
      <dgm:prSet/>
      <dgm:spPr/>
      <dgm:t>
        <a:bodyPr/>
        <a:lstStyle/>
        <a:p>
          <a:endParaRPr lang="zh-TW" altLang="en-US" sz="3200"/>
        </a:p>
      </dgm:t>
    </dgm:pt>
    <dgm:pt modelId="{AEFECC4B-9B01-4B85-8CA0-B1C48D8A8AF7}" type="sibTrans" cxnId="{B13188F4-BF3A-4DEA-9F62-62A6A8ECF177}">
      <dgm:prSet/>
      <dgm:spPr/>
      <dgm:t>
        <a:bodyPr/>
        <a:lstStyle/>
        <a:p>
          <a:endParaRPr lang="zh-TW" altLang="en-US" sz="3200"/>
        </a:p>
      </dgm:t>
    </dgm:pt>
    <dgm:pt modelId="{A95D6E6C-9448-4F86-B4AB-65224C643305}">
      <dgm:prSet phldrT="[文字]" custT="1"/>
      <dgm:spPr/>
      <dgm:t>
        <a:bodyPr/>
        <a:lstStyle/>
        <a:p>
          <a:r>
            <a:rPr lang="zh-TW" altLang="en-US" sz="3200" b="1" dirty="0" smtClean="0">
              <a:solidFill>
                <a:srgbClr val="FF0000"/>
              </a:solidFill>
              <a:effectLst>
                <a:outerShdw blurRad="38100" dist="38100" dir="2700000" algn="tl">
                  <a:srgbClr val="000000">
                    <a:alpha val="43137"/>
                  </a:srgbClr>
                </a:outerShdw>
              </a:effectLst>
            </a:rPr>
            <a:t>教學組</a:t>
          </a:r>
          <a:endParaRPr lang="zh-TW" altLang="en-US" sz="3200" b="1" dirty="0">
            <a:solidFill>
              <a:srgbClr val="FF0000"/>
            </a:solidFill>
            <a:effectLst>
              <a:outerShdw blurRad="38100" dist="38100" dir="2700000" algn="tl">
                <a:srgbClr val="000000">
                  <a:alpha val="43137"/>
                </a:srgbClr>
              </a:outerShdw>
            </a:effectLst>
          </a:endParaRPr>
        </a:p>
      </dgm:t>
    </dgm:pt>
    <dgm:pt modelId="{8909266F-CE57-42BC-8FF8-DE269F8103C4}" type="parTrans" cxnId="{DEFAC8B6-A38B-4507-B5D5-F93C0656C517}">
      <dgm:prSet/>
      <dgm:spPr/>
      <dgm:t>
        <a:bodyPr/>
        <a:lstStyle/>
        <a:p>
          <a:endParaRPr lang="zh-TW" altLang="en-US" sz="3200"/>
        </a:p>
      </dgm:t>
    </dgm:pt>
    <dgm:pt modelId="{83C23AB8-3DE8-4E6E-ADD2-EA281E84290E}" type="sibTrans" cxnId="{DEFAC8B6-A38B-4507-B5D5-F93C0656C517}">
      <dgm:prSet/>
      <dgm:spPr/>
      <dgm:t>
        <a:bodyPr/>
        <a:lstStyle/>
        <a:p>
          <a:endParaRPr lang="zh-TW" altLang="en-US" sz="3200"/>
        </a:p>
      </dgm:t>
    </dgm:pt>
    <dgm:pt modelId="{79E7A915-A468-453B-A031-32392B3D168D}">
      <dgm:prSet phldrT="[文字]" custT="1"/>
      <dgm:spPr/>
      <dgm:t>
        <a:bodyPr/>
        <a:lstStyle/>
        <a:p>
          <a:r>
            <a:rPr lang="zh-TW" altLang="en-US" sz="3200" b="1" dirty="0" smtClean="0">
              <a:solidFill>
                <a:srgbClr val="FF0000"/>
              </a:solidFill>
              <a:effectLst>
                <a:outerShdw blurRad="38100" dist="38100" dir="2700000" algn="tl">
                  <a:srgbClr val="000000">
                    <a:alpha val="43137"/>
                  </a:srgbClr>
                </a:outerShdw>
              </a:effectLst>
            </a:rPr>
            <a:t>設備組</a:t>
          </a:r>
          <a:endParaRPr lang="zh-TW" altLang="en-US" sz="3200" b="1" dirty="0">
            <a:solidFill>
              <a:srgbClr val="FF0000"/>
            </a:solidFill>
            <a:effectLst>
              <a:outerShdw blurRad="38100" dist="38100" dir="2700000" algn="tl">
                <a:srgbClr val="000000">
                  <a:alpha val="43137"/>
                </a:srgbClr>
              </a:outerShdw>
            </a:effectLst>
          </a:endParaRPr>
        </a:p>
      </dgm:t>
    </dgm:pt>
    <dgm:pt modelId="{BD9A1B8E-BE5F-432A-92FC-4A75B54AF6BC}" type="parTrans" cxnId="{61201407-2AFC-4E26-B5BA-C7C22024C854}">
      <dgm:prSet/>
      <dgm:spPr/>
      <dgm:t>
        <a:bodyPr/>
        <a:lstStyle/>
        <a:p>
          <a:endParaRPr lang="zh-TW" altLang="en-US" sz="3200"/>
        </a:p>
      </dgm:t>
    </dgm:pt>
    <dgm:pt modelId="{9FBA9C70-0CC7-48B5-AD40-4755B55332FA}" type="sibTrans" cxnId="{61201407-2AFC-4E26-B5BA-C7C22024C854}">
      <dgm:prSet/>
      <dgm:spPr/>
      <dgm:t>
        <a:bodyPr/>
        <a:lstStyle/>
        <a:p>
          <a:endParaRPr lang="zh-TW" altLang="en-US" sz="3200"/>
        </a:p>
      </dgm:t>
    </dgm:pt>
    <dgm:pt modelId="{32002469-7B5F-4053-96A3-059817A228D4}">
      <dgm:prSet phldrT="[文字]" custT="1"/>
      <dgm:spPr/>
      <dgm:t>
        <a:bodyPr/>
        <a:lstStyle/>
        <a:p>
          <a:r>
            <a:rPr lang="zh-TW" altLang="en-US" sz="3200" b="1" dirty="0" smtClean="0">
              <a:solidFill>
                <a:srgbClr val="FF0000"/>
              </a:solidFill>
              <a:effectLst>
                <a:outerShdw blurRad="38100" dist="38100" dir="2700000" algn="tl">
                  <a:srgbClr val="000000">
                    <a:alpha val="43137"/>
                  </a:srgbClr>
                </a:outerShdw>
              </a:effectLst>
            </a:rPr>
            <a:t>資訊組</a:t>
          </a:r>
          <a:endParaRPr lang="zh-TW" altLang="en-US" sz="3200" b="1" dirty="0">
            <a:solidFill>
              <a:srgbClr val="FF0000"/>
            </a:solidFill>
            <a:effectLst>
              <a:outerShdw blurRad="38100" dist="38100" dir="2700000" algn="tl">
                <a:srgbClr val="000000">
                  <a:alpha val="43137"/>
                </a:srgbClr>
              </a:outerShdw>
            </a:effectLst>
          </a:endParaRPr>
        </a:p>
      </dgm:t>
    </dgm:pt>
    <dgm:pt modelId="{40A89D9D-FBD8-41FB-8F70-F063384AA8D4}" type="parTrans" cxnId="{512DFF7D-4698-4AFB-A5DD-DA1F27632A7B}">
      <dgm:prSet/>
      <dgm:spPr/>
      <dgm:t>
        <a:bodyPr/>
        <a:lstStyle/>
        <a:p>
          <a:endParaRPr lang="zh-TW" altLang="en-US" sz="3200"/>
        </a:p>
      </dgm:t>
    </dgm:pt>
    <dgm:pt modelId="{26ECD803-DF8D-4EDC-8121-5AD4B1EFECAF}" type="sibTrans" cxnId="{512DFF7D-4698-4AFB-A5DD-DA1F27632A7B}">
      <dgm:prSet/>
      <dgm:spPr/>
      <dgm:t>
        <a:bodyPr/>
        <a:lstStyle/>
        <a:p>
          <a:endParaRPr lang="zh-TW" altLang="en-US" sz="3200"/>
        </a:p>
      </dgm:t>
    </dgm:pt>
    <dgm:pt modelId="{D9B15C20-CB0C-4D59-9436-F6D33F67D07C}">
      <dgm:prSet custT="1"/>
      <dgm:spPr/>
      <dgm:t>
        <a:bodyPr/>
        <a:lstStyle/>
        <a:p>
          <a:r>
            <a:rPr lang="zh-TW" altLang="en-US" sz="3200" b="1" dirty="0" smtClean="0">
              <a:solidFill>
                <a:srgbClr val="FF0000"/>
              </a:solidFill>
              <a:effectLst>
                <a:outerShdw blurRad="38100" dist="38100" dir="2700000" algn="tl">
                  <a:srgbClr val="000000">
                    <a:alpha val="43137"/>
                  </a:srgbClr>
                </a:outerShdw>
              </a:effectLst>
            </a:rPr>
            <a:t>註冊組</a:t>
          </a:r>
          <a:endParaRPr lang="zh-TW" altLang="en-US" sz="3200" b="1" dirty="0">
            <a:solidFill>
              <a:srgbClr val="FF0000"/>
            </a:solidFill>
            <a:effectLst>
              <a:outerShdw blurRad="38100" dist="38100" dir="2700000" algn="tl">
                <a:srgbClr val="000000">
                  <a:alpha val="43137"/>
                </a:srgbClr>
              </a:outerShdw>
            </a:effectLst>
          </a:endParaRPr>
        </a:p>
      </dgm:t>
    </dgm:pt>
    <dgm:pt modelId="{D79C4C46-2553-4B55-8E8D-13F8AAE5ACDB}" type="parTrans" cxnId="{7AB9CA48-CF17-4DC3-BA3C-1B94541C80DC}">
      <dgm:prSet/>
      <dgm:spPr/>
      <dgm:t>
        <a:bodyPr/>
        <a:lstStyle/>
        <a:p>
          <a:endParaRPr lang="zh-TW" altLang="en-US" sz="3200"/>
        </a:p>
      </dgm:t>
    </dgm:pt>
    <dgm:pt modelId="{2C4D7ADF-002C-47EB-A9E0-2B3204D2844A}" type="sibTrans" cxnId="{7AB9CA48-CF17-4DC3-BA3C-1B94541C80DC}">
      <dgm:prSet/>
      <dgm:spPr/>
      <dgm:t>
        <a:bodyPr/>
        <a:lstStyle/>
        <a:p>
          <a:endParaRPr lang="zh-TW" altLang="en-US" sz="3200"/>
        </a:p>
      </dgm:t>
    </dgm:pt>
    <dgm:pt modelId="{6EC5AF29-7E81-4EDD-86A4-EF685D891C11}">
      <dgm:prSet custT="1"/>
      <dgm:spPr/>
      <dgm:t>
        <a:bodyPr/>
        <a:lstStyle/>
        <a:p>
          <a:r>
            <a:rPr lang="zh-TW" altLang="en-US" sz="3200" dirty="0" smtClean="0"/>
            <a:t>圖書室</a:t>
          </a:r>
          <a:endParaRPr lang="en-US" altLang="zh-TW" sz="3200" dirty="0" smtClean="0"/>
        </a:p>
        <a:p>
          <a:r>
            <a:rPr lang="zh-TW" altLang="en-US" sz="3200" dirty="0" smtClean="0"/>
            <a:t>幹事</a:t>
          </a:r>
          <a:endParaRPr lang="zh-TW" altLang="en-US" sz="3200" dirty="0"/>
        </a:p>
      </dgm:t>
    </dgm:pt>
    <dgm:pt modelId="{8DAE6F25-A765-4190-BB69-5E22E55753FF}" type="parTrans" cxnId="{65FCB6AF-C8AF-4587-816B-85E2C9C4D72F}">
      <dgm:prSet/>
      <dgm:spPr/>
      <dgm:t>
        <a:bodyPr/>
        <a:lstStyle/>
        <a:p>
          <a:endParaRPr lang="zh-TW" altLang="en-US" sz="3200"/>
        </a:p>
      </dgm:t>
    </dgm:pt>
    <dgm:pt modelId="{A59AC2DF-3629-406D-95E4-A9AF9FF6D8A2}" type="sibTrans" cxnId="{65FCB6AF-C8AF-4587-816B-85E2C9C4D72F}">
      <dgm:prSet/>
      <dgm:spPr/>
      <dgm:t>
        <a:bodyPr/>
        <a:lstStyle/>
        <a:p>
          <a:endParaRPr lang="zh-TW" altLang="en-US" sz="3200"/>
        </a:p>
      </dgm:t>
    </dgm:pt>
    <dgm:pt modelId="{7B6F86CC-6A0F-45E8-A69F-C76FD4994EC7}" type="pres">
      <dgm:prSet presAssocID="{CB283F7D-CB9B-4709-9EAA-959B6F989371}" presName="diagram" presStyleCnt="0">
        <dgm:presLayoutVars>
          <dgm:chPref val="1"/>
          <dgm:dir/>
          <dgm:animOne val="branch"/>
          <dgm:animLvl val="lvl"/>
          <dgm:resizeHandles val="exact"/>
        </dgm:presLayoutVars>
      </dgm:prSet>
      <dgm:spPr/>
      <dgm:t>
        <a:bodyPr/>
        <a:lstStyle/>
        <a:p>
          <a:endParaRPr lang="zh-TW" altLang="en-US"/>
        </a:p>
      </dgm:t>
    </dgm:pt>
    <dgm:pt modelId="{AC5CE680-552C-438D-B93E-9D7577A791C0}" type="pres">
      <dgm:prSet presAssocID="{CE254BA8-E4B8-4915-93D5-D7BB75A42E30}" presName="root1" presStyleCnt="0"/>
      <dgm:spPr/>
    </dgm:pt>
    <dgm:pt modelId="{89FCF0F4-6174-49CA-8E52-AB6A040CF098}" type="pres">
      <dgm:prSet presAssocID="{CE254BA8-E4B8-4915-93D5-D7BB75A42E30}" presName="LevelOneTextNode" presStyleLbl="node0" presStyleIdx="0" presStyleCnt="1" custScaleX="38929" custScaleY="340756">
        <dgm:presLayoutVars>
          <dgm:chPref val="3"/>
        </dgm:presLayoutVars>
      </dgm:prSet>
      <dgm:spPr/>
      <dgm:t>
        <a:bodyPr/>
        <a:lstStyle/>
        <a:p>
          <a:endParaRPr lang="zh-TW" altLang="en-US"/>
        </a:p>
      </dgm:t>
    </dgm:pt>
    <dgm:pt modelId="{6E12F622-3139-4FFD-848C-40249037C015}" type="pres">
      <dgm:prSet presAssocID="{CE254BA8-E4B8-4915-93D5-D7BB75A42E30}" presName="level2hierChild" presStyleCnt="0"/>
      <dgm:spPr/>
    </dgm:pt>
    <dgm:pt modelId="{1CFDE3A4-A2D3-4A90-921F-C5F3E9CA0A60}" type="pres">
      <dgm:prSet presAssocID="{8909266F-CE57-42BC-8FF8-DE269F8103C4}" presName="conn2-1" presStyleLbl="parChTrans1D2" presStyleIdx="0" presStyleCnt="4"/>
      <dgm:spPr/>
      <dgm:t>
        <a:bodyPr/>
        <a:lstStyle/>
        <a:p>
          <a:endParaRPr lang="zh-TW" altLang="en-US"/>
        </a:p>
      </dgm:t>
    </dgm:pt>
    <dgm:pt modelId="{3885D22B-45CB-409D-B9FD-D8099AAB5853}" type="pres">
      <dgm:prSet presAssocID="{8909266F-CE57-42BC-8FF8-DE269F8103C4}" presName="connTx" presStyleLbl="parChTrans1D2" presStyleIdx="0" presStyleCnt="4"/>
      <dgm:spPr/>
      <dgm:t>
        <a:bodyPr/>
        <a:lstStyle/>
        <a:p>
          <a:endParaRPr lang="zh-TW" altLang="en-US"/>
        </a:p>
      </dgm:t>
    </dgm:pt>
    <dgm:pt modelId="{381877ED-D0C3-49E6-A36E-2F893F000FB4}" type="pres">
      <dgm:prSet presAssocID="{A95D6E6C-9448-4F86-B4AB-65224C643305}" presName="root2" presStyleCnt="0"/>
      <dgm:spPr/>
    </dgm:pt>
    <dgm:pt modelId="{124087B3-346E-4E2C-B461-C9CA53678B30}" type="pres">
      <dgm:prSet presAssocID="{A95D6E6C-9448-4F86-B4AB-65224C643305}" presName="LevelTwoTextNode" presStyleLbl="node2" presStyleIdx="0" presStyleCnt="4">
        <dgm:presLayoutVars>
          <dgm:chPref val="3"/>
        </dgm:presLayoutVars>
      </dgm:prSet>
      <dgm:spPr/>
      <dgm:t>
        <a:bodyPr/>
        <a:lstStyle/>
        <a:p>
          <a:endParaRPr lang="zh-TW" altLang="en-US"/>
        </a:p>
      </dgm:t>
    </dgm:pt>
    <dgm:pt modelId="{9DD96F8E-DB85-4DB9-838E-C9539B7DCED1}" type="pres">
      <dgm:prSet presAssocID="{A95D6E6C-9448-4F86-B4AB-65224C643305}" presName="level3hierChild" presStyleCnt="0"/>
      <dgm:spPr/>
    </dgm:pt>
    <dgm:pt modelId="{049B320A-1D79-4296-961F-FB2584DA1C7C}" type="pres">
      <dgm:prSet presAssocID="{BD9A1B8E-BE5F-432A-92FC-4A75B54AF6BC}" presName="conn2-1" presStyleLbl="parChTrans1D2" presStyleIdx="1" presStyleCnt="4"/>
      <dgm:spPr/>
      <dgm:t>
        <a:bodyPr/>
        <a:lstStyle/>
        <a:p>
          <a:endParaRPr lang="zh-TW" altLang="en-US"/>
        </a:p>
      </dgm:t>
    </dgm:pt>
    <dgm:pt modelId="{731ACC3A-012C-4937-937A-04A5F3DE16B9}" type="pres">
      <dgm:prSet presAssocID="{BD9A1B8E-BE5F-432A-92FC-4A75B54AF6BC}" presName="connTx" presStyleLbl="parChTrans1D2" presStyleIdx="1" presStyleCnt="4"/>
      <dgm:spPr/>
      <dgm:t>
        <a:bodyPr/>
        <a:lstStyle/>
        <a:p>
          <a:endParaRPr lang="zh-TW" altLang="en-US"/>
        </a:p>
      </dgm:t>
    </dgm:pt>
    <dgm:pt modelId="{E80FF5F9-0A77-41B4-BB2D-CF7F8E9F4543}" type="pres">
      <dgm:prSet presAssocID="{79E7A915-A468-453B-A031-32392B3D168D}" presName="root2" presStyleCnt="0"/>
      <dgm:spPr/>
    </dgm:pt>
    <dgm:pt modelId="{486708BB-44EC-4604-BD47-ED9069D8ADE2}" type="pres">
      <dgm:prSet presAssocID="{79E7A915-A468-453B-A031-32392B3D168D}" presName="LevelTwoTextNode" presStyleLbl="node2" presStyleIdx="1" presStyleCnt="4">
        <dgm:presLayoutVars>
          <dgm:chPref val="3"/>
        </dgm:presLayoutVars>
      </dgm:prSet>
      <dgm:spPr/>
      <dgm:t>
        <a:bodyPr/>
        <a:lstStyle/>
        <a:p>
          <a:endParaRPr lang="zh-TW" altLang="en-US"/>
        </a:p>
      </dgm:t>
    </dgm:pt>
    <dgm:pt modelId="{C8D44523-FDE2-4E47-AA67-D30CA77117A4}" type="pres">
      <dgm:prSet presAssocID="{79E7A915-A468-453B-A031-32392B3D168D}" presName="level3hierChild" presStyleCnt="0"/>
      <dgm:spPr/>
    </dgm:pt>
    <dgm:pt modelId="{74F9C4F4-D3DC-482D-83F0-62FDB85D01C4}" type="pres">
      <dgm:prSet presAssocID="{8DAE6F25-A765-4190-BB69-5E22E55753FF}" presName="conn2-1" presStyleLbl="parChTrans1D3" presStyleIdx="0" presStyleCnt="1"/>
      <dgm:spPr/>
      <dgm:t>
        <a:bodyPr/>
        <a:lstStyle/>
        <a:p>
          <a:endParaRPr lang="zh-TW" altLang="en-US"/>
        </a:p>
      </dgm:t>
    </dgm:pt>
    <dgm:pt modelId="{A8453927-BB83-40A3-A9E4-827F33086B48}" type="pres">
      <dgm:prSet presAssocID="{8DAE6F25-A765-4190-BB69-5E22E55753FF}" presName="connTx" presStyleLbl="parChTrans1D3" presStyleIdx="0" presStyleCnt="1"/>
      <dgm:spPr/>
      <dgm:t>
        <a:bodyPr/>
        <a:lstStyle/>
        <a:p>
          <a:endParaRPr lang="zh-TW" altLang="en-US"/>
        </a:p>
      </dgm:t>
    </dgm:pt>
    <dgm:pt modelId="{37109A94-E7C6-4387-8C96-28EF5FBA7D9F}" type="pres">
      <dgm:prSet presAssocID="{6EC5AF29-7E81-4EDD-86A4-EF685D891C11}" presName="root2" presStyleCnt="0"/>
      <dgm:spPr/>
    </dgm:pt>
    <dgm:pt modelId="{62931779-75AE-403E-82BF-2865CE91E3C3}" type="pres">
      <dgm:prSet presAssocID="{6EC5AF29-7E81-4EDD-86A4-EF685D891C11}" presName="LevelTwoTextNode" presStyleLbl="node3" presStyleIdx="0" presStyleCnt="1" custScaleY="128761">
        <dgm:presLayoutVars>
          <dgm:chPref val="3"/>
        </dgm:presLayoutVars>
      </dgm:prSet>
      <dgm:spPr/>
      <dgm:t>
        <a:bodyPr/>
        <a:lstStyle/>
        <a:p>
          <a:endParaRPr lang="zh-TW" altLang="en-US"/>
        </a:p>
      </dgm:t>
    </dgm:pt>
    <dgm:pt modelId="{C297AE19-07F6-4ADE-91EC-AC4FC3D0B220}" type="pres">
      <dgm:prSet presAssocID="{6EC5AF29-7E81-4EDD-86A4-EF685D891C11}" presName="level3hierChild" presStyleCnt="0"/>
      <dgm:spPr/>
    </dgm:pt>
    <dgm:pt modelId="{B2D40354-5D56-4C74-B6E5-4DDD5BB53C26}" type="pres">
      <dgm:prSet presAssocID="{40A89D9D-FBD8-41FB-8F70-F063384AA8D4}" presName="conn2-1" presStyleLbl="parChTrans1D2" presStyleIdx="2" presStyleCnt="4"/>
      <dgm:spPr/>
      <dgm:t>
        <a:bodyPr/>
        <a:lstStyle/>
        <a:p>
          <a:endParaRPr lang="zh-TW" altLang="en-US"/>
        </a:p>
      </dgm:t>
    </dgm:pt>
    <dgm:pt modelId="{9BBBAE5F-B409-487A-92F3-C14D128A0BF8}" type="pres">
      <dgm:prSet presAssocID="{40A89D9D-FBD8-41FB-8F70-F063384AA8D4}" presName="connTx" presStyleLbl="parChTrans1D2" presStyleIdx="2" presStyleCnt="4"/>
      <dgm:spPr/>
      <dgm:t>
        <a:bodyPr/>
        <a:lstStyle/>
        <a:p>
          <a:endParaRPr lang="zh-TW" altLang="en-US"/>
        </a:p>
      </dgm:t>
    </dgm:pt>
    <dgm:pt modelId="{0F80BCD4-DBA0-440D-BEB2-18336F1A2C29}" type="pres">
      <dgm:prSet presAssocID="{32002469-7B5F-4053-96A3-059817A228D4}" presName="root2" presStyleCnt="0"/>
      <dgm:spPr/>
    </dgm:pt>
    <dgm:pt modelId="{BFA0B67D-D69C-4695-B238-BE0E83E754B0}" type="pres">
      <dgm:prSet presAssocID="{32002469-7B5F-4053-96A3-059817A228D4}" presName="LevelTwoTextNode" presStyleLbl="node2" presStyleIdx="2" presStyleCnt="4">
        <dgm:presLayoutVars>
          <dgm:chPref val="3"/>
        </dgm:presLayoutVars>
      </dgm:prSet>
      <dgm:spPr/>
      <dgm:t>
        <a:bodyPr/>
        <a:lstStyle/>
        <a:p>
          <a:endParaRPr lang="zh-TW" altLang="en-US"/>
        </a:p>
      </dgm:t>
    </dgm:pt>
    <dgm:pt modelId="{27E9AC94-8710-449F-AFBA-F2BC48051AFD}" type="pres">
      <dgm:prSet presAssocID="{32002469-7B5F-4053-96A3-059817A228D4}" presName="level3hierChild" presStyleCnt="0"/>
      <dgm:spPr/>
    </dgm:pt>
    <dgm:pt modelId="{492F40A6-DBE7-4020-B3F9-5EC3636D8203}" type="pres">
      <dgm:prSet presAssocID="{D79C4C46-2553-4B55-8E8D-13F8AAE5ACDB}" presName="conn2-1" presStyleLbl="parChTrans1D2" presStyleIdx="3" presStyleCnt="4"/>
      <dgm:spPr/>
      <dgm:t>
        <a:bodyPr/>
        <a:lstStyle/>
        <a:p>
          <a:endParaRPr lang="zh-TW" altLang="en-US"/>
        </a:p>
      </dgm:t>
    </dgm:pt>
    <dgm:pt modelId="{342D5568-E7A9-460C-8CDE-57F78DBDD479}" type="pres">
      <dgm:prSet presAssocID="{D79C4C46-2553-4B55-8E8D-13F8AAE5ACDB}" presName="connTx" presStyleLbl="parChTrans1D2" presStyleIdx="3" presStyleCnt="4"/>
      <dgm:spPr/>
      <dgm:t>
        <a:bodyPr/>
        <a:lstStyle/>
        <a:p>
          <a:endParaRPr lang="zh-TW" altLang="en-US"/>
        </a:p>
      </dgm:t>
    </dgm:pt>
    <dgm:pt modelId="{EAD4CAF1-602A-4331-B998-3A5A20621449}" type="pres">
      <dgm:prSet presAssocID="{D9B15C20-CB0C-4D59-9436-F6D33F67D07C}" presName="root2" presStyleCnt="0"/>
      <dgm:spPr/>
    </dgm:pt>
    <dgm:pt modelId="{A681F149-616F-4ED4-808E-A052898D0B2F}" type="pres">
      <dgm:prSet presAssocID="{D9B15C20-CB0C-4D59-9436-F6D33F67D07C}" presName="LevelTwoTextNode" presStyleLbl="node2" presStyleIdx="3" presStyleCnt="4">
        <dgm:presLayoutVars>
          <dgm:chPref val="3"/>
        </dgm:presLayoutVars>
      </dgm:prSet>
      <dgm:spPr/>
      <dgm:t>
        <a:bodyPr/>
        <a:lstStyle/>
        <a:p>
          <a:endParaRPr lang="zh-TW" altLang="en-US"/>
        </a:p>
      </dgm:t>
    </dgm:pt>
    <dgm:pt modelId="{743DC1AF-33B5-407B-BD04-E0A9F0142B45}" type="pres">
      <dgm:prSet presAssocID="{D9B15C20-CB0C-4D59-9436-F6D33F67D07C}" presName="level3hierChild" presStyleCnt="0"/>
      <dgm:spPr/>
    </dgm:pt>
  </dgm:ptLst>
  <dgm:cxnLst>
    <dgm:cxn modelId="{52C0B7DA-FFC1-40BA-A9C9-CAD31504C7B1}" type="presOf" srcId="{8DAE6F25-A765-4190-BB69-5E22E55753FF}" destId="{74F9C4F4-D3DC-482D-83F0-62FDB85D01C4}" srcOrd="0" destOrd="0" presId="urn:microsoft.com/office/officeart/2005/8/layout/hierarchy2"/>
    <dgm:cxn modelId="{A4451D72-CF49-4B38-86B2-8D8D0D8AF801}" type="presOf" srcId="{BD9A1B8E-BE5F-432A-92FC-4A75B54AF6BC}" destId="{049B320A-1D79-4296-961F-FB2584DA1C7C}" srcOrd="0" destOrd="0" presId="urn:microsoft.com/office/officeart/2005/8/layout/hierarchy2"/>
    <dgm:cxn modelId="{3CDC67F2-4F83-4ABC-A61B-0BE50FF3F0DB}" type="presOf" srcId="{40A89D9D-FBD8-41FB-8F70-F063384AA8D4}" destId="{9BBBAE5F-B409-487A-92F3-C14D128A0BF8}" srcOrd="1" destOrd="0" presId="urn:microsoft.com/office/officeart/2005/8/layout/hierarchy2"/>
    <dgm:cxn modelId="{5ABF8281-C9BE-42CE-8679-578B117A7A12}" type="presOf" srcId="{D79C4C46-2553-4B55-8E8D-13F8AAE5ACDB}" destId="{492F40A6-DBE7-4020-B3F9-5EC3636D8203}" srcOrd="0" destOrd="0" presId="urn:microsoft.com/office/officeart/2005/8/layout/hierarchy2"/>
    <dgm:cxn modelId="{774A9DC2-DD2F-44E1-8F27-218FFD4E2125}" type="presOf" srcId="{8DAE6F25-A765-4190-BB69-5E22E55753FF}" destId="{A8453927-BB83-40A3-A9E4-827F33086B48}" srcOrd="1" destOrd="0" presId="urn:microsoft.com/office/officeart/2005/8/layout/hierarchy2"/>
    <dgm:cxn modelId="{512DFF7D-4698-4AFB-A5DD-DA1F27632A7B}" srcId="{CE254BA8-E4B8-4915-93D5-D7BB75A42E30}" destId="{32002469-7B5F-4053-96A3-059817A228D4}" srcOrd="2" destOrd="0" parTransId="{40A89D9D-FBD8-41FB-8F70-F063384AA8D4}" sibTransId="{26ECD803-DF8D-4EDC-8121-5AD4B1EFECAF}"/>
    <dgm:cxn modelId="{1FEB2912-598B-4982-BCDC-BA4696E335C6}" type="presOf" srcId="{8909266F-CE57-42BC-8FF8-DE269F8103C4}" destId="{1CFDE3A4-A2D3-4A90-921F-C5F3E9CA0A60}" srcOrd="0" destOrd="0" presId="urn:microsoft.com/office/officeart/2005/8/layout/hierarchy2"/>
    <dgm:cxn modelId="{482184A2-3F59-4844-B349-D568783F0D23}" type="presOf" srcId="{CE254BA8-E4B8-4915-93D5-D7BB75A42E30}" destId="{89FCF0F4-6174-49CA-8E52-AB6A040CF098}" srcOrd="0" destOrd="0" presId="urn:microsoft.com/office/officeart/2005/8/layout/hierarchy2"/>
    <dgm:cxn modelId="{18B646C4-1A61-4CA4-A09C-AF728B7AEC4B}" type="presOf" srcId="{6EC5AF29-7E81-4EDD-86A4-EF685D891C11}" destId="{62931779-75AE-403E-82BF-2865CE91E3C3}" srcOrd="0" destOrd="0" presId="urn:microsoft.com/office/officeart/2005/8/layout/hierarchy2"/>
    <dgm:cxn modelId="{B13188F4-BF3A-4DEA-9F62-62A6A8ECF177}" srcId="{CB283F7D-CB9B-4709-9EAA-959B6F989371}" destId="{CE254BA8-E4B8-4915-93D5-D7BB75A42E30}" srcOrd="0" destOrd="0" parTransId="{C9CF6097-11F0-4E9B-AAFE-CE4EBEF387DC}" sibTransId="{AEFECC4B-9B01-4B85-8CA0-B1C48D8A8AF7}"/>
    <dgm:cxn modelId="{DEFAC8B6-A38B-4507-B5D5-F93C0656C517}" srcId="{CE254BA8-E4B8-4915-93D5-D7BB75A42E30}" destId="{A95D6E6C-9448-4F86-B4AB-65224C643305}" srcOrd="0" destOrd="0" parTransId="{8909266F-CE57-42BC-8FF8-DE269F8103C4}" sibTransId="{83C23AB8-3DE8-4E6E-ADD2-EA281E84290E}"/>
    <dgm:cxn modelId="{109402DB-0F58-4A36-ABB5-50AE3FD08CAF}" type="presOf" srcId="{CB283F7D-CB9B-4709-9EAA-959B6F989371}" destId="{7B6F86CC-6A0F-45E8-A69F-C76FD4994EC7}" srcOrd="0" destOrd="0" presId="urn:microsoft.com/office/officeart/2005/8/layout/hierarchy2"/>
    <dgm:cxn modelId="{2120DF13-4C22-4EA3-9F02-62A6C6A1679B}" type="presOf" srcId="{BD9A1B8E-BE5F-432A-92FC-4A75B54AF6BC}" destId="{731ACC3A-012C-4937-937A-04A5F3DE16B9}" srcOrd="1" destOrd="0" presId="urn:microsoft.com/office/officeart/2005/8/layout/hierarchy2"/>
    <dgm:cxn modelId="{675E5CCB-1402-4363-A80C-0063CCB1B5E6}" type="presOf" srcId="{79E7A915-A468-453B-A031-32392B3D168D}" destId="{486708BB-44EC-4604-BD47-ED9069D8ADE2}" srcOrd="0" destOrd="0" presId="urn:microsoft.com/office/officeart/2005/8/layout/hierarchy2"/>
    <dgm:cxn modelId="{E075104D-F01D-400C-BA59-EE556FF0EC3C}" type="presOf" srcId="{40A89D9D-FBD8-41FB-8F70-F063384AA8D4}" destId="{B2D40354-5D56-4C74-B6E5-4DDD5BB53C26}" srcOrd="0" destOrd="0" presId="urn:microsoft.com/office/officeart/2005/8/layout/hierarchy2"/>
    <dgm:cxn modelId="{ED09543E-E021-4086-8312-036F25FC6DFB}" type="presOf" srcId="{D79C4C46-2553-4B55-8E8D-13F8AAE5ACDB}" destId="{342D5568-E7A9-460C-8CDE-57F78DBDD479}" srcOrd="1" destOrd="0" presId="urn:microsoft.com/office/officeart/2005/8/layout/hierarchy2"/>
    <dgm:cxn modelId="{61201407-2AFC-4E26-B5BA-C7C22024C854}" srcId="{CE254BA8-E4B8-4915-93D5-D7BB75A42E30}" destId="{79E7A915-A468-453B-A031-32392B3D168D}" srcOrd="1" destOrd="0" parTransId="{BD9A1B8E-BE5F-432A-92FC-4A75B54AF6BC}" sibTransId="{9FBA9C70-0CC7-48B5-AD40-4755B55332FA}"/>
    <dgm:cxn modelId="{3460826E-34A5-4716-BAC4-7C6B25A66AB8}" type="presOf" srcId="{8909266F-CE57-42BC-8FF8-DE269F8103C4}" destId="{3885D22B-45CB-409D-B9FD-D8099AAB5853}" srcOrd="1" destOrd="0" presId="urn:microsoft.com/office/officeart/2005/8/layout/hierarchy2"/>
    <dgm:cxn modelId="{7AB9CA48-CF17-4DC3-BA3C-1B94541C80DC}" srcId="{CE254BA8-E4B8-4915-93D5-D7BB75A42E30}" destId="{D9B15C20-CB0C-4D59-9436-F6D33F67D07C}" srcOrd="3" destOrd="0" parTransId="{D79C4C46-2553-4B55-8E8D-13F8AAE5ACDB}" sibTransId="{2C4D7ADF-002C-47EB-A9E0-2B3204D2844A}"/>
    <dgm:cxn modelId="{65FCB6AF-C8AF-4587-816B-85E2C9C4D72F}" srcId="{79E7A915-A468-453B-A031-32392B3D168D}" destId="{6EC5AF29-7E81-4EDD-86A4-EF685D891C11}" srcOrd="0" destOrd="0" parTransId="{8DAE6F25-A765-4190-BB69-5E22E55753FF}" sibTransId="{A59AC2DF-3629-406D-95E4-A9AF9FF6D8A2}"/>
    <dgm:cxn modelId="{4EB5FADB-D990-48EE-8084-63218937741D}" type="presOf" srcId="{32002469-7B5F-4053-96A3-059817A228D4}" destId="{BFA0B67D-D69C-4695-B238-BE0E83E754B0}" srcOrd="0" destOrd="0" presId="urn:microsoft.com/office/officeart/2005/8/layout/hierarchy2"/>
    <dgm:cxn modelId="{1B7AD38B-6CBB-4B3F-8E0D-60F61BDD3D4C}" type="presOf" srcId="{D9B15C20-CB0C-4D59-9436-F6D33F67D07C}" destId="{A681F149-616F-4ED4-808E-A052898D0B2F}" srcOrd="0" destOrd="0" presId="urn:microsoft.com/office/officeart/2005/8/layout/hierarchy2"/>
    <dgm:cxn modelId="{92882E08-7ED7-407E-B3A3-20041BF1DD17}" type="presOf" srcId="{A95D6E6C-9448-4F86-B4AB-65224C643305}" destId="{124087B3-346E-4E2C-B461-C9CA53678B30}" srcOrd="0" destOrd="0" presId="urn:microsoft.com/office/officeart/2005/8/layout/hierarchy2"/>
    <dgm:cxn modelId="{83D6A12C-FD53-44F6-A9A6-2F3E77F064FA}" type="presParOf" srcId="{7B6F86CC-6A0F-45E8-A69F-C76FD4994EC7}" destId="{AC5CE680-552C-438D-B93E-9D7577A791C0}" srcOrd="0" destOrd="0" presId="urn:microsoft.com/office/officeart/2005/8/layout/hierarchy2"/>
    <dgm:cxn modelId="{D61A5CF4-69A6-4AE8-A488-53F26071580E}" type="presParOf" srcId="{AC5CE680-552C-438D-B93E-9D7577A791C0}" destId="{89FCF0F4-6174-49CA-8E52-AB6A040CF098}" srcOrd="0" destOrd="0" presId="urn:microsoft.com/office/officeart/2005/8/layout/hierarchy2"/>
    <dgm:cxn modelId="{147A99BC-79A4-4B7D-A096-31BA4E1407A3}" type="presParOf" srcId="{AC5CE680-552C-438D-B93E-9D7577A791C0}" destId="{6E12F622-3139-4FFD-848C-40249037C015}" srcOrd="1" destOrd="0" presId="urn:microsoft.com/office/officeart/2005/8/layout/hierarchy2"/>
    <dgm:cxn modelId="{4E807C7A-0649-4F7A-B750-1A5C45E68766}" type="presParOf" srcId="{6E12F622-3139-4FFD-848C-40249037C015}" destId="{1CFDE3A4-A2D3-4A90-921F-C5F3E9CA0A60}" srcOrd="0" destOrd="0" presId="urn:microsoft.com/office/officeart/2005/8/layout/hierarchy2"/>
    <dgm:cxn modelId="{616E9730-F452-4D54-8BC7-2C281699F18D}" type="presParOf" srcId="{1CFDE3A4-A2D3-4A90-921F-C5F3E9CA0A60}" destId="{3885D22B-45CB-409D-B9FD-D8099AAB5853}" srcOrd="0" destOrd="0" presId="urn:microsoft.com/office/officeart/2005/8/layout/hierarchy2"/>
    <dgm:cxn modelId="{67180E0A-2730-4CF1-BE3D-D609FF8FECB1}" type="presParOf" srcId="{6E12F622-3139-4FFD-848C-40249037C015}" destId="{381877ED-D0C3-49E6-A36E-2F893F000FB4}" srcOrd="1" destOrd="0" presId="urn:microsoft.com/office/officeart/2005/8/layout/hierarchy2"/>
    <dgm:cxn modelId="{DAE91BE0-68BA-419C-9C26-063601416C33}" type="presParOf" srcId="{381877ED-D0C3-49E6-A36E-2F893F000FB4}" destId="{124087B3-346E-4E2C-B461-C9CA53678B30}" srcOrd="0" destOrd="0" presId="urn:microsoft.com/office/officeart/2005/8/layout/hierarchy2"/>
    <dgm:cxn modelId="{957EB6C7-07F5-4D19-9725-4FDA94D7C491}" type="presParOf" srcId="{381877ED-D0C3-49E6-A36E-2F893F000FB4}" destId="{9DD96F8E-DB85-4DB9-838E-C9539B7DCED1}" srcOrd="1" destOrd="0" presId="urn:microsoft.com/office/officeart/2005/8/layout/hierarchy2"/>
    <dgm:cxn modelId="{41E89FA6-7659-43E9-8625-DF4989F40B3C}" type="presParOf" srcId="{6E12F622-3139-4FFD-848C-40249037C015}" destId="{049B320A-1D79-4296-961F-FB2584DA1C7C}" srcOrd="2" destOrd="0" presId="urn:microsoft.com/office/officeart/2005/8/layout/hierarchy2"/>
    <dgm:cxn modelId="{D041185A-4090-4B56-911E-622EA0760C36}" type="presParOf" srcId="{049B320A-1D79-4296-961F-FB2584DA1C7C}" destId="{731ACC3A-012C-4937-937A-04A5F3DE16B9}" srcOrd="0" destOrd="0" presId="urn:microsoft.com/office/officeart/2005/8/layout/hierarchy2"/>
    <dgm:cxn modelId="{ECDCA0B0-19D8-49A3-A1E3-8BE06E917730}" type="presParOf" srcId="{6E12F622-3139-4FFD-848C-40249037C015}" destId="{E80FF5F9-0A77-41B4-BB2D-CF7F8E9F4543}" srcOrd="3" destOrd="0" presId="urn:microsoft.com/office/officeart/2005/8/layout/hierarchy2"/>
    <dgm:cxn modelId="{AC649DE6-7678-437E-870C-D665FBA83269}" type="presParOf" srcId="{E80FF5F9-0A77-41B4-BB2D-CF7F8E9F4543}" destId="{486708BB-44EC-4604-BD47-ED9069D8ADE2}" srcOrd="0" destOrd="0" presId="urn:microsoft.com/office/officeart/2005/8/layout/hierarchy2"/>
    <dgm:cxn modelId="{F4D2349B-95F2-4569-989A-81DF468369D7}" type="presParOf" srcId="{E80FF5F9-0A77-41B4-BB2D-CF7F8E9F4543}" destId="{C8D44523-FDE2-4E47-AA67-D30CA77117A4}" srcOrd="1" destOrd="0" presId="urn:microsoft.com/office/officeart/2005/8/layout/hierarchy2"/>
    <dgm:cxn modelId="{9F7839DA-6669-4D54-9473-7237653E7023}" type="presParOf" srcId="{C8D44523-FDE2-4E47-AA67-D30CA77117A4}" destId="{74F9C4F4-D3DC-482D-83F0-62FDB85D01C4}" srcOrd="0" destOrd="0" presId="urn:microsoft.com/office/officeart/2005/8/layout/hierarchy2"/>
    <dgm:cxn modelId="{FB32079D-795C-4117-A103-CC2E1782C89E}" type="presParOf" srcId="{74F9C4F4-D3DC-482D-83F0-62FDB85D01C4}" destId="{A8453927-BB83-40A3-A9E4-827F33086B48}" srcOrd="0" destOrd="0" presId="urn:microsoft.com/office/officeart/2005/8/layout/hierarchy2"/>
    <dgm:cxn modelId="{ED366688-10E5-47B1-8465-B0964F8C5AFD}" type="presParOf" srcId="{C8D44523-FDE2-4E47-AA67-D30CA77117A4}" destId="{37109A94-E7C6-4387-8C96-28EF5FBA7D9F}" srcOrd="1" destOrd="0" presId="urn:microsoft.com/office/officeart/2005/8/layout/hierarchy2"/>
    <dgm:cxn modelId="{C0957151-3C2B-498E-ABCA-35BE9940E665}" type="presParOf" srcId="{37109A94-E7C6-4387-8C96-28EF5FBA7D9F}" destId="{62931779-75AE-403E-82BF-2865CE91E3C3}" srcOrd="0" destOrd="0" presId="urn:microsoft.com/office/officeart/2005/8/layout/hierarchy2"/>
    <dgm:cxn modelId="{FFD605CC-1E3E-4C45-82A9-F525E8ACA30A}" type="presParOf" srcId="{37109A94-E7C6-4387-8C96-28EF5FBA7D9F}" destId="{C297AE19-07F6-4ADE-91EC-AC4FC3D0B220}" srcOrd="1" destOrd="0" presId="urn:microsoft.com/office/officeart/2005/8/layout/hierarchy2"/>
    <dgm:cxn modelId="{69940E5B-3838-46A6-A12F-A950129B6027}" type="presParOf" srcId="{6E12F622-3139-4FFD-848C-40249037C015}" destId="{B2D40354-5D56-4C74-B6E5-4DDD5BB53C26}" srcOrd="4" destOrd="0" presId="urn:microsoft.com/office/officeart/2005/8/layout/hierarchy2"/>
    <dgm:cxn modelId="{1200E170-2557-4576-8C0A-384D750FA489}" type="presParOf" srcId="{B2D40354-5D56-4C74-B6E5-4DDD5BB53C26}" destId="{9BBBAE5F-B409-487A-92F3-C14D128A0BF8}" srcOrd="0" destOrd="0" presId="urn:microsoft.com/office/officeart/2005/8/layout/hierarchy2"/>
    <dgm:cxn modelId="{F7A16C10-3212-45BE-966C-8B9DDD1BB98C}" type="presParOf" srcId="{6E12F622-3139-4FFD-848C-40249037C015}" destId="{0F80BCD4-DBA0-440D-BEB2-18336F1A2C29}" srcOrd="5" destOrd="0" presId="urn:microsoft.com/office/officeart/2005/8/layout/hierarchy2"/>
    <dgm:cxn modelId="{BD3F3B85-3090-495F-A0AB-8D539BB1C5C4}" type="presParOf" srcId="{0F80BCD4-DBA0-440D-BEB2-18336F1A2C29}" destId="{BFA0B67D-D69C-4695-B238-BE0E83E754B0}" srcOrd="0" destOrd="0" presId="urn:microsoft.com/office/officeart/2005/8/layout/hierarchy2"/>
    <dgm:cxn modelId="{EFBDF013-49D7-4184-8A1D-98279D2FD0AD}" type="presParOf" srcId="{0F80BCD4-DBA0-440D-BEB2-18336F1A2C29}" destId="{27E9AC94-8710-449F-AFBA-F2BC48051AFD}" srcOrd="1" destOrd="0" presId="urn:microsoft.com/office/officeart/2005/8/layout/hierarchy2"/>
    <dgm:cxn modelId="{4C4D1536-6987-425B-82D2-E26C72CAFB68}" type="presParOf" srcId="{6E12F622-3139-4FFD-848C-40249037C015}" destId="{492F40A6-DBE7-4020-B3F9-5EC3636D8203}" srcOrd="6" destOrd="0" presId="urn:microsoft.com/office/officeart/2005/8/layout/hierarchy2"/>
    <dgm:cxn modelId="{3A788C32-F8B6-49D7-A246-D5511F22C31C}" type="presParOf" srcId="{492F40A6-DBE7-4020-B3F9-5EC3636D8203}" destId="{342D5568-E7A9-460C-8CDE-57F78DBDD479}" srcOrd="0" destOrd="0" presId="urn:microsoft.com/office/officeart/2005/8/layout/hierarchy2"/>
    <dgm:cxn modelId="{91331ACD-54FC-4D70-B628-9FA97091F967}" type="presParOf" srcId="{6E12F622-3139-4FFD-848C-40249037C015}" destId="{EAD4CAF1-602A-4331-B998-3A5A20621449}" srcOrd="7" destOrd="0" presId="urn:microsoft.com/office/officeart/2005/8/layout/hierarchy2"/>
    <dgm:cxn modelId="{52124EB0-F0CA-4495-873E-C8473DEF5928}" type="presParOf" srcId="{EAD4CAF1-602A-4331-B998-3A5A20621449}" destId="{A681F149-616F-4ED4-808E-A052898D0B2F}" srcOrd="0" destOrd="0" presId="urn:microsoft.com/office/officeart/2005/8/layout/hierarchy2"/>
    <dgm:cxn modelId="{D32AC93C-CFE4-42EE-BE5C-30A91AB843B8}" type="presParOf" srcId="{EAD4CAF1-602A-4331-B998-3A5A20621449}" destId="{743DC1AF-33B5-407B-BD04-E0A9F0142B45}"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73EF53-C7D4-40A4-94AD-864B5C39C329}" type="doc">
      <dgm:prSet loTypeId="urn:microsoft.com/office/officeart/2005/8/layout/pyramid4" loCatId="relationship" qsTypeId="urn:microsoft.com/office/officeart/2005/8/quickstyle/simple1" qsCatId="simple" csTypeId="urn:microsoft.com/office/officeart/2005/8/colors/accent1_2" csCatId="accent1" phldr="1"/>
      <dgm:spPr/>
      <dgm:t>
        <a:bodyPr/>
        <a:lstStyle/>
        <a:p>
          <a:endParaRPr lang="zh-TW" altLang="en-US"/>
        </a:p>
      </dgm:t>
    </dgm:pt>
    <dgm:pt modelId="{7C3FBDE2-4CA8-4E85-87B5-6D51D7C85FC8}">
      <dgm:prSet phldrT="[文字]" custT="1"/>
      <dgm:spPr/>
      <dgm:t>
        <a:bodyPr/>
        <a:lstStyle/>
        <a:p>
          <a:r>
            <a:rPr lang="zh-TW" altLang="en-US" sz="3200" dirty="0" smtClean="0">
              <a:latin typeface="標楷體" panose="03000509000000000000" pitchFamily="65" charset="-120"/>
              <a:ea typeface="標楷體" panose="03000509000000000000" pitchFamily="65" charset="-120"/>
            </a:rPr>
            <a:t>健康</a:t>
          </a:r>
          <a:endParaRPr lang="en-US" altLang="zh-TW" sz="3200" dirty="0" smtClean="0">
            <a:latin typeface="標楷體" panose="03000509000000000000" pitchFamily="65" charset="-120"/>
            <a:ea typeface="標楷體" panose="03000509000000000000" pitchFamily="65" charset="-120"/>
          </a:endParaRPr>
        </a:p>
        <a:p>
          <a:r>
            <a:rPr lang="zh-TW" altLang="en-US" sz="3200" dirty="0" smtClean="0">
              <a:latin typeface="標楷體" panose="03000509000000000000" pitchFamily="65" charset="-120"/>
              <a:ea typeface="標楷體" panose="03000509000000000000" pitchFamily="65" charset="-120"/>
            </a:rPr>
            <a:t>衛生</a:t>
          </a:r>
          <a:endParaRPr lang="zh-TW" altLang="en-US" sz="3200" dirty="0">
            <a:latin typeface="標楷體" panose="03000509000000000000" pitchFamily="65" charset="-120"/>
            <a:ea typeface="標楷體" panose="03000509000000000000" pitchFamily="65" charset="-120"/>
          </a:endParaRPr>
        </a:p>
      </dgm:t>
    </dgm:pt>
    <dgm:pt modelId="{8A1ED957-A26C-48A9-8A84-85A1700A6414}" type="parTrans" cxnId="{7ACC31A6-9F06-4CC7-997D-6F703363C949}">
      <dgm:prSet/>
      <dgm:spPr/>
      <dgm:t>
        <a:bodyPr/>
        <a:lstStyle/>
        <a:p>
          <a:endParaRPr lang="zh-TW" altLang="en-US"/>
        </a:p>
      </dgm:t>
    </dgm:pt>
    <dgm:pt modelId="{CB620D9B-D737-4996-A101-00A3180CD63D}" type="sibTrans" cxnId="{7ACC31A6-9F06-4CC7-997D-6F703363C949}">
      <dgm:prSet/>
      <dgm:spPr/>
      <dgm:t>
        <a:bodyPr/>
        <a:lstStyle/>
        <a:p>
          <a:endParaRPr lang="zh-TW" altLang="en-US"/>
        </a:p>
      </dgm:t>
    </dgm:pt>
    <dgm:pt modelId="{82B942AC-5D91-43F0-BF15-929590B7C47C}">
      <dgm:prSet phldrT="[文字]" custT="1"/>
      <dgm:spPr/>
      <dgm:t>
        <a:bodyPr/>
        <a:lstStyle/>
        <a:p>
          <a:r>
            <a:rPr lang="zh-TW" altLang="en-US" sz="3200" dirty="0" smtClean="0">
              <a:latin typeface="標楷體" panose="03000509000000000000" pitchFamily="65" charset="-120"/>
              <a:ea typeface="標楷體" panose="03000509000000000000" pitchFamily="65" charset="-120"/>
            </a:rPr>
            <a:t>生活</a:t>
          </a:r>
          <a:endParaRPr lang="en-US" altLang="zh-TW" sz="3200" dirty="0" smtClean="0">
            <a:latin typeface="標楷體" panose="03000509000000000000" pitchFamily="65" charset="-120"/>
            <a:ea typeface="標楷體" panose="03000509000000000000" pitchFamily="65" charset="-120"/>
          </a:endParaRPr>
        </a:p>
        <a:p>
          <a:r>
            <a:rPr lang="zh-TW" altLang="en-US" sz="3200" dirty="0" smtClean="0">
              <a:latin typeface="標楷體" panose="03000509000000000000" pitchFamily="65" charset="-120"/>
              <a:ea typeface="標楷體" panose="03000509000000000000" pitchFamily="65" charset="-120"/>
            </a:rPr>
            <a:t>教育</a:t>
          </a:r>
          <a:endParaRPr lang="zh-TW" altLang="en-US" sz="3200" dirty="0">
            <a:latin typeface="標楷體" panose="03000509000000000000" pitchFamily="65" charset="-120"/>
            <a:ea typeface="標楷體" panose="03000509000000000000" pitchFamily="65" charset="-120"/>
          </a:endParaRPr>
        </a:p>
      </dgm:t>
    </dgm:pt>
    <dgm:pt modelId="{A0DD9872-ED53-4B18-BA7D-2A74E690F11B}" type="parTrans" cxnId="{A805B4E3-AB4C-46E0-8BE2-BD20EEECE5C3}">
      <dgm:prSet/>
      <dgm:spPr/>
      <dgm:t>
        <a:bodyPr/>
        <a:lstStyle/>
        <a:p>
          <a:endParaRPr lang="zh-TW" altLang="en-US"/>
        </a:p>
      </dgm:t>
    </dgm:pt>
    <dgm:pt modelId="{95CE5168-DD33-4E27-8664-B545334F7DB2}" type="sibTrans" cxnId="{A805B4E3-AB4C-46E0-8BE2-BD20EEECE5C3}">
      <dgm:prSet/>
      <dgm:spPr/>
      <dgm:t>
        <a:bodyPr/>
        <a:lstStyle/>
        <a:p>
          <a:endParaRPr lang="zh-TW" altLang="en-US"/>
        </a:p>
      </dgm:t>
    </dgm:pt>
    <dgm:pt modelId="{399EEBD0-398B-4313-B85C-32A225A0AA33}">
      <dgm:prSet phldrT="[文字]" custT="1"/>
      <dgm:spPr/>
      <dgm:t>
        <a:bodyPr/>
        <a:lstStyle/>
        <a:p>
          <a:r>
            <a:rPr lang="zh-TW" altLang="en-US" sz="3200" dirty="0" smtClean="0">
              <a:latin typeface="標楷體" panose="03000509000000000000" pitchFamily="65" charset="-120"/>
              <a:ea typeface="標楷體" panose="03000509000000000000" pitchFamily="65" charset="-120"/>
            </a:rPr>
            <a:t>多元學習</a:t>
          </a:r>
          <a:endParaRPr lang="zh-TW" altLang="en-US" sz="3200" dirty="0">
            <a:latin typeface="標楷體" panose="03000509000000000000" pitchFamily="65" charset="-120"/>
            <a:ea typeface="標楷體" panose="03000509000000000000" pitchFamily="65" charset="-120"/>
          </a:endParaRPr>
        </a:p>
      </dgm:t>
    </dgm:pt>
    <dgm:pt modelId="{2AD43F93-3229-4000-A5C1-3697E0E596E9}" type="parTrans" cxnId="{97B287F1-2440-4920-BDFA-6A22C8EE3A1E}">
      <dgm:prSet/>
      <dgm:spPr/>
      <dgm:t>
        <a:bodyPr/>
        <a:lstStyle/>
        <a:p>
          <a:endParaRPr lang="zh-TW" altLang="en-US"/>
        </a:p>
      </dgm:t>
    </dgm:pt>
    <dgm:pt modelId="{69E31040-4D44-4CCA-B2EF-AAA35DDB8512}" type="sibTrans" cxnId="{97B287F1-2440-4920-BDFA-6A22C8EE3A1E}">
      <dgm:prSet/>
      <dgm:spPr/>
      <dgm:t>
        <a:bodyPr/>
        <a:lstStyle/>
        <a:p>
          <a:endParaRPr lang="zh-TW" altLang="en-US"/>
        </a:p>
      </dgm:t>
    </dgm:pt>
    <dgm:pt modelId="{BA79892C-3C1F-4C7A-8402-E1011C571502}">
      <dgm:prSet phldrT="[文字]" custT="1"/>
      <dgm:spPr/>
      <dgm:t>
        <a:bodyPr/>
        <a:lstStyle/>
        <a:p>
          <a:r>
            <a:rPr lang="zh-TW" altLang="en-US" sz="3200" dirty="0" smtClean="0">
              <a:latin typeface="標楷體" panose="03000509000000000000" pitchFamily="65" charset="-120"/>
              <a:ea typeface="標楷體" panose="03000509000000000000" pitchFamily="65" charset="-120"/>
            </a:rPr>
            <a:t>校園</a:t>
          </a:r>
          <a:endParaRPr lang="en-US" altLang="zh-TW" sz="3200" dirty="0" smtClean="0">
            <a:latin typeface="標楷體" panose="03000509000000000000" pitchFamily="65" charset="-120"/>
            <a:ea typeface="標楷體" panose="03000509000000000000" pitchFamily="65" charset="-120"/>
          </a:endParaRPr>
        </a:p>
        <a:p>
          <a:r>
            <a:rPr lang="zh-TW" altLang="en-US" sz="3200" dirty="0" smtClean="0">
              <a:latin typeface="標楷體" panose="03000509000000000000" pitchFamily="65" charset="-120"/>
              <a:ea typeface="標楷體" panose="03000509000000000000" pitchFamily="65" charset="-120"/>
            </a:rPr>
            <a:t>安全</a:t>
          </a:r>
          <a:endParaRPr lang="zh-TW" altLang="en-US" sz="3200" dirty="0">
            <a:latin typeface="標楷體" panose="03000509000000000000" pitchFamily="65" charset="-120"/>
            <a:ea typeface="標楷體" panose="03000509000000000000" pitchFamily="65" charset="-120"/>
          </a:endParaRPr>
        </a:p>
      </dgm:t>
    </dgm:pt>
    <dgm:pt modelId="{F7E0436B-3A99-4C5F-80A4-C47719174504}" type="parTrans" cxnId="{B96A8496-E12F-4E8C-87C1-AD5DB00CDEFC}">
      <dgm:prSet/>
      <dgm:spPr/>
      <dgm:t>
        <a:bodyPr/>
        <a:lstStyle/>
        <a:p>
          <a:endParaRPr lang="zh-TW" altLang="en-US"/>
        </a:p>
      </dgm:t>
    </dgm:pt>
    <dgm:pt modelId="{23E65C67-1806-4942-930D-8D55457354E4}" type="sibTrans" cxnId="{B96A8496-E12F-4E8C-87C1-AD5DB00CDEFC}">
      <dgm:prSet/>
      <dgm:spPr/>
      <dgm:t>
        <a:bodyPr/>
        <a:lstStyle/>
        <a:p>
          <a:endParaRPr lang="zh-TW" altLang="en-US"/>
        </a:p>
      </dgm:t>
    </dgm:pt>
    <dgm:pt modelId="{C7018032-A18C-4FA5-9E4A-809D8A15B8B0}" type="pres">
      <dgm:prSet presAssocID="{F573EF53-C7D4-40A4-94AD-864B5C39C329}" presName="compositeShape" presStyleCnt="0">
        <dgm:presLayoutVars>
          <dgm:chMax val="9"/>
          <dgm:dir/>
          <dgm:resizeHandles val="exact"/>
        </dgm:presLayoutVars>
      </dgm:prSet>
      <dgm:spPr/>
      <dgm:t>
        <a:bodyPr/>
        <a:lstStyle/>
        <a:p>
          <a:endParaRPr lang="zh-TW" altLang="en-US"/>
        </a:p>
      </dgm:t>
    </dgm:pt>
    <dgm:pt modelId="{50F811CA-51A8-4F32-9DEB-E699D8D9EF94}" type="pres">
      <dgm:prSet presAssocID="{F573EF53-C7D4-40A4-94AD-864B5C39C329}" presName="triangle1" presStyleLbl="node1" presStyleIdx="0" presStyleCnt="4">
        <dgm:presLayoutVars>
          <dgm:bulletEnabled val="1"/>
        </dgm:presLayoutVars>
      </dgm:prSet>
      <dgm:spPr/>
      <dgm:t>
        <a:bodyPr/>
        <a:lstStyle/>
        <a:p>
          <a:endParaRPr lang="zh-TW" altLang="en-US"/>
        </a:p>
      </dgm:t>
    </dgm:pt>
    <dgm:pt modelId="{8A693B15-6BF8-4659-94DB-DF739FD6EF70}" type="pres">
      <dgm:prSet presAssocID="{F573EF53-C7D4-40A4-94AD-864B5C39C329}" presName="triangle2" presStyleLbl="node1" presStyleIdx="1" presStyleCnt="4">
        <dgm:presLayoutVars>
          <dgm:bulletEnabled val="1"/>
        </dgm:presLayoutVars>
      </dgm:prSet>
      <dgm:spPr/>
      <dgm:t>
        <a:bodyPr/>
        <a:lstStyle/>
        <a:p>
          <a:endParaRPr lang="zh-TW" altLang="en-US"/>
        </a:p>
      </dgm:t>
    </dgm:pt>
    <dgm:pt modelId="{57BE178F-9EBE-4423-B2A4-263402D2A670}" type="pres">
      <dgm:prSet presAssocID="{F573EF53-C7D4-40A4-94AD-864B5C39C329}" presName="triangle3" presStyleLbl="node1" presStyleIdx="2" presStyleCnt="4">
        <dgm:presLayoutVars>
          <dgm:bulletEnabled val="1"/>
        </dgm:presLayoutVars>
      </dgm:prSet>
      <dgm:spPr/>
      <dgm:t>
        <a:bodyPr/>
        <a:lstStyle/>
        <a:p>
          <a:endParaRPr lang="zh-TW" altLang="en-US"/>
        </a:p>
      </dgm:t>
    </dgm:pt>
    <dgm:pt modelId="{338B1778-5DA4-4BE8-9EF2-4A1C7806657A}" type="pres">
      <dgm:prSet presAssocID="{F573EF53-C7D4-40A4-94AD-864B5C39C329}" presName="triangle4" presStyleLbl="node1" presStyleIdx="3" presStyleCnt="4">
        <dgm:presLayoutVars>
          <dgm:bulletEnabled val="1"/>
        </dgm:presLayoutVars>
      </dgm:prSet>
      <dgm:spPr/>
      <dgm:t>
        <a:bodyPr/>
        <a:lstStyle/>
        <a:p>
          <a:endParaRPr lang="zh-TW" altLang="en-US"/>
        </a:p>
      </dgm:t>
    </dgm:pt>
  </dgm:ptLst>
  <dgm:cxnLst>
    <dgm:cxn modelId="{EE1A96D8-66E3-4380-AF3B-CB906A747E17}" type="presOf" srcId="{7C3FBDE2-4CA8-4E85-87B5-6D51D7C85FC8}" destId="{50F811CA-51A8-4F32-9DEB-E699D8D9EF94}" srcOrd="0" destOrd="0" presId="urn:microsoft.com/office/officeart/2005/8/layout/pyramid4"/>
    <dgm:cxn modelId="{7ACC31A6-9F06-4CC7-997D-6F703363C949}" srcId="{F573EF53-C7D4-40A4-94AD-864B5C39C329}" destId="{7C3FBDE2-4CA8-4E85-87B5-6D51D7C85FC8}" srcOrd="0" destOrd="0" parTransId="{8A1ED957-A26C-48A9-8A84-85A1700A6414}" sibTransId="{CB620D9B-D737-4996-A101-00A3180CD63D}"/>
    <dgm:cxn modelId="{B96A8496-E12F-4E8C-87C1-AD5DB00CDEFC}" srcId="{F573EF53-C7D4-40A4-94AD-864B5C39C329}" destId="{BA79892C-3C1F-4C7A-8402-E1011C571502}" srcOrd="3" destOrd="0" parTransId="{F7E0436B-3A99-4C5F-80A4-C47719174504}" sibTransId="{23E65C67-1806-4942-930D-8D55457354E4}"/>
    <dgm:cxn modelId="{5D106CEC-3F00-4F13-A6B9-4F816F57BF2D}" type="presOf" srcId="{BA79892C-3C1F-4C7A-8402-E1011C571502}" destId="{338B1778-5DA4-4BE8-9EF2-4A1C7806657A}" srcOrd="0" destOrd="0" presId="urn:microsoft.com/office/officeart/2005/8/layout/pyramid4"/>
    <dgm:cxn modelId="{97B287F1-2440-4920-BDFA-6A22C8EE3A1E}" srcId="{F573EF53-C7D4-40A4-94AD-864B5C39C329}" destId="{399EEBD0-398B-4313-B85C-32A225A0AA33}" srcOrd="2" destOrd="0" parTransId="{2AD43F93-3229-4000-A5C1-3697E0E596E9}" sibTransId="{69E31040-4D44-4CCA-B2EF-AAA35DDB8512}"/>
    <dgm:cxn modelId="{437268CE-199E-4808-AE15-558F73099F73}" type="presOf" srcId="{F573EF53-C7D4-40A4-94AD-864B5C39C329}" destId="{C7018032-A18C-4FA5-9E4A-809D8A15B8B0}" srcOrd="0" destOrd="0" presId="urn:microsoft.com/office/officeart/2005/8/layout/pyramid4"/>
    <dgm:cxn modelId="{C0C0D258-5193-42F8-A100-E4A57D16EE57}" type="presOf" srcId="{82B942AC-5D91-43F0-BF15-929590B7C47C}" destId="{8A693B15-6BF8-4659-94DB-DF739FD6EF70}" srcOrd="0" destOrd="0" presId="urn:microsoft.com/office/officeart/2005/8/layout/pyramid4"/>
    <dgm:cxn modelId="{F6944273-43B0-4B2D-A966-D0C1711D1E65}" type="presOf" srcId="{399EEBD0-398B-4313-B85C-32A225A0AA33}" destId="{57BE178F-9EBE-4423-B2A4-263402D2A670}" srcOrd="0" destOrd="0" presId="urn:microsoft.com/office/officeart/2005/8/layout/pyramid4"/>
    <dgm:cxn modelId="{A805B4E3-AB4C-46E0-8BE2-BD20EEECE5C3}" srcId="{F573EF53-C7D4-40A4-94AD-864B5C39C329}" destId="{82B942AC-5D91-43F0-BF15-929590B7C47C}" srcOrd="1" destOrd="0" parTransId="{A0DD9872-ED53-4B18-BA7D-2A74E690F11B}" sibTransId="{95CE5168-DD33-4E27-8664-B545334F7DB2}"/>
    <dgm:cxn modelId="{83ABDAF2-BAA8-4921-8F27-2D3279159FBA}" type="presParOf" srcId="{C7018032-A18C-4FA5-9E4A-809D8A15B8B0}" destId="{50F811CA-51A8-4F32-9DEB-E699D8D9EF94}" srcOrd="0" destOrd="0" presId="urn:microsoft.com/office/officeart/2005/8/layout/pyramid4"/>
    <dgm:cxn modelId="{6E918F9F-3C2B-43B8-BB6A-97589620E8F9}" type="presParOf" srcId="{C7018032-A18C-4FA5-9E4A-809D8A15B8B0}" destId="{8A693B15-6BF8-4659-94DB-DF739FD6EF70}" srcOrd="1" destOrd="0" presId="urn:microsoft.com/office/officeart/2005/8/layout/pyramid4"/>
    <dgm:cxn modelId="{C3417B68-A2FA-4F08-9856-CCDF7CA5C930}" type="presParOf" srcId="{C7018032-A18C-4FA5-9E4A-809D8A15B8B0}" destId="{57BE178F-9EBE-4423-B2A4-263402D2A670}" srcOrd="2" destOrd="0" presId="urn:microsoft.com/office/officeart/2005/8/layout/pyramid4"/>
    <dgm:cxn modelId="{35AF2634-DD42-4DD5-9164-8DDD3B64AE71}" type="presParOf" srcId="{C7018032-A18C-4FA5-9E4A-809D8A15B8B0}" destId="{338B1778-5DA4-4BE8-9EF2-4A1C7806657A}"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FD869D-7D14-40F6-90B9-8C3A55BCE1B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TW" altLang="en-US"/>
        </a:p>
      </dgm:t>
    </dgm:pt>
    <dgm:pt modelId="{4D3A7E47-13BC-4556-894B-B57507C39D72}">
      <dgm:prSet phldrT="[文字]" custT="1"/>
      <dgm:spPr>
        <a:xfrm>
          <a:off x="237034" y="31299"/>
          <a:ext cx="3318487" cy="442800"/>
        </a:xfrm>
        <a:solidFill>
          <a:srgbClr val="330033">
            <a:lumMod val="10000"/>
            <a:lumOff val="90000"/>
          </a:srgbClr>
        </a:solidFill>
        <a:ln w="25400" cap="flat" cmpd="sng" algn="ctr">
          <a:solidFill>
            <a:srgbClr val="FFFFE1">
              <a:hueOff val="0"/>
              <a:satOff val="0"/>
              <a:lumOff val="0"/>
              <a:alphaOff val="0"/>
            </a:srgbClr>
          </a:solidFill>
          <a:prstDash val="solid"/>
        </a:ln>
        <a:effectLst/>
      </dgm:spPr>
      <dgm:t>
        <a:bodyPr/>
        <a:lstStyle/>
        <a:p>
          <a:r>
            <a:rPr lang="zh-TW" altLang="en-US" sz="2800" dirty="0" smtClean="0">
              <a:solidFill>
                <a:srgbClr val="0000FF"/>
              </a:solidFill>
              <a:latin typeface="文鼎標準楷體" panose="03000609000000000000" pitchFamily="65" charset="-120"/>
              <a:ea typeface="文鼎標準楷體" panose="03000609000000000000" pitchFamily="65" charset="-120"/>
              <a:cs typeface="+mn-cs"/>
            </a:rPr>
            <a:t>特教知能研習</a:t>
          </a:r>
          <a:endParaRPr lang="zh-TW" altLang="en-US" sz="2800" dirty="0">
            <a:solidFill>
              <a:srgbClr val="0000FF"/>
            </a:solidFill>
            <a:latin typeface="文鼎標準楷體" panose="03000609000000000000" pitchFamily="65" charset="-120"/>
            <a:ea typeface="文鼎標準楷體" panose="03000609000000000000" pitchFamily="65" charset="-120"/>
            <a:cs typeface="+mn-cs"/>
          </a:endParaRPr>
        </a:p>
      </dgm:t>
    </dgm:pt>
    <dgm:pt modelId="{D0CDADE1-1D02-459D-85B6-FA4576EAF56D}" type="parTrans" cxnId="{7E7FB123-712D-40D1-A505-8C84159B8097}">
      <dgm:prSet/>
      <dgm:spPr/>
      <dgm:t>
        <a:bodyPr/>
        <a:lstStyle/>
        <a:p>
          <a:endParaRPr lang="zh-TW" altLang="en-US"/>
        </a:p>
      </dgm:t>
    </dgm:pt>
    <dgm:pt modelId="{E00D0914-52FE-4DED-A312-9A2ABA746E2A}" type="sibTrans" cxnId="{7E7FB123-712D-40D1-A505-8C84159B8097}">
      <dgm:prSet/>
      <dgm:spPr/>
      <dgm:t>
        <a:bodyPr/>
        <a:lstStyle/>
        <a:p>
          <a:endParaRPr lang="zh-TW" altLang="en-US"/>
        </a:p>
      </dgm:t>
    </dgm:pt>
    <dgm:pt modelId="{71407499-B3DB-4D89-8B54-527699CFAB63}">
      <dgm:prSet phldrT="[文字]" custT="1"/>
      <dgm:spPr>
        <a:xfrm>
          <a:off x="237034" y="711699"/>
          <a:ext cx="3318487" cy="442800"/>
        </a:xfrm>
        <a:solidFill>
          <a:srgbClr val="FFD85D"/>
        </a:solidFill>
        <a:ln w="25400" cap="flat" cmpd="sng" algn="ctr">
          <a:solidFill>
            <a:srgbClr val="FFFFE1">
              <a:hueOff val="0"/>
              <a:satOff val="0"/>
              <a:lumOff val="0"/>
              <a:alphaOff val="0"/>
            </a:srgbClr>
          </a:solidFill>
          <a:prstDash val="solid"/>
        </a:ln>
        <a:effectLst/>
      </dgm:spPr>
      <dgm:t>
        <a:bodyPr/>
        <a:lstStyle/>
        <a:p>
          <a:r>
            <a:rPr lang="zh-TW" altLang="en-US" sz="2800" dirty="0" smtClean="0">
              <a:solidFill>
                <a:srgbClr val="0000FF"/>
              </a:solidFill>
              <a:latin typeface="文鼎標準楷體" panose="03000609000000000000" pitchFamily="65" charset="-120"/>
              <a:ea typeface="文鼎標準楷體" panose="03000609000000000000" pitchFamily="65" charset="-120"/>
              <a:cs typeface="+mn-cs"/>
            </a:rPr>
            <a:t>入班宣導</a:t>
          </a:r>
          <a:endParaRPr lang="zh-TW" altLang="en-US" sz="2800" dirty="0">
            <a:solidFill>
              <a:srgbClr val="0000FF"/>
            </a:solidFill>
            <a:latin typeface="文鼎標準楷體" panose="03000609000000000000" pitchFamily="65" charset="-120"/>
            <a:ea typeface="文鼎標準楷體" panose="03000609000000000000" pitchFamily="65" charset="-120"/>
            <a:cs typeface="+mn-cs"/>
          </a:endParaRPr>
        </a:p>
      </dgm:t>
    </dgm:pt>
    <dgm:pt modelId="{95B1A124-3CDC-47DF-AFC9-DD000E28BEEB}" type="parTrans" cxnId="{C8A500C0-7490-4BBD-B374-7C5FC34EBFAD}">
      <dgm:prSet/>
      <dgm:spPr/>
      <dgm:t>
        <a:bodyPr/>
        <a:lstStyle/>
        <a:p>
          <a:endParaRPr lang="zh-TW" altLang="en-US"/>
        </a:p>
      </dgm:t>
    </dgm:pt>
    <dgm:pt modelId="{A72C94FB-114F-4FE0-B6FC-0FC12603ACC0}" type="sibTrans" cxnId="{C8A500C0-7490-4BBD-B374-7C5FC34EBFAD}">
      <dgm:prSet/>
      <dgm:spPr/>
      <dgm:t>
        <a:bodyPr/>
        <a:lstStyle/>
        <a:p>
          <a:endParaRPr lang="zh-TW" altLang="en-US"/>
        </a:p>
      </dgm:t>
    </dgm:pt>
    <dgm:pt modelId="{5B247481-751B-4FF3-87E3-B0910E5E8154}">
      <dgm:prSet phldrT="[文字]" custT="1"/>
      <dgm:spPr>
        <a:xfrm>
          <a:off x="237034" y="2072500"/>
          <a:ext cx="3318487" cy="442800"/>
        </a:xfrm>
        <a:solidFill>
          <a:srgbClr val="7DDCE9"/>
        </a:solidFill>
        <a:ln w="25400" cap="flat" cmpd="sng" algn="ctr">
          <a:solidFill>
            <a:srgbClr val="FFFFE1">
              <a:hueOff val="0"/>
              <a:satOff val="0"/>
              <a:lumOff val="0"/>
              <a:alphaOff val="0"/>
            </a:srgbClr>
          </a:solidFill>
          <a:prstDash val="solid"/>
        </a:ln>
        <a:effectLst/>
      </dgm:spPr>
      <dgm:t>
        <a:bodyPr/>
        <a:lstStyle/>
        <a:p>
          <a:r>
            <a:rPr lang="zh-TW" altLang="en-US" sz="2800" dirty="0" smtClean="0">
              <a:solidFill>
                <a:srgbClr val="0000FF"/>
              </a:solidFill>
              <a:latin typeface="文鼎標準楷體" panose="03000609000000000000" pitchFamily="65" charset="-120"/>
              <a:ea typeface="文鼎標準楷體" panose="03000609000000000000" pitchFamily="65" charset="-120"/>
              <a:cs typeface="+mn-cs"/>
            </a:rPr>
            <a:t>親師溝通</a:t>
          </a:r>
          <a:endParaRPr lang="zh-TW" altLang="en-US" sz="2800" dirty="0">
            <a:solidFill>
              <a:srgbClr val="0000FF"/>
            </a:solidFill>
            <a:latin typeface="文鼎標準楷體" panose="03000609000000000000" pitchFamily="65" charset="-120"/>
            <a:ea typeface="文鼎標準楷體" panose="03000609000000000000" pitchFamily="65" charset="-120"/>
            <a:cs typeface="+mn-cs"/>
          </a:endParaRPr>
        </a:p>
      </dgm:t>
    </dgm:pt>
    <dgm:pt modelId="{326F8540-0F36-4DC2-9F92-148AFE6C8613}" type="parTrans" cxnId="{5A104DAC-8811-4A26-82A6-686F4B9CACED}">
      <dgm:prSet/>
      <dgm:spPr/>
      <dgm:t>
        <a:bodyPr/>
        <a:lstStyle/>
        <a:p>
          <a:endParaRPr lang="zh-TW" altLang="en-US"/>
        </a:p>
      </dgm:t>
    </dgm:pt>
    <dgm:pt modelId="{7BDF097A-F0AB-4FC2-9B8E-8E04BE2F4C25}" type="sibTrans" cxnId="{5A104DAC-8811-4A26-82A6-686F4B9CACED}">
      <dgm:prSet/>
      <dgm:spPr/>
      <dgm:t>
        <a:bodyPr/>
        <a:lstStyle/>
        <a:p>
          <a:endParaRPr lang="zh-TW" altLang="en-US"/>
        </a:p>
      </dgm:t>
    </dgm:pt>
    <dgm:pt modelId="{BC6AB8FC-26E6-482B-8BC0-D45DDEF3F72E}">
      <dgm:prSet phldrT="[文字]" custT="1"/>
      <dgm:spPr>
        <a:xfrm>
          <a:off x="237034" y="2752900"/>
          <a:ext cx="3318487" cy="442800"/>
        </a:xfrm>
        <a:solidFill>
          <a:srgbClr val="92D050"/>
        </a:solidFill>
        <a:ln w="25400" cap="flat" cmpd="sng" algn="ctr">
          <a:solidFill>
            <a:srgbClr val="FFFFE1">
              <a:hueOff val="0"/>
              <a:satOff val="0"/>
              <a:lumOff val="0"/>
              <a:alphaOff val="0"/>
            </a:srgbClr>
          </a:solidFill>
          <a:prstDash val="solid"/>
        </a:ln>
        <a:effectLst/>
      </dgm:spPr>
      <dgm:t>
        <a:bodyPr/>
        <a:lstStyle/>
        <a:p>
          <a:r>
            <a:rPr lang="zh-TW" altLang="en-US" sz="2800" dirty="0" smtClean="0">
              <a:solidFill>
                <a:srgbClr val="0000FF"/>
              </a:solidFill>
              <a:latin typeface="文鼎標準楷體" panose="03000609000000000000" pitchFamily="65" charset="-120"/>
              <a:ea typeface="文鼎標準楷體" panose="03000609000000000000" pitchFamily="65" charset="-120"/>
              <a:cs typeface="+mn-cs"/>
            </a:rPr>
            <a:t>綜合課程設計</a:t>
          </a:r>
          <a:endParaRPr lang="zh-TW" altLang="en-US" sz="2800" dirty="0">
            <a:solidFill>
              <a:srgbClr val="0000FF"/>
            </a:solidFill>
            <a:latin typeface="文鼎標準楷體" panose="03000609000000000000" pitchFamily="65" charset="-120"/>
            <a:ea typeface="文鼎標準楷體" panose="03000609000000000000" pitchFamily="65" charset="-120"/>
            <a:cs typeface="+mn-cs"/>
          </a:endParaRPr>
        </a:p>
      </dgm:t>
    </dgm:pt>
    <dgm:pt modelId="{CC8CE999-A614-443E-A8BC-C0955FF9F7BE}" type="parTrans" cxnId="{5E6291DB-5B45-40AE-BD71-1ACD3D376487}">
      <dgm:prSet/>
      <dgm:spPr/>
      <dgm:t>
        <a:bodyPr/>
        <a:lstStyle/>
        <a:p>
          <a:endParaRPr lang="zh-TW" altLang="en-US"/>
        </a:p>
      </dgm:t>
    </dgm:pt>
    <dgm:pt modelId="{73F2BF37-71F2-4BD2-9B2C-76A8286375B1}" type="sibTrans" cxnId="{5E6291DB-5B45-40AE-BD71-1ACD3D376487}">
      <dgm:prSet/>
      <dgm:spPr/>
      <dgm:t>
        <a:bodyPr/>
        <a:lstStyle/>
        <a:p>
          <a:endParaRPr lang="zh-TW" altLang="en-US"/>
        </a:p>
      </dgm:t>
    </dgm:pt>
    <dgm:pt modelId="{B77D1EB1-3BF1-4BC6-93CE-E8C76B4AE90C}">
      <dgm:prSet phldrT="[文字]" custT="1"/>
      <dgm:spPr>
        <a:xfrm>
          <a:off x="237034" y="3433300"/>
          <a:ext cx="3318487" cy="442800"/>
        </a:xfrm>
        <a:solidFill>
          <a:srgbClr val="FFFFE1">
            <a:lumMod val="75000"/>
          </a:srgbClr>
        </a:solidFill>
        <a:ln w="25400" cap="flat" cmpd="sng" algn="ctr">
          <a:solidFill>
            <a:srgbClr val="FFFFE1">
              <a:hueOff val="0"/>
              <a:satOff val="0"/>
              <a:lumOff val="0"/>
              <a:alphaOff val="0"/>
            </a:srgbClr>
          </a:solidFill>
          <a:prstDash val="solid"/>
        </a:ln>
        <a:effectLst/>
      </dgm:spPr>
      <dgm:t>
        <a:bodyPr/>
        <a:lstStyle/>
        <a:p>
          <a:r>
            <a:rPr lang="zh-TW" altLang="en-US" sz="2800" dirty="0" smtClean="0">
              <a:solidFill>
                <a:srgbClr val="0000FF"/>
              </a:solidFill>
              <a:latin typeface="文鼎標準楷體" panose="03000609000000000000" pitchFamily="65" charset="-120"/>
              <a:ea typeface="文鼎標準楷體" panose="03000609000000000000" pitchFamily="65" charset="-120"/>
              <a:cs typeface="+mn-cs"/>
            </a:rPr>
            <a:t>愛心小天使</a:t>
          </a:r>
          <a:endParaRPr lang="zh-TW" altLang="en-US" sz="2800" dirty="0">
            <a:solidFill>
              <a:srgbClr val="0000FF"/>
            </a:solidFill>
            <a:latin typeface="文鼎標準楷體" panose="03000609000000000000" pitchFamily="65" charset="-120"/>
            <a:ea typeface="文鼎標準楷體" panose="03000609000000000000" pitchFamily="65" charset="-120"/>
            <a:cs typeface="+mn-cs"/>
          </a:endParaRPr>
        </a:p>
      </dgm:t>
    </dgm:pt>
    <dgm:pt modelId="{7B69B831-1DA1-4FC2-9BC0-6A1871B9CD84}" type="parTrans" cxnId="{FE8C96D7-9F39-4B5D-8EF2-29825263434F}">
      <dgm:prSet/>
      <dgm:spPr/>
      <dgm:t>
        <a:bodyPr/>
        <a:lstStyle/>
        <a:p>
          <a:endParaRPr lang="zh-TW" altLang="en-US"/>
        </a:p>
      </dgm:t>
    </dgm:pt>
    <dgm:pt modelId="{EF7B8400-4758-4CA6-ABC0-968CCC83B08E}" type="sibTrans" cxnId="{FE8C96D7-9F39-4B5D-8EF2-29825263434F}">
      <dgm:prSet/>
      <dgm:spPr/>
      <dgm:t>
        <a:bodyPr/>
        <a:lstStyle/>
        <a:p>
          <a:endParaRPr lang="zh-TW" altLang="en-US"/>
        </a:p>
      </dgm:t>
    </dgm:pt>
    <dgm:pt modelId="{96D286E7-07F7-4EA0-B916-ABC0DE1C6482}">
      <dgm:prSet custT="1"/>
      <dgm:spPr>
        <a:xfrm>
          <a:off x="237034" y="1392100"/>
          <a:ext cx="3318487" cy="442800"/>
        </a:xfrm>
        <a:solidFill>
          <a:srgbClr val="CCCC99">
            <a:hueOff val="0"/>
            <a:satOff val="0"/>
            <a:lumOff val="0"/>
            <a:alphaOff val="0"/>
          </a:srgbClr>
        </a:solidFill>
        <a:ln w="25400" cap="flat" cmpd="sng" algn="ctr">
          <a:solidFill>
            <a:srgbClr val="FFFFE1">
              <a:hueOff val="0"/>
              <a:satOff val="0"/>
              <a:lumOff val="0"/>
              <a:alphaOff val="0"/>
            </a:srgbClr>
          </a:solidFill>
          <a:prstDash val="solid"/>
        </a:ln>
        <a:effectLst/>
      </dgm:spPr>
      <dgm:t>
        <a:bodyPr/>
        <a:lstStyle/>
        <a:p>
          <a:r>
            <a:rPr lang="zh-TW" altLang="en-US" sz="2800" dirty="0" smtClean="0">
              <a:solidFill>
                <a:srgbClr val="0000FF"/>
              </a:solidFill>
              <a:latin typeface="文鼎標準楷體" panose="03000609000000000000" pitchFamily="65" charset="-120"/>
              <a:ea typeface="文鼎標準楷體" panose="03000609000000000000" pitchFamily="65" charset="-120"/>
              <a:cs typeface="+mn-cs"/>
            </a:rPr>
            <a:t>親職教育</a:t>
          </a:r>
          <a:endParaRPr lang="zh-TW" altLang="en-US" sz="2800" dirty="0">
            <a:solidFill>
              <a:srgbClr val="0000FF"/>
            </a:solidFill>
            <a:latin typeface="文鼎標準楷體" panose="03000609000000000000" pitchFamily="65" charset="-120"/>
            <a:ea typeface="文鼎標準楷體" panose="03000609000000000000" pitchFamily="65" charset="-120"/>
            <a:cs typeface="+mn-cs"/>
          </a:endParaRPr>
        </a:p>
      </dgm:t>
    </dgm:pt>
    <dgm:pt modelId="{51A961C5-B596-460C-98B9-5333748B3CB4}" type="parTrans" cxnId="{8BEF73FB-7A2D-4A9D-8AC0-FC544130F27A}">
      <dgm:prSet/>
      <dgm:spPr/>
      <dgm:t>
        <a:bodyPr/>
        <a:lstStyle/>
        <a:p>
          <a:endParaRPr lang="zh-TW" altLang="en-US"/>
        </a:p>
      </dgm:t>
    </dgm:pt>
    <dgm:pt modelId="{35E08EF9-EBB3-4627-8B84-5D7AB7E2CEE3}" type="sibTrans" cxnId="{8BEF73FB-7A2D-4A9D-8AC0-FC544130F27A}">
      <dgm:prSet/>
      <dgm:spPr/>
      <dgm:t>
        <a:bodyPr/>
        <a:lstStyle/>
        <a:p>
          <a:endParaRPr lang="zh-TW" altLang="en-US"/>
        </a:p>
      </dgm:t>
    </dgm:pt>
    <dgm:pt modelId="{6CF03D10-6BB6-46BB-89D1-E21B98F64DFE}" type="pres">
      <dgm:prSet presAssocID="{62FD869D-7D14-40F6-90B9-8C3A55BCE1BC}" presName="linear" presStyleCnt="0">
        <dgm:presLayoutVars>
          <dgm:dir/>
          <dgm:animLvl val="lvl"/>
          <dgm:resizeHandles val="exact"/>
        </dgm:presLayoutVars>
      </dgm:prSet>
      <dgm:spPr/>
      <dgm:t>
        <a:bodyPr/>
        <a:lstStyle/>
        <a:p>
          <a:endParaRPr lang="zh-TW" altLang="en-US"/>
        </a:p>
      </dgm:t>
    </dgm:pt>
    <dgm:pt modelId="{54F0BB8E-DB85-45E0-9D81-05B5AF4487DB}" type="pres">
      <dgm:prSet presAssocID="{4D3A7E47-13BC-4556-894B-B57507C39D72}" presName="parentLin" presStyleCnt="0"/>
      <dgm:spPr/>
    </dgm:pt>
    <dgm:pt modelId="{1E7DBD94-3E2B-44BD-8AD6-E63F5689AF6E}" type="pres">
      <dgm:prSet presAssocID="{4D3A7E47-13BC-4556-894B-B57507C39D72}" presName="parentLeftMargin" presStyleLbl="node1" presStyleIdx="0" presStyleCnt="6"/>
      <dgm:spPr>
        <a:prstGeom prst="roundRect">
          <a:avLst/>
        </a:prstGeom>
      </dgm:spPr>
      <dgm:t>
        <a:bodyPr/>
        <a:lstStyle/>
        <a:p>
          <a:endParaRPr lang="zh-TW" altLang="en-US"/>
        </a:p>
      </dgm:t>
    </dgm:pt>
    <dgm:pt modelId="{5016D0B1-B309-4526-97F4-A3F03302BDDD}" type="pres">
      <dgm:prSet presAssocID="{4D3A7E47-13BC-4556-894B-B57507C39D72}" presName="parentText" presStyleLbl="node1" presStyleIdx="0" presStyleCnt="6">
        <dgm:presLayoutVars>
          <dgm:chMax val="0"/>
          <dgm:bulletEnabled val="1"/>
        </dgm:presLayoutVars>
      </dgm:prSet>
      <dgm:spPr/>
      <dgm:t>
        <a:bodyPr/>
        <a:lstStyle/>
        <a:p>
          <a:endParaRPr lang="zh-TW" altLang="en-US"/>
        </a:p>
      </dgm:t>
    </dgm:pt>
    <dgm:pt modelId="{70DCD114-E832-4E8C-B598-1292A2ED7509}" type="pres">
      <dgm:prSet presAssocID="{4D3A7E47-13BC-4556-894B-B57507C39D72}" presName="negativeSpace" presStyleCnt="0"/>
      <dgm:spPr/>
    </dgm:pt>
    <dgm:pt modelId="{96EFE66E-9ACE-49E2-9EA9-2B7DB6312851}" type="pres">
      <dgm:prSet presAssocID="{4D3A7E47-13BC-4556-894B-B57507C39D72}" presName="childText" presStyleLbl="conFgAcc1" presStyleIdx="0" presStyleCnt="6">
        <dgm:presLayoutVars>
          <dgm:bulletEnabled val="1"/>
        </dgm:presLayoutVars>
      </dgm:prSet>
      <dgm:spPr>
        <a:xfrm>
          <a:off x="0" y="252699"/>
          <a:ext cx="4740697" cy="378000"/>
        </a:xfrm>
        <a:prstGeom prst="rect">
          <a:avLst/>
        </a:prstGeom>
        <a:solidFill>
          <a:srgbClr val="FFFFE1">
            <a:alpha val="90000"/>
            <a:hueOff val="0"/>
            <a:satOff val="0"/>
            <a:lumOff val="0"/>
            <a:alphaOff val="0"/>
          </a:srgbClr>
        </a:solidFill>
        <a:ln w="25400" cap="flat" cmpd="sng" algn="ctr">
          <a:solidFill>
            <a:srgbClr val="CCCC99">
              <a:hueOff val="0"/>
              <a:satOff val="0"/>
              <a:lumOff val="0"/>
              <a:alphaOff val="0"/>
            </a:srgbClr>
          </a:solidFill>
          <a:prstDash val="solid"/>
        </a:ln>
        <a:effectLst/>
      </dgm:spPr>
      <dgm:t>
        <a:bodyPr/>
        <a:lstStyle/>
        <a:p>
          <a:endParaRPr lang="zh-TW" altLang="en-US"/>
        </a:p>
      </dgm:t>
    </dgm:pt>
    <dgm:pt modelId="{022F1B23-A992-4216-AF13-A6E9EE14C7CA}" type="pres">
      <dgm:prSet presAssocID="{E00D0914-52FE-4DED-A312-9A2ABA746E2A}" presName="spaceBetweenRectangles" presStyleCnt="0"/>
      <dgm:spPr/>
    </dgm:pt>
    <dgm:pt modelId="{525E61A5-8898-41AE-8232-0114E5F51FDE}" type="pres">
      <dgm:prSet presAssocID="{71407499-B3DB-4D89-8B54-527699CFAB63}" presName="parentLin" presStyleCnt="0"/>
      <dgm:spPr/>
    </dgm:pt>
    <dgm:pt modelId="{A9AA5B9A-EF40-4C67-9927-0DCDBF1309D6}" type="pres">
      <dgm:prSet presAssocID="{71407499-B3DB-4D89-8B54-527699CFAB63}" presName="parentLeftMargin" presStyleLbl="node1" presStyleIdx="0" presStyleCnt="6"/>
      <dgm:spPr>
        <a:prstGeom prst="roundRect">
          <a:avLst/>
        </a:prstGeom>
      </dgm:spPr>
      <dgm:t>
        <a:bodyPr/>
        <a:lstStyle/>
        <a:p>
          <a:endParaRPr lang="zh-TW" altLang="en-US"/>
        </a:p>
      </dgm:t>
    </dgm:pt>
    <dgm:pt modelId="{919AE87D-5BE1-41B2-A111-CAB8721AE978}" type="pres">
      <dgm:prSet presAssocID="{71407499-B3DB-4D89-8B54-527699CFAB63}" presName="parentText" presStyleLbl="node1" presStyleIdx="1" presStyleCnt="6">
        <dgm:presLayoutVars>
          <dgm:chMax val="0"/>
          <dgm:bulletEnabled val="1"/>
        </dgm:presLayoutVars>
      </dgm:prSet>
      <dgm:spPr/>
      <dgm:t>
        <a:bodyPr/>
        <a:lstStyle/>
        <a:p>
          <a:endParaRPr lang="zh-TW" altLang="en-US"/>
        </a:p>
      </dgm:t>
    </dgm:pt>
    <dgm:pt modelId="{3A3C506B-E03C-4870-8D0B-4E731AED98B6}" type="pres">
      <dgm:prSet presAssocID="{71407499-B3DB-4D89-8B54-527699CFAB63}" presName="negativeSpace" presStyleCnt="0"/>
      <dgm:spPr/>
    </dgm:pt>
    <dgm:pt modelId="{240B3389-2D78-4024-84CC-7C2A39C42F9A}" type="pres">
      <dgm:prSet presAssocID="{71407499-B3DB-4D89-8B54-527699CFAB63}" presName="childText" presStyleLbl="conFgAcc1" presStyleIdx="1" presStyleCnt="6">
        <dgm:presLayoutVars>
          <dgm:bulletEnabled val="1"/>
        </dgm:presLayoutVars>
      </dgm:prSet>
      <dgm:spPr>
        <a:xfrm>
          <a:off x="0" y="933100"/>
          <a:ext cx="4740697" cy="378000"/>
        </a:xfrm>
        <a:prstGeom prst="rect">
          <a:avLst/>
        </a:prstGeom>
        <a:solidFill>
          <a:srgbClr val="FFFFE1">
            <a:alpha val="90000"/>
            <a:hueOff val="0"/>
            <a:satOff val="0"/>
            <a:lumOff val="0"/>
            <a:alphaOff val="0"/>
          </a:srgbClr>
        </a:solidFill>
        <a:ln w="25400" cap="flat" cmpd="sng" algn="ctr">
          <a:solidFill>
            <a:srgbClr val="CCCC99">
              <a:hueOff val="0"/>
              <a:satOff val="0"/>
              <a:lumOff val="0"/>
              <a:alphaOff val="0"/>
            </a:srgbClr>
          </a:solidFill>
          <a:prstDash val="solid"/>
        </a:ln>
        <a:effectLst/>
      </dgm:spPr>
      <dgm:t>
        <a:bodyPr/>
        <a:lstStyle/>
        <a:p>
          <a:endParaRPr lang="zh-TW" altLang="en-US"/>
        </a:p>
      </dgm:t>
    </dgm:pt>
    <dgm:pt modelId="{CEC21685-F931-4AC3-BBD1-EC3D5CA52910}" type="pres">
      <dgm:prSet presAssocID="{A72C94FB-114F-4FE0-B6FC-0FC12603ACC0}" presName="spaceBetweenRectangles" presStyleCnt="0"/>
      <dgm:spPr/>
    </dgm:pt>
    <dgm:pt modelId="{9C7328B5-0947-4A9D-9D2A-5B9D2BBAAA53}" type="pres">
      <dgm:prSet presAssocID="{96D286E7-07F7-4EA0-B916-ABC0DE1C6482}" presName="parentLin" presStyleCnt="0"/>
      <dgm:spPr/>
    </dgm:pt>
    <dgm:pt modelId="{56B5CB83-BF99-4A9E-A2B4-38D0BBB5BE07}" type="pres">
      <dgm:prSet presAssocID="{96D286E7-07F7-4EA0-B916-ABC0DE1C6482}" presName="parentLeftMargin" presStyleLbl="node1" presStyleIdx="1" presStyleCnt="6"/>
      <dgm:spPr>
        <a:prstGeom prst="roundRect">
          <a:avLst/>
        </a:prstGeom>
      </dgm:spPr>
      <dgm:t>
        <a:bodyPr/>
        <a:lstStyle/>
        <a:p>
          <a:endParaRPr lang="zh-TW" altLang="en-US"/>
        </a:p>
      </dgm:t>
    </dgm:pt>
    <dgm:pt modelId="{71E40A52-B02D-404B-B33A-F1B3CD23410F}" type="pres">
      <dgm:prSet presAssocID="{96D286E7-07F7-4EA0-B916-ABC0DE1C6482}" presName="parentText" presStyleLbl="node1" presStyleIdx="2" presStyleCnt="6">
        <dgm:presLayoutVars>
          <dgm:chMax val="0"/>
          <dgm:bulletEnabled val="1"/>
        </dgm:presLayoutVars>
      </dgm:prSet>
      <dgm:spPr/>
      <dgm:t>
        <a:bodyPr/>
        <a:lstStyle/>
        <a:p>
          <a:endParaRPr lang="zh-TW" altLang="en-US"/>
        </a:p>
      </dgm:t>
    </dgm:pt>
    <dgm:pt modelId="{783F4730-E718-40B9-9429-7A5DDCE9BEE8}" type="pres">
      <dgm:prSet presAssocID="{96D286E7-07F7-4EA0-B916-ABC0DE1C6482}" presName="negativeSpace" presStyleCnt="0"/>
      <dgm:spPr/>
    </dgm:pt>
    <dgm:pt modelId="{16624948-1CC0-4A90-B097-C2304092AB9F}" type="pres">
      <dgm:prSet presAssocID="{96D286E7-07F7-4EA0-B916-ABC0DE1C6482}" presName="childText" presStyleLbl="conFgAcc1" presStyleIdx="2" presStyleCnt="6">
        <dgm:presLayoutVars>
          <dgm:bulletEnabled val="1"/>
        </dgm:presLayoutVars>
      </dgm:prSet>
      <dgm:spPr>
        <a:xfrm>
          <a:off x="0" y="1613500"/>
          <a:ext cx="4740697" cy="378000"/>
        </a:xfrm>
        <a:prstGeom prst="rect">
          <a:avLst/>
        </a:prstGeom>
        <a:solidFill>
          <a:srgbClr val="FFFFE1">
            <a:alpha val="90000"/>
            <a:hueOff val="0"/>
            <a:satOff val="0"/>
            <a:lumOff val="0"/>
            <a:alphaOff val="0"/>
          </a:srgbClr>
        </a:solidFill>
        <a:ln w="25400" cap="flat" cmpd="sng" algn="ctr">
          <a:solidFill>
            <a:srgbClr val="CCCC99">
              <a:hueOff val="0"/>
              <a:satOff val="0"/>
              <a:lumOff val="0"/>
              <a:alphaOff val="0"/>
            </a:srgbClr>
          </a:solidFill>
          <a:prstDash val="solid"/>
        </a:ln>
        <a:effectLst/>
      </dgm:spPr>
      <dgm:t>
        <a:bodyPr/>
        <a:lstStyle/>
        <a:p>
          <a:endParaRPr lang="zh-TW" altLang="en-US"/>
        </a:p>
      </dgm:t>
    </dgm:pt>
    <dgm:pt modelId="{E48FEDEC-D81A-4CC1-A8E2-839DE2430383}" type="pres">
      <dgm:prSet presAssocID="{35E08EF9-EBB3-4627-8B84-5D7AB7E2CEE3}" presName="spaceBetweenRectangles" presStyleCnt="0"/>
      <dgm:spPr/>
    </dgm:pt>
    <dgm:pt modelId="{6BB05FBF-5401-413C-B718-164A6A0410B0}" type="pres">
      <dgm:prSet presAssocID="{5B247481-751B-4FF3-87E3-B0910E5E8154}" presName="parentLin" presStyleCnt="0"/>
      <dgm:spPr/>
    </dgm:pt>
    <dgm:pt modelId="{1794912B-15F6-48A6-836F-FF70C6D5FC81}" type="pres">
      <dgm:prSet presAssocID="{5B247481-751B-4FF3-87E3-B0910E5E8154}" presName="parentLeftMargin" presStyleLbl="node1" presStyleIdx="2" presStyleCnt="6"/>
      <dgm:spPr>
        <a:prstGeom prst="roundRect">
          <a:avLst/>
        </a:prstGeom>
      </dgm:spPr>
      <dgm:t>
        <a:bodyPr/>
        <a:lstStyle/>
        <a:p>
          <a:endParaRPr lang="zh-TW" altLang="en-US"/>
        </a:p>
      </dgm:t>
    </dgm:pt>
    <dgm:pt modelId="{59935D2F-D5A9-49AC-B2C9-657B8665304D}" type="pres">
      <dgm:prSet presAssocID="{5B247481-751B-4FF3-87E3-B0910E5E8154}" presName="parentText" presStyleLbl="node1" presStyleIdx="3" presStyleCnt="6">
        <dgm:presLayoutVars>
          <dgm:chMax val="0"/>
          <dgm:bulletEnabled val="1"/>
        </dgm:presLayoutVars>
      </dgm:prSet>
      <dgm:spPr/>
      <dgm:t>
        <a:bodyPr/>
        <a:lstStyle/>
        <a:p>
          <a:endParaRPr lang="zh-TW" altLang="en-US"/>
        </a:p>
      </dgm:t>
    </dgm:pt>
    <dgm:pt modelId="{B0B5F752-6D8F-4751-8C57-0586CE301152}" type="pres">
      <dgm:prSet presAssocID="{5B247481-751B-4FF3-87E3-B0910E5E8154}" presName="negativeSpace" presStyleCnt="0"/>
      <dgm:spPr/>
    </dgm:pt>
    <dgm:pt modelId="{7599E7D7-F004-4366-BBD7-6972F850E26B}" type="pres">
      <dgm:prSet presAssocID="{5B247481-751B-4FF3-87E3-B0910E5E8154}" presName="childText" presStyleLbl="conFgAcc1" presStyleIdx="3" presStyleCnt="6">
        <dgm:presLayoutVars>
          <dgm:bulletEnabled val="1"/>
        </dgm:presLayoutVars>
      </dgm:prSet>
      <dgm:spPr>
        <a:xfrm>
          <a:off x="0" y="2293900"/>
          <a:ext cx="4740697" cy="378000"/>
        </a:xfrm>
        <a:prstGeom prst="rect">
          <a:avLst/>
        </a:prstGeom>
        <a:solidFill>
          <a:srgbClr val="FFFFE1">
            <a:alpha val="90000"/>
            <a:hueOff val="0"/>
            <a:satOff val="0"/>
            <a:lumOff val="0"/>
            <a:alphaOff val="0"/>
          </a:srgbClr>
        </a:solidFill>
        <a:ln w="25400" cap="flat" cmpd="sng" algn="ctr">
          <a:solidFill>
            <a:srgbClr val="CCCC99">
              <a:hueOff val="0"/>
              <a:satOff val="0"/>
              <a:lumOff val="0"/>
              <a:alphaOff val="0"/>
            </a:srgbClr>
          </a:solidFill>
          <a:prstDash val="solid"/>
        </a:ln>
        <a:effectLst/>
      </dgm:spPr>
      <dgm:t>
        <a:bodyPr/>
        <a:lstStyle/>
        <a:p>
          <a:endParaRPr lang="zh-TW" altLang="en-US"/>
        </a:p>
      </dgm:t>
    </dgm:pt>
    <dgm:pt modelId="{FBDFD047-218B-415F-80F5-5C7CA4BFAEAD}" type="pres">
      <dgm:prSet presAssocID="{7BDF097A-F0AB-4FC2-9B8E-8E04BE2F4C25}" presName="spaceBetweenRectangles" presStyleCnt="0"/>
      <dgm:spPr/>
    </dgm:pt>
    <dgm:pt modelId="{FD2426C3-A1EC-48C9-98C2-0E4ABC46C8D8}" type="pres">
      <dgm:prSet presAssocID="{BC6AB8FC-26E6-482B-8BC0-D45DDEF3F72E}" presName="parentLin" presStyleCnt="0"/>
      <dgm:spPr/>
    </dgm:pt>
    <dgm:pt modelId="{69D07FBF-F396-492E-B09B-C15C19AF56B8}" type="pres">
      <dgm:prSet presAssocID="{BC6AB8FC-26E6-482B-8BC0-D45DDEF3F72E}" presName="parentLeftMargin" presStyleLbl="node1" presStyleIdx="3" presStyleCnt="6"/>
      <dgm:spPr>
        <a:prstGeom prst="roundRect">
          <a:avLst/>
        </a:prstGeom>
      </dgm:spPr>
      <dgm:t>
        <a:bodyPr/>
        <a:lstStyle/>
        <a:p>
          <a:endParaRPr lang="zh-TW" altLang="en-US"/>
        </a:p>
      </dgm:t>
    </dgm:pt>
    <dgm:pt modelId="{CC25C78F-E315-45E0-A3EE-20BFDB766F3E}" type="pres">
      <dgm:prSet presAssocID="{BC6AB8FC-26E6-482B-8BC0-D45DDEF3F72E}" presName="parentText" presStyleLbl="node1" presStyleIdx="4" presStyleCnt="6">
        <dgm:presLayoutVars>
          <dgm:chMax val="0"/>
          <dgm:bulletEnabled val="1"/>
        </dgm:presLayoutVars>
      </dgm:prSet>
      <dgm:spPr/>
      <dgm:t>
        <a:bodyPr/>
        <a:lstStyle/>
        <a:p>
          <a:endParaRPr lang="zh-TW" altLang="en-US"/>
        </a:p>
      </dgm:t>
    </dgm:pt>
    <dgm:pt modelId="{043C94D4-3D5E-4A4B-B972-A41EA71466B0}" type="pres">
      <dgm:prSet presAssocID="{BC6AB8FC-26E6-482B-8BC0-D45DDEF3F72E}" presName="negativeSpace" presStyleCnt="0"/>
      <dgm:spPr/>
    </dgm:pt>
    <dgm:pt modelId="{701C1BBF-EF1A-463D-B2AC-557D108DE115}" type="pres">
      <dgm:prSet presAssocID="{BC6AB8FC-26E6-482B-8BC0-D45DDEF3F72E}" presName="childText" presStyleLbl="conFgAcc1" presStyleIdx="4" presStyleCnt="6">
        <dgm:presLayoutVars>
          <dgm:bulletEnabled val="1"/>
        </dgm:presLayoutVars>
      </dgm:prSet>
      <dgm:spPr>
        <a:xfrm>
          <a:off x="0" y="2974300"/>
          <a:ext cx="4740697" cy="378000"/>
        </a:xfrm>
        <a:prstGeom prst="rect">
          <a:avLst/>
        </a:prstGeom>
        <a:solidFill>
          <a:srgbClr val="FFFFE1">
            <a:alpha val="90000"/>
            <a:hueOff val="0"/>
            <a:satOff val="0"/>
            <a:lumOff val="0"/>
            <a:alphaOff val="0"/>
          </a:srgbClr>
        </a:solidFill>
        <a:ln w="25400" cap="flat" cmpd="sng" algn="ctr">
          <a:solidFill>
            <a:srgbClr val="CCCC99">
              <a:hueOff val="0"/>
              <a:satOff val="0"/>
              <a:lumOff val="0"/>
              <a:alphaOff val="0"/>
            </a:srgbClr>
          </a:solidFill>
          <a:prstDash val="solid"/>
        </a:ln>
        <a:effectLst/>
      </dgm:spPr>
      <dgm:t>
        <a:bodyPr/>
        <a:lstStyle/>
        <a:p>
          <a:endParaRPr lang="zh-TW" altLang="en-US"/>
        </a:p>
      </dgm:t>
    </dgm:pt>
    <dgm:pt modelId="{2C0A2EB8-3DF1-4FC6-A3CB-17FE18431194}" type="pres">
      <dgm:prSet presAssocID="{73F2BF37-71F2-4BD2-9B2C-76A8286375B1}" presName="spaceBetweenRectangles" presStyleCnt="0"/>
      <dgm:spPr/>
    </dgm:pt>
    <dgm:pt modelId="{2018F847-3EF8-47DD-8500-70B40690B475}" type="pres">
      <dgm:prSet presAssocID="{B77D1EB1-3BF1-4BC6-93CE-E8C76B4AE90C}" presName="parentLin" presStyleCnt="0"/>
      <dgm:spPr/>
    </dgm:pt>
    <dgm:pt modelId="{F67205D4-B7BC-4459-A274-F64DDB662928}" type="pres">
      <dgm:prSet presAssocID="{B77D1EB1-3BF1-4BC6-93CE-E8C76B4AE90C}" presName="parentLeftMargin" presStyleLbl="node1" presStyleIdx="4" presStyleCnt="6"/>
      <dgm:spPr>
        <a:prstGeom prst="roundRect">
          <a:avLst/>
        </a:prstGeom>
      </dgm:spPr>
      <dgm:t>
        <a:bodyPr/>
        <a:lstStyle/>
        <a:p>
          <a:endParaRPr lang="zh-TW" altLang="en-US"/>
        </a:p>
      </dgm:t>
    </dgm:pt>
    <dgm:pt modelId="{E0EF8379-21E8-4BA3-9B55-4962E0C8A30B}" type="pres">
      <dgm:prSet presAssocID="{B77D1EB1-3BF1-4BC6-93CE-E8C76B4AE90C}" presName="parentText" presStyleLbl="node1" presStyleIdx="5" presStyleCnt="6">
        <dgm:presLayoutVars>
          <dgm:chMax val="0"/>
          <dgm:bulletEnabled val="1"/>
        </dgm:presLayoutVars>
      </dgm:prSet>
      <dgm:spPr/>
      <dgm:t>
        <a:bodyPr/>
        <a:lstStyle/>
        <a:p>
          <a:endParaRPr lang="zh-TW" altLang="en-US"/>
        </a:p>
      </dgm:t>
    </dgm:pt>
    <dgm:pt modelId="{C395B315-C245-43F6-8B72-B57D2619935C}" type="pres">
      <dgm:prSet presAssocID="{B77D1EB1-3BF1-4BC6-93CE-E8C76B4AE90C}" presName="negativeSpace" presStyleCnt="0"/>
      <dgm:spPr/>
    </dgm:pt>
    <dgm:pt modelId="{95DE2D13-6728-4538-B097-E316E76D2C2C}" type="pres">
      <dgm:prSet presAssocID="{B77D1EB1-3BF1-4BC6-93CE-E8C76B4AE90C}" presName="childText" presStyleLbl="conFgAcc1" presStyleIdx="5" presStyleCnt="6">
        <dgm:presLayoutVars>
          <dgm:bulletEnabled val="1"/>
        </dgm:presLayoutVars>
      </dgm:prSet>
      <dgm:spPr>
        <a:xfrm>
          <a:off x="0" y="3654700"/>
          <a:ext cx="4740697" cy="378000"/>
        </a:xfrm>
        <a:prstGeom prst="rect">
          <a:avLst/>
        </a:prstGeom>
        <a:solidFill>
          <a:srgbClr val="FFFFE1">
            <a:alpha val="90000"/>
            <a:hueOff val="0"/>
            <a:satOff val="0"/>
            <a:lumOff val="0"/>
            <a:alphaOff val="0"/>
          </a:srgbClr>
        </a:solidFill>
        <a:ln w="25400" cap="flat" cmpd="sng" algn="ctr">
          <a:solidFill>
            <a:srgbClr val="CCCC99">
              <a:hueOff val="0"/>
              <a:satOff val="0"/>
              <a:lumOff val="0"/>
              <a:alphaOff val="0"/>
            </a:srgbClr>
          </a:solidFill>
          <a:prstDash val="solid"/>
        </a:ln>
        <a:effectLst/>
      </dgm:spPr>
      <dgm:t>
        <a:bodyPr/>
        <a:lstStyle/>
        <a:p>
          <a:endParaRPr lang="zh-TW" altLang="en-US"/>
        </a:p>
      </dgm:t>
    </dgm:pt>
  </dgm:ptLst>
  <dgm:cxnLst>
    <dgm:cxn modelId="{C8A500C0-7490-4BBD-B374-7C5FC34EBFAD}" srcId="{62FD869D-7D14-40F6-90B9-8C3A55BCE1BC}" destId="{71407499-B3DB-4D89-8B54-527699CFAB63}" srcOrd="1" destOrd="0" parTransId="{95B1A124-3CDC-47DF-AFC9-DD000E28BEEB}" sibTransId="{A72C94FB-114F-4FE0-B6FC-0FC12603ACC0}"/>
    <dgm:cxn modelId="{904DFEF6-F6F4-49C2-A60C-B16F7AC2630A}" type="presOf" srcId="{71407499-B3DB-4D89-8B54-527699CFAB63}" destId="{919AE87D-5BE1-41B2-A111-CAB8721AE978}" srcOrd="1" destOrd="0" presId="urn:microsoft.com/office/officeart/2005/8/layout/list1"/>
    <dgm:cxn modelId="{2EBF7ABC-D6D8-4E8A-9870-ED06FC62D034}" type="presOf" srcId="{4D3A7E47-13BC-4556-894B-B57507C39D72}" destId="{1E7DBD94-3E2B-44BD-8AD6-E63F5689AF6E}" srcOrd="0" destOrd="0" presId="urn:microsoft.com/office/officeart/2005/8/layout/list1"/>
    <dgm:cxn modelId="{A5E5A7BA-5F1E-4EBC-9ED1-4AE4B2B31A46}" type="presOf" srcId="{BC6AB8FC-26E6-482B-8BC0-D45DDEF3F72E}" destId="{CC25C78F-E315-45E0-A3EE-20BFDB766F3E}" srcOrd="1" destOrd="0" presId="urn:microsoft.com/office/officeart/2005/8/layout/list1"/>
    <dgm:cxn modelId="{72E46ECA-C810-40E4-A79F-9D4510D1030C}" type="presOf" srcId="{71407499-B3DB-4D89-8B54-527699CFAB63}" destId="{A9AA5B9A-EF40-4C67-9927-0DCDBF1309D6}" srcOrd="0" destOrd="0" presId="urn:microsoft.com/office/officeart/2005/8/layout/list1"/>
    <dgm:cxn modelId="{5A104DAC-8811-4A26-82A6-686F4B9CACED}" srcId="{62FD869D-7D14-40F6-90B9-8C3A55BCE1BC}" destId="{5B247481-751B-4FF3-87E3-B0910E5E8154}" srcOrd="3" destOrd="0" parTransId="{326F8540-0F36-4DC2-9F92-148AFE6C8613}" sibTransId="{7BDF097A-F0AB-4FC2-9B8E-8E04BE2F4C25}"/>
    <dgm:cxn modelId="{8B5164C1-92DA-4E14-84C6-BD05C7C2FA31}" type="presOf" srcId="{B77D1EB1-3BF1-4BC6-93CE-E8C76B4AE90C}" destId="{F67205D4-B7BC-4459-A274-F64DDB662928}" srcOrd="0" destOrd="0" presId="urn:microsoft.com/office/officeart/2005/8/layout/list1"/>
    <dgm:cxn modelId="{FE8C96D7-9F39-4B5D-8EF2-29825263434F}" srcId="{62FD869D-7D14-40F6-90B9-8C3A55BCE1BC}" destId="{B77D1EB1-3BF1-4BC6-93CE-E8C76B4AE90C}" srcOrd="5" destOrd="0" parTransId="{7B69B831-1DA1-4FC2-9BC0-6A1871B9CD84}" sibTransId="{EF7B8400-4758-4CA6-ABC0-968CCC83B08E}"/>
    <dgm:cxn modelId="{868C3A89-E3AE-47AF-92A9-8017EA5B396A}" type="presOf" srcId="{62FD869D-7D14-40F6-90B9-8C3A55BCE1BC}" destId="{6CF03D10-6BB6-46BB-89D1-E21B98F64DFE}" srcOrd="0" destOrd="0" presId="urn:microsoft.com/office/officeart/2005/8/layout/list1"/>
    <dgm:cxn modelId="{7BF84152-5DE8-42FE-A99D-2937A1FD0CBE}" type="presOf" srcId="{96D286E7-07F7-4EA0-B916-ABC0DE1C6482}" destId="{56B5CB83-BF99-4A9E-A2B4-38D0BBB5BE07}" srcOrd="0" destOrd="0" presId="urn:microsoft.com/office/officeart/2005/8/layout/list1"/>
    <dgm:cxn modelId="{36D4EA7B-B5E7-4886-8AE9-8930ABCF49B7}" type="presOf" srcId="{5B247481-751B-4FF3-87E3-B0910E5E8154}" destId="{1794912B-15F6-48A6-836F-FF70C6D5FC81}" srcOrd="0" destOrd="0" presId="urn:microsoft.com/office/officeart/2005/8/layout/list1"/>
    <dgm:cxn modelId="{E0F39C80-C789-4B1B-B82E-7FD3559F8407}" type="presOf" srcId="{5B247481-751B-4FF3-87E3-B0910E5E8154}" destId="{59935D2F-D5A9-49AC-B2C9-657B8665304D}" srcOrd="1" destOrd="0" presId="urn:microsoft.com/office/officeart/2005/8/layout/list1"/>
    <dgm:cxn modelId="{BAFFA9FA-75DC-4670-A8A0-B0C1C9FD61B4}" type="presOf" srcId="{B77D1EB1-3BF1-4BC6-93CE-E8C76B4AE90C}" destId="{E0EF8379-21E8-4BA3-9B55-4962E0C8A30B}" srcOrd="1" destOrd="0" presId="urn:microsoft.com/office/officeart/2005/8/layout/list1"/>
    <dgm:cxn modelId="{8BEF73FB-7A2D-4A9D-8AC0-FC544130F27A}" srcId="{62FD869D-7D14-40F6-90B9-8C3A55BCE1BC}" destId="{96D286E7-07F7-4EA0-B916-ABC0DE1C6482}" srcOrd="2" destOrd="0" parTransId="{51A961C5-B596-460C-98B9-5333748B3CB4}" sibTransId="{35E08EF9-EBB3-4627-8B84-5D7AB7E2CEE3}"/>
    <dgm:cxn modelId="{5E6291DB-5B45-40AE-BD71-1ACD3D376487}" srcId="{62FD869D-7D14-40F6-90B9-8C3A55BCE1BC}" destId="{BC6AB8FC-26E6-482B-8BC0-D45DDEF3F72E}" srcOrd="4" destOrd="0" parTransId="{CC8CE999-A614-443E-A8BC-C0955FF9F7BE}" sibTransId="{73F2BF37-71F2-4BD2-9B2C-76A8286375B1}"/>
    <dgm:cxn modelId="{83A7383E-5262-4EC7-9C82-B30D05478E6E}" type="presOf" srcId="{BC6AB8FC-26E6-482B-8BC0-D45DDEF3F72E}" destId="{69D07FBF-F396-492E-B09B-C15C19AF56B8}" srcOrd="0" destOrd="0" presId="urn:microsoft.com/office/officeart/2005/8/layout/list1"/>
    <dgm:cxn modelId="{364D4F32-763A-4D46-8466-DDB45C2932E6}" type="presOf" srcId="{96D286E7-07F7-4EA0-B916-ABC0DE1C6482}" destId="{71E40A52-B02D-404B-B33A-F1B3CD23410F}" srcOrd="1" destOrd="0" presId="urn:microsoft.com/office/officeart/2005/8/layout/list1"/>
    <dgm:cxn modelId="{0E288868-AB2A-4739-8092-3C3B2C45B28D}" type="presOf" srcId="{4D3A7E47-13BC-4556-894B-B57507C39D72}" destId="{5016D0B1-B309-4526-97F4-A3F03302BDDD}" srcOrd="1" destOrd="0" presId="urn:microsoft.com/office/officeart/2005/8/layout/list1"/>
    <dgm:cxn modelId="{7E7FB123-712D-40D1-A505-8C84159B8097}" srcId="{62FD869D-7D14-40F6-90B9-8C3A55BCE1BC}" destId="{4D3A7E47-13BC-4556-894B-B57507C39D72}" srcOrd="0" destOrd="0" parTransId="{D0CDADE1-1D02-459D-85B6-FA4576EAF56D}" sibTransId="{E00D0914-52FE-4DED-A312-9A2ABA746E2A}"/>
    <dgm:cxn modelId="{1924F9D9-3F3B-4334-8ADC-4CAD9C31885F}" type="presParOf" srcId="{6CF03D10-6BB6-46BB-89D1-E21B98F64DFE}" destId="{54F0BB8E-DB85-45E0-9D81-05B5AF4487DB}" srcOrd="0" destOrd="0" presId="urn:microsoft.com/office/officeart/2005/8/layout/list1"/>
    <dgm:cxn modelId="{94205C51-4335-4707-893E-105B54D1E28D}" type="presParOf" srcId="{54F0BB8E-DB85-45E0-9D81-05B5AF4487DB}" destId="{1E7DBD94-3E2B-44BD-8AD6-E63F5689AF6E}" srcOrd="0" destOrd="0" presId="urn:microsoft.com/office/officeart/2005/8/layout/list1"/>
    <dgm:cxn modelId="{B86BB1A1-ABBD-43C6-B5AC-810B073FC930}" type="presParOf" srcId="{54F0BB8E-DB85-45E0-9D81-05B5AF4487DB}" destId="{5016D0B1-B309-4526-97F4-A3F03302BDDD}" srcOrd="1" destOrd="0" presId="urn:microsoft.com/office/officeart/2005/8/layout/list1"/>
    <dgm:cxn modelId="{06718551-5AFD-483A-8F07-D51E795688B4}" type="presParOf" srcId="{6CF03D10-6BB6-46BB-89D1-E21B98F64DFE}" destId="{70DCD114-E832-4E8C-B598-1292A2ED7509}" srcOrd="1" destOrd="0" presId="urn:microsoft.com/office/officeart/2005/8/layout/list1"/>
    <dgm:cxn modelId="{4C4F4166-9049-4BA3-ABB7-D433ACE6FBE1}" type="presParOf" srcId="{6CF03D10-6BB6-46BB-89D1-E21B98F64DFE}" destId="{96EFE66E-9ACE-49E2-9EA9-2B7DB6312851}" srcOrd="2" destOrd="0" presId="urn:microsoft.com/office/officeart/2005/8/layout/list1"/>
    <dgm:cxn modelId="{41DDB55C-9E82-4310-B636-503A203C412F}" type="presParOf" srcId="{6CF03D10-6BB6-46BB-89D1-E21B98F64DFE}" destId="{022F1B23-A992-4216-AF13-A6E9EE14C7CA}" srcOrd="3" destOrd="0" presId="urn:microsoft.com/office/officeart/2005/8/layout/list1"/>
    <dgm:cxn modelId="{2C956D4E-2FF8-405C-951E-7BE7D4434DE3}" type="presParOf" srcId="{6CF03D10-6BB6-46BB-89D1-E21B98F64DFE}" destId="{525E61A5-8898-41AE-8232-0114E5F51FDE}" srcOrd="4" destOrd="0" presId="urn:microsoft.com/office/officeart/2005/8/layout/list1"/>
    <dgm:cxn modelId="{91C635DF-9575-4744-913A-EA221FC84F26}" type="presParOf" srcId="{525E61A5-8898-41AE-8232-0114E5F51FDE}" destId="{A9AA5B9A-EF40-4C67-9927-0DCDBF1309D6}" srcOrd="0" destOrd="0" presId="urn:microsoft.com/office/officeart/2005/8/layout/list1"/>
    <dgm:cxn modelId="{940B8C9B-A130-42B4-9A75-CC1548CF6DE3}" type="presParOf" srcId="{525E61A5-8898-41AE-8232-0114E5F51FDE}" destId="{919AE87D-5BE1-41B2-A111-CAB8721AE978}" srcOrd="1" destOrd="0" presId="urn:microsoft.com/office/officeart/2005/8/layout/list1"/>
    <dgm:cxn modelId="{E79F6A26-C11D-415B-86B6-83927C5DCC11}" type="presParOf" srcId="{6CF03D10-6BB6-46BB-89D1-E21B98F64DFE}" destId="{3A3C506B-E03C-4870-8D0B-4E731AED98B6}" srcOrd="5" destOrd="0" presId="urn:microsoft.com/office/officeart/2005/8/layout/list1"/>
    <dgm:cxn modelId="{49173681-02A9-4AAD-A250-777DD84665CC}" type="presParOf" srcId="{6CF03D10-6BB6-46BB-89D1-E21B98F64DFE}" destId="{240B3389-2D78-4024-84CC-7C2A39C42F9A}" srcOrd="6" destOrd="0" presId="urn:microsoft.com/office/officeart/2005/8/layout/list1"/>
    <dgm:cxn modelId="{6B8ED6CE-CEFA-41BC-AE51-C936329B09B7}" type="presParOf" srcId="{6CF03D10-6BB6-46BB-89D1-E21B98F64DFE}" destId="{CEC21685-F931-4AC3-BBD1-EC3D5CA52910}" srcOrd="7" destOrd="0" presId="urn:microsoft.com/office/officeart/2005/8/layout/list1"/>
    <dgm:cxn modelId="{A5376E2B-E718-4F6B-BCE1-E94C058CAE03}" type="presParOf" srcId="{6CF03D10-6BB6-46BB-89D1-E21B98F64DFE}" destId="{9C7328B5-0947-4A9D-9D2A-5B9D2BBAAA53}" srcOrd="8" destOrd="0" presId="urn:microsoft.com/office/officeart/2005/8/layout/list1"/>
    <dgm:cxn modelId="{57274F1E-AF87-4813-96D1-06B918F6F145}" type="presParOf" srcId="{9C7328B5-0947-4A9D-9D2A-5B9D2BBAAA53}" destId="{56B5CB83-BF99-4A9E-A2B4-38D0BBB5BE07}" srcOrd="0" destOrd="0" presId="urn:microsoft.com/office/officeart/2005/8/layout/list1"/>
    <dgm:cxn modelId="{96DB8EBF-F48C-492F-835D-21F93ABEF949}" type="presParOf" srcId="{9C7328B5-0947-4A9D-9D2A-5B9D2BBAAA53}" destId="{71E40A52-B02D-404B-B33A-F1B3CD23410F}" srcOrd="1" destOrd="0" presId="urn:microsoft.com/office/officeart/2005/8/layout/list1"/>
    <dgm:cxn modelId="{F6409A38-C56E-4F3D-8D7B-B67A640F08E5}" type="presParOf" srcId="{6CF03D10-6BB6-46BB-89D1-E21B98F64DFE}" destId="{783F4730-E718-40B9-9429-7A5DDCE9BEE8}" srcOrd="9" destOrd="0" presId="urn:microsoft.com/office/officeart/2005/8/layout/list1"/>
    <dgm:cxn modelId="{A3C5F1A7-0D3B-47AA-AC7B-D2A17FE34C53}" type="presParOf" srcId="{6CF03D10-6BB6-46BB-89D1-E21B98F64DFE}" destId="{16624948-1CC0-4A90-B097-C2304092AB9F}" srcOrd="10" destOrd="0" presId="urn:microsoft.com/office/officeart/2005/8/layout/list1"/>
    <dgm:cxn modelId="{0B1B4D4B-35C8-40C2-88AE-3C026BF2BB20}" type="presParOf" srcId="{6CF03D10-6BB6-46BB-89D1-E21B98F64DFE}" destId="{E48FEDEC-D81A-4CC1-A8E2-839DE2430383}" srcOrd="11" destOrd="0" presId="urn:microsoft.com/office/officeart/2005/8/layout/list1"/>
    <dgm:cxn modelId="{7A77AF68-9AC5-4856-A00F-A6F0CA3B3045}" type="presParOf" srcId="{6CF03D10-6BB6-46BB-89D1-E21B98F64DFE}" destId="{6BB05FBF-5401-413C-B718-164A6A0410B0}" srcOrd="12" destOrd="0" presId="urn:microsoft.com/office/officeart/2005/8/layout/list1"/>
    <dgm:cxn modelId="{3473E67B-C510-4C09-A1D1-623874640B39}" type="presParOf" srcId="{6BB05FBF-5401-413C-B718-164A6A0410B0}" destId="{1794912B-15F6-48A6-836F-FF70C6D5FC81}" srcOrd="0" destOrd="0" presId="urn:microsoft.com/office/officeart/2005/8/layout/list1"/>
    <dgm:cxn modelId="{1E2B2F2E-64C7-4942-B9F8-CB0E68EC7851}" type="presParOf" srcId="{6BB05FBF-5401-413C-B718-164A6A0410B0}" destId="{59935D2F-D5A9-49AC-B2C9-657B8665304D}" srcOrd="1" destOrd="0" presId="urn:microsoft.com/office/officeart/2005/8/layout/list1"/>
    <dgm:cxn modelId="{255A1D8E-6A83-4847-861D-3EC858EF9A9E}" type="presParOf" srcId="{6CF03D10-6BB6-46BB-89D1-E21B98F64DFE}" destId="{B0B5F752-6D8F-4751-8C57-0586CE301152}" srcOrd="13" destOrd="0" presId="urn:microsoft.com/office/officeart/2005/8/layout/list1"/>
    <dgm:cxn modelId="{652B7863-E400-4A0D-B7BA-31F0E6AB5348}" type="presParOf" srcId="{6CF03D10-6BB6-46BB-89D1-E21B98F64DFE}" destId="{7599E7D7-F004-4366-BBD7-6972F850E26B}" srcOrd="14" destOrd="0" presId="urn:microsoft.com/office/officeart/2005/8/layout/list1"/>
    <dgm:cxn modelId="{BC126941-3E0B-4A4E-9026-61DC8B95D5AC}" type="presParOf" srcId="{6CF03D10-6BB6-46BB-89D1-E21B98F64DFE}" destId="{FBDFD047-218B-415F-80F5-5C7CA4BFAEAD}" srcOrd="15" destOrd="0" presId="urn:microsoft.com/office/officeart/2005/8/layout/list1"/>
    <dgm:cxn modelId="{AD15BD79-2437-40A7-958D-CA894D9458EC}" type="presParOf" srcId="{6CF03D10-6BB6-46BB-89D1-E21B98F64DFE}" destId="{FD2426C3-A1EC-48C9-98C2-0E4ABC46C8D8}" srcOrd="16" destOrd="0" presId="urn:microsoft.com/office/officeart/2005/8/layout/list1"/>
    <dgm:cxn modelId="{EBFAE8A1-F3C9-43F9-A288-5B85D1B3A9DA}" type="presParOf" srcId="{FD2426C3-A1EC-48C9-98C2-0E4ABC46C8D8}" destId="{69D07FBF-F396-492E-B09B-C15C19AF56B8}" srcOrd="0" destOrd="0" presId="urn:microsoft.com/office/officeart/2005/8/layout/list1"/>
    <dgm:cxn modelId="{9E373328-0AF1-4808-B491-1BEC968DECB6}" type="presParOf" srcId="{FD2426C3-A1EC-48C9-98C2-0E4ABC46C8D8}" destId="{CC25C78F-E315-45E0-A3EE-20BFDB766F3E}" srcOrd="1" destOrd="0" presId="urn:microsoft.com/office/officeart/2005/8/layout/list1"/>
    <dgm:cxn modelId="{D1777531-F7F1-438A-8088-CD5FD38BAB6A}" type="presParOf" srcId="{6CF03D10-6BB6-46BB-89D1-E21B98F64DFE}" destId="{043C94D4-3D5E-4A4B-B972-A41EA71466B0}" srcOrd="17" destOrd="0" presId="urn:microsoft.com/office/officeart/2005/8/layout/list1"/>
    <dgm:cxn modelId="{1520C590-D17C-4A67-92B7-4E6EC1657D75}" type="presParOf" srcId="{6CF03D10-6BB6-46BB-89D1-E21B98F64DFE}" destId="{701C1BBF-EF1A-463D-B2AC-557D108DE115}" srcOrd="18" destOrd="0" presId="urn:microsoft.com/office/officeart/2005/8/layout/list1"/>
    <dgm:cxn modelId="{AED5048A-E585-43AD-88AA-7A02263CD910}" type="presParOf" srcId="{6CF03D10-6BB6-46BB-89D1-E21B98F64DFE}" destId="{2C0A2EB8-3DF1-4FC6-A3CB-17FE18431194}" srcOrd="19" destOrd="0" presId="urn:microsoft.com/office/officeart/2005/8/layout/list1"/>
    <dgm:cxn modelId="{4AEFB15D-B696-4602-8232-ADEB4A9B1824}" type="presParOf" srcId="{6CF03D10-6BB6-46BB-89D1-E21B98F64DFE}" destId="{2018F847-3EF8-47DD-8500-70B40690B475}" srcOrd="20" destOrd="0" presId="urn:microsoft.com/office/officeart/2005/8/layout/list1"/>
    <dgm:cxn modelId="{BDB26A56-B6DA-482D-A5EE-D156E99F814B}" type="presParOf" srcId="{2018F847-3EF8-47DD-8500-70B40690B475}" destId="{F67205D4-B7BC-4459-A274-F64DDB662928}" srcOrd="0" destOrd="0" presId="urn:microsoft.com/office/officeart/2005/8/layout/list1"/>
    <dgm:cxn modelId="{B39E2272-A27E-48C9-BE17-E56569D36DB9}" type="presParOf" srcId="{2018F847-3EF8-47DD-8500-70B40690B475}" destId="{E0EF8379-21E8-4BA3-9B55-4962E0C8A30B}" srcOrd="1" destOrd="0" presId="urn:microsoft.com/office/officeart/2005/8/layout/list1"/>
    <dgm:cxn modelId="{9DB81DB4-0E52-449F-A648-FCAEFA16B9CA}" type="presParOf" srcId="{6CF03D10-6BB6-46BB-89D1-E21B98F64DFE}" destId="{C395B315-C245-43F6-8B72-B57D2619935C}" srcOrd="21" destOrd="0" presId="urn:microsoft.com/office/officeart/2005/8/layout/list1"/>
    <dgm:cxn modelId="{B7A00270-2F00-43A8-8AE8-D4BAB1441430}" type="presParOf" srcId="{6CF03D10-6BB6-46BB-89D1-E21B98F64DFE}" destId="{95DE2D13-6728-4538-B097-E316E76D2C2C}"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FCF0F4-6174-49CA-8E52-AB6A040CF098}">
      <dsp:nvSpPr>
        <dsp:cNvPr id="0" name=""/>
        <dsp:cNvSpPr/>
      </dsp:nvSpPr>
      <dsp:spPr>
        <a:xfrm>
          <a:off x="186569" y="532654"/>
          <a:ext cx="790711" cy="3460653"/>
        </a:xfrm>
        <a:prstGeom prst="roundRect">
          <a:avLst>
            <a:gd name="adj" fmla="val 10000"/>
          </a:avLst>
        </a:prstGeom>
        <a:blipFill rotWithShape="0">
          <a:blip xmlns:r="http://schemas.openxmlformats.org/officeDocument/2006/relationships" r:embed="rId1">
            <a:duotone>
              <a:schemeClr val="accent3">
                <a:hueOff val="0"/>
                <a:satOff val="0"/>
                <a:lumOff val="0"/>
                <a:alphaOff val="0"/>
                <a:tint val="100000"/>
                <a:shade val="50000"/>
                <a:hueMod val="100000"/>
                <a:satMod val="100000"/>
              </a:schemeClr>
              <a:schemeClr val="accent3">
                <a:hueOff val="0"/>
                <a:satOff val="0"/>
                <a:lumOff val="0"/>
                <a:alphaOff val="0"/>
                <a:tint val="100000"/>
                <a:shade val="75000"/>
                <a:hueMod val="100000"/>
                <a:satMod val="100000"/>
              </a:schemeClr>
            </a:duotone>
          </a:blip>
          <a:tile tx="0" ty="0" sx="50000" sy="50000" flip="none" algn="ctr"/>
        </a:blipFill>
        <a:ln>
          <a:noFill/>
        </a:ln>
        <a:effectLst>
          <a:glow>
            <a:schemeClr val="accent3">
              <a:hueOff val="0"/>
              <a:satOff val="0"/>
              <a:lumOff val="0"/>
              <a:alphaOff val="0"/>
              <a:tint val="100000"/>
              <a:shade val="100000"/>
              <a:hueMod val="100000"/>
              <a:satMod val="10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TW" altLang="en-US" sz="3200" kern="1200" dirty="0" smtClean="0"/>
            <a:t>教</a:t>
          </a:r>
          <a:endParaRPr lang="en-US" altLang="zh-TW" sz="3200" kern="1200" dirty="0" smtClean="0"/>
        </a:p>
        <a:p>
          <a:pPr lvl="0" algn="ctr" defTabSz="1422400">
            <a:lnSpc>
              <a:spcPct val="90000"/>
            </a:lnSpc>
            <a:spcBef>
              <a:spcPct val="0"/>
            </a:spcBef>
            <a:spcAft>
              <a:spcPct val="35000"/>
            </a:spcAft>
          </a:pPr>
          <a:r>
            <a:rPr lang="zh-TW" altLang="en-US" sz="3200" kern="1200" dirty="0" smtClean="0"/>
            <a:t>務</a:t>
          </a:r>
          <a:endParaRPr lang="en-US" altLang="zh-TW" sz="3200" kern="1200" dirty="0" smtClean="0"/>
        </a:p>
        <a:p>
          <a:pPr lvl="0" algn="ctr" defTabSz="1422400">
            <a:lnSpc>
              <a:spcPct val="90000"/>
            </a:lnSpc>
            <a:spcBef>
              <a:spcPct val="0"/>
            </a:spcBef>
            <a:spcAft>
              <a:spcPct val="35000"/>
            </a:spcAft>
          </a:pPr>
          <a:r>
            <a:rPr lang="zh-TW" altLang="en-US" sz="3200" kern="1200" dirty="0" smtClean="0"/>
            <a:t>主</a:t>
          </a:r>
          <a:endParaRPr lang="en-US" altLang="zh-TW" sz="3200" kern="1200" dirty="0" smtClean="0"/>
        </a:p>
        <a:p>
          <a:pPr lvl="0" algn="ctr" defTabSz="1422400">
            <a:lnSpc>
              <a:spcPct val="90000"/>
            </a:lnSpc>
            <a:spcBef>
              <a:spcPct val="0"/>
            </a:spcBef>
            <a:spcAft>
              <a:spcPct val="35000"/>
            </a:spcAft>
          </a:pPr>
          <a:r>
            <a:rPr lang="zh-TW" altLang="en-US" sz="3200" kern="1200" dirty="0" smtClean="0"/>
            <a:t>任</a:t>
          </a:r>
          <a:endParaRPr lang="zh-TW" altLang="en-US" sz="3200" kern="1200" dirty="0"/>
        </a:p>
      </dsp:txBody>
      <dsp:txXfrm>
        <a:off x="209728" y="555813"/>
        <a:ext cx="744393" cy="3414335"/>
      </dsp:txXfrm>
    </dsp:sp>
    <dsp:sp modelId="{1CFDE3A4-A2D3-4A90-921F-C5F3E9CA0A60}">
      <dsp:nvSpPr>
        <dsp:cNvPr id="0" name=""/>
        <dsp:cNvSpPr/>
      </dsp:nvSpPr>
      <dsp:spPr>
        <a:xfrm rot="17692822">
          <a:off x="417959" y="1366847"/>
          <a:ext cx="1931106" cy="40390"/>
        </a:xfrm>
        <a:custGeom>
          <a:avLst/>
          <a:gdLst/>
          <a:ahLst/>
          <a:cxnLst/>
          <a:rect l="0" t="0" r="0" b="0"/>
          <a:pathLst>
            <a:path>
              <a:moveTo>
                <a:pt x="0" y="20195"/>
              </a:moveTo>
              <a:lnTo>
                <a:pt x="1931106" y="20195"/>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zh-TW" altLang="en-US" sz="700" kern="1200"/>
        </a:p>
      </dsp:txBody>
      <dsp:txXfrm>
        <a:off x="1335235" y="1338765"/>
        <a:ext cx="96555" cy="96555"/>
      </dsp:txXfrm>
    </dsp:sp>
    <dsp:sp modelId="{124087B3-346E-4E2C-B461-C9CA53678B30}">
      <dsp:nvSpPr>
        <dsp:cNvPr id="0" name=""/>
        <dsp:cNvSpPr/>
      </dsp:nvSpPr>
      <dsp:spPr>
        <a:xfrm>
          <a:off x="1789745" y="3313"/>
          <a:ext cx="2031161" cy="1015580"/>
        </a:xfrm>
        <a:prstGeom prst="roundRect">
          <a:avLst>
            <a:gd name="adj" fmla="val 10000"/>
          </a:avLst>
        </a:prstGeom>
        <a:blipFill rotWithShape="0">
          <a:blip xmlns:r="http://schemas.openxmlformats.org/officeDocument/2006/relationships" r:embed="rId1">
            <a:duotone>
              <a:schemeClr val="accent5">
                <a:hueOff val="0"/>
                <a:satOff val="0"/>
                <a:lumOff val="0"/>
                <a:alphaOff val="0"/>
                <a:tint val="100000"/>
                <a:shade val="50000"/>
                <a:hueMod val="100000"/>
                <a:satMod val="100000"/>
              </a:schemeClr>
              <a:schemeClr val="accent5">
                <a:hueOff val="0"/>
                <a:satOff val="0"/>
                <a:lumOff val="0"/>
                <a:alphaOff val="0"/>
                <a:tint val="100000"/>
                <a:shade val="75000"/>
                <a:hueMod val="100000"/>
                <a:satMod val="100000"/>
              </a:schemeClr>
            </a:duotone>
          </a:blip>
          <a:tile tx="0" ty="0" sx="50000" sy="50000" flip="none" algn="ctr"/>
        </a:blipFill>
        <a:ln>
          <a:noFill/>
        </a:ln>
        <a:effectLst>
          <a:glow>
            <a:schemeClr val="accent5">
              <a:hueOff val="0"/>
              <a:satOff val="0"/>
              <a:lumOff val="0"/>
              <a:alphaOff val="0"/>
              <a:tint val="100000"/>
              <a:shade val="100000"/>
              <a:hueMod val="100000"/>
              <a:satMod val="10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TW" altLang="en-US" sz="3200" b="1" kern="1200" dirty="0" smtClean="0">
              <a:solidFill>
                <a:srgbClr val="FF0000"/>
              </a:solidFill>
              <a:effectLst>
                <a:outerShdw blurRad="38100" dist="38100" dir="2700000" algn="tl">
                  <a:srgbClr val="000000">
                    <a:alpha val="43137"/>
                  </a:srgbClr>
                </a:outerShdw>
              </a:effectLst>
            </a:rPr>
            <a:t>教學組</a:t>
          </a:r>
          <a:endParaRPr lang="zh-TW" altLang="en-US" sz="3200" b="1" kern="1200" dirty="0">
            <a:solidFill>
              <a:srgbClr val="FF0000"/>
            </a:solidFill>
            <a:effectLst>
              <a:outerShdw blurRad="38100" dist="38100" dir="2700000" algn="tl">
                <a:srgbClr val="000000">
                  <a:alpha val="43137"/>
                </a:srgbClr>
              </a:outerShdw>
            </a:effectLst>
          </a:endParaRPr>
        </a:p>
      </dsp:txBody>
      <dsp:txXfrm>
        <a:off x="1819490" y="33058"/>
        <a:ext cx="1971671" cy="956090"/>
      </dsp:txXfrm>
    </dsp:sp>
    <dsp:sp modelId="{049B320A-1D79-4296-961F-FB2584DA1C7C}">
      <dsp:nvSpPr>
        <dsp:cNvPr id="0" name=""/>
        <dsp:cNvSpPr/>
      </dsp:nvSpPr>
      <dsp:spPr>
        <a:xfrm rot="19457599">
          <a:off x="883236" y="1950806"/>
          <a:ext cx="1000553" cy="40390"/>
        </a:xfrm>
        <a:custGeom>
          <a:avLst/>
          <a:gdLst/>
          <a:ahLst/>
          <a:cxnLst/>
          <a:rect l="0" t="0" r="0" b="0"/>
          <a:pathLst>
            <a:path>
              <a:moveTo>
                <a:pt x="0" y="20195"/>
              </a:moveTo>
              <a:lnTo>
                <a:pt x="1000553" y="20195"/>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1358499" y="1945988"/>
        <a:ext cx="50027" cy="50027"/>
      </dsp:txXfrm>
    </dsp:sp>
    <dsp:sp modelId="{486708BB-44EC-4604-BD47-ED9069D8ADE2}">
      <dsp:nvSpPr>
        <dsp:cNvPr id="0" name=""/>
        <dsp:cNvSpPr/>
      </dsp:nvSpPr>
      <dsp:spPr>
        <a:xfrm>
          <a:off x="1789745" y="1171231"/>
          <a:ext cx="2031161" cy="1015580"/>
        </a:xfrm>
        <a:prstGeom prst="roundRect">
          <a:avLst>
            <a:gd name="adj" fmla="val 10000"/>
          </a:avLst>
        </a:prstGeom>
        <a:blipFill rotWithShape="0">
          <a:blip xmlns:r="http://schemas.openxmlformats.org/officeDocument/2006/relationships" r:embed="rId1">
            <a:duotone>
              <a:schemeClr val="accent5">
                <a:hueOff val="0"/>
                <a:satOff val="0"/>
                <a:lumOff val="0"/>
                <a:alphaOff val="0"/>
                <a:tint val="100000"/>
                <a:shade val="50000"/>
                <a:hueMod val="100000"/>
                <a:satMod val="100000"/>
              </a:schemeClr>
              <a:schemeClr val="accent5">
                <a:hueOff val="0"/>
                <a:satOff val="0"/>
                <a:lumOff val="0"/>
                <a:alphaOff val="0"/>
                <a:tint val="100000"/>
                <a:shade val="75000"/>
                <a:hueMod val="100000"/>
                <a:satMod val="100000"/>
              </a:schemeClr>
            </a:duotone>
          </a:blip>
          <a:tile tx="0" ty="0" sx="50000" sy="50000" flip="none" algn="ctr"/>
        </a:blipFill>
        <a:ln>
          <a:noFill/>
        </a:ln>
        <a:effectLst>
          <a:glow>
            <a:schemeClr val="accent5">
              <a:hueOff val="0"/>
              <a:satOff val="0"/>
              <a:lumOff val="0"/>
              <a:alphaOff val="0"/>
              <a:tint val="100000"/>
              <a:shade val="100000"/>
              <a:hueMod val="100000"/>
              <a:satMod val="10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TW" altLang="en-US" sz="3200" b="1" kern="1200" dirty="0" smtClean="0">
              <a:solidFill>
                <a:srgbClr val="FF0000"/>
              </a:solidFill>
              <a:effectLst>
                <a:outerShdw blurRad="38100" dist="38100" dir="2700000" algn="tl">
                  <a:srgbClr val="000000">
                    <a:alpha val="43137"/>
                  </a:srgbClr>
                </a:outerShdw>
              </a:effectLst>
            </a:rPr>
            <a:t>設備組</a:t>
          </a:r>
          <a:endParaRPr lang="zh-TW" altLang="en-US" sz="3200" b="1" kern="1200" dirty="0">
            <a:solidFill>
              <a:srgbClr val="FF0000"/>
            </a:solidFill>
            <a:effectLst>
              <a:outerShdw blurRad="38100" dist="38100" dir="2700000" algn="tl">
                <a:srgbClr val="000000">
                  <a:alpha val="43137"/>
                </a:srgbClr>
              </a:outerShdw>
            </a:effectLst>
          </a:endParaRPr>
        </a:p>
      </dsp:txBody>
      <dsp:txXfrm>
        <a:off x="1819490" y="1200976"/>
        <a:ext cx="1971671" cy="956090"/>
      </dsp:txXfrm>
    </dsp:sp>
    <dsp:sp modelId="{74F9C4F4-D3DC-482D-83F0-62FDB85D01C4}">
      <dsp:nvSpPr>
        <dsp:cNvPr id="0" name=""/>
        <dsp:cNvSpPr/>
      </dsp:nvSpPr>
      <dsp:spPr>
        <a:xfrm>
          <a:off x="3820907" y="1658827"/>
          <a:ext cx="812464" cy="40390"/>
        </a:xfrm>
        <a:custGeom>
          <a:avLst/>
          <a:gdLst/>
          <a:ahLst/>
          <a:cxnLst/>
          <a:rect l="0" t="0" r="0" b="0"/>
          <a:pathLst>
            <a:path>
              <a:moveTo>
                <a:pt x="0" y="20195"/>
              </a:moveTo>
              <a:lnTo>
                <a:pt x="812464" y="20195"/>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4206828" y="1658710"/>
        <a:ext cx="40623" cy="40623"/>
      </dsp:txXfrm>
    </dsp:sp>
    <dsp:sp modelId="{62931779-75AE-403E-82BF-2865CE91E3C3}">
      <dsp:nvSpPr>
        <dsp:cNvPr id="0" name=""/>
        <dsp:cNvSpPr/>
      </dsp:nvSpPr>
      <dsp:spPr>
        <a:xfrm>
          <a:off x="4633372" y="1025186"/>
          <a:ext cx="2031161" cy="1307672"/>
        </a:xfrm>
        <a:prstGeom prst="roundRect">
          <a:avLst>
            <a:gd name="adj" fmla="val 10000"/>
          </a:avLst>
        </a:prstGeom>
        <a:blipFill rotWithShape="0">
          <a:blip xmlns:r="http://schemas.openxmlformats.org/officeDocument/2006/relationships" r:embed="rId1">
            <a:duotone>
              <a:schemeClr val="accent6">
                <a:hueOff val="0"/>
                <a:satOff val="0"/>
                <a:lumOff val="0"/>
                <a:alphaOff val="0"/>
                <a:tint val="100000"/>
                <a:shade val="50000"/>
                <a:hueMod val="100000"/>
                <a:satMod val="100000"/>
              </a:schemeClr>
              <a:schemeClr val="accent6">
                <a:hueOff val="0"/>
                <a:satOff val="0"/>
                <a:lumOff val="0"/>
                <a:alphaOff val="0"/>
                <a:tint val="100000"/>
                <a:shade val="75000"/>
                <a:hueMod val="100000"/>
                <a:satMod val="100000"/>
              </a:schemeClr>
            </a:duotone>
          </a:blip>
          <a:tile tx="0" ty="0" sx="50000" sy="50000" flip="none" algn="ctr"/>
        </a:blipFill>
        <a:ln>
          <a:noFill/>
        </a:ln>
        <a:effectLst>
          <a:glow>
            <a:schemeClr val="accent6">
              <a:hueOff val="0"/>
              <a:satOff val="0"/>
              <a:lumOff val="0"/>
              <a:alphaOff val="0"/>
              <a:tint val="100000"/>
              <a:shade val="100000"/>
              <a:hueMod val="100000"/>
              <a:satMod val="10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TW" altLang="en-US" sz="3200" kern="1200" dirty="0" smtClean="0"/>
            <a:t>圖書室</a:t>
          </a:r>
          <a:endParaRPr lang="en-US" altLang="zh-TW" sz="3200" kern="1200" dirty="0" smtClean="0"/>
        </a:p>
        <a:p>
          <a:pPr lvl="0" algn="ctr" defTabSz="1422400">
            <a:lnSpc>
              <a:spcPct val="90000"/>
            </a:lnSpc>
            <a:spcBef>
              <a:spcPct val="0"/>
            </a:spcBef>
            <a:spcAft>
              <a:spcPct val="35000"/>
            </a:spcAft>
          </a:pPr>
          <a:r>
            <a:rPr lang="zh-TW" altLang="en-US" sz="3200" kern="1200" dirty="0" smtClean="0"/>
            <a:t>幹事</a:t>
          </a:r>
          <a:endParaRPr lang="zh-TW" altLang="en-US" sz="3200" kern="1200" dirty="0"/>
        </a:p>
      </dsp:txBody>
      <dsp:txXfrm>
        <a:off x="4671672" y="1063486"/>
        <a:ext cx="1954561" cy="1231072"/>
      </dsp:txXfrm>
    </dsp:sp>
    <dsp:sp modelId="{B2D40354-5D56-4C74-B6E5-4DDD5BB53C26}">
      <dsp:nvSpPr>
        <dsp:cNvPr id="0" name=""/>
        <dsp:cNvSpPr/>
      </dsp:nvSpPr>
      <dsp:spPr>
        <a:xfrm rot="2142401">
          <a:off x="883236" y="2534765"/>
          <a:ext cx="1000553" cy="40390"/>
        </a:xfrm>
        <a:custGeom>
          <a:avLst/>
          <a:gdLst/>
          <a:ahLst/>
          <a:cxnLst/>
          <a:rect l="0" t="0" r="0" b="0"/>
          <a:pathLst>
            <a:path>
              <a:moveTo>
                <a:pt x="0" y="20195"/>
              </a:moveTo>
              <a:lnTo>
                <a:pt x="1000553" y="20195"/>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1358499" y="2529947"/>
        <a:ext cx="50027" cy="50027"/>
      </dsp:txXfrm>
    </dsp:sp>
    <dsp:sp modelId="{BFA0B67D-D69C-4695-B238-BE0E83E754B0}">
      <dsp:nvSpPr>
        <dsp:cNvPr id="0" name=""/>
        <dsp:cNvSpPr/>
      </dsp:nvSpPr>
      <dsp:spPr>
        <a:xfrm>
          <a:off x="1789745" y="2339150"/>
          <a:ext cx="2031161" cy="1015580"/>
        </a:xfrm>
        <a:prstGeom prst="roundRect">
          <a:avLst>
            <a:gd name="adj" fmla="val 10000"/>
          </a:avLst>
        </a:prstGeom>
        <a:blipFill rotWithShape="0">
          <a:blip xmlns:r="http://schemas.openxmlformats.org/officeDocument/2006/relationships" r:embed="rId1">
            <a:duotone>
              <a:schemeClr val="accent5">
                <a:hueOff val="0"/>
                <a:satOff val="0"/>
                <a:lumOff val="0"/>
                <a:alphaOff val="0"/>
                <a:tint val="100000"/>
                <a:shade val="50000"/>
                <a:hueMod val="100000"/>
                <a:satMod val="100000"/>
              </a:schemeClr>
              <a:schemeClr val="accent5">
                <a:hueOff val="0"/>
                <a:satOff val="0"/>
                <a:lumOff val="0"/>
                <a:alphaOff val="0"/>
                <a:tint val="100000"/>
                <a:shade val="75000"/>
                <a:hueMod val="100000"/>
                <a:satMod val="100000"/>
              </a:schemeClr>
            </a:duotone>
          </a:blip>
          <a:tile tx="0" ty="0" sx="50000" sy="50000" flip="none" algn="ctr"/>
        </a:blipFill>
        <a:ln>
          <a:noFill/>
        </a:ln>
        <a:effectLst>
          <a:glow>
            <a:schemeClr val="accent5">
              <a:hueOff val="0"/>
              <a:satOff val="0"/>
              <a:lumOff val="0"/>
              <a:alphaOff val="0"/>
              <a:tint val="100000"/>
              <a:shade val="100000"/>
              <a:hueMod val="100000"/>
              <a:satMod val="10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TW" altLang="en-US" sz="3200" b="1" kern="1200" dirty="0" smtClean="0">
              <a:solidFill>
                <a:srgbClr val="FF0000"/>
              </a:solidFill>
              <a:effectLst>
                <a:outerShdw blurRad="38100" dist="38100" dir="2700000" algn="tl">
                  <a:srgbClr val="000000">
                    <a:alpha val="43137"/>
                  </a:srgbClr>
                </a:outerShdw>
              </a:effectLst>
            </a:rPr>
            <a:t>資訊組</a:t>
          </a:r>
          <a:endParaRPr lang="zh-TW" altLang="en-US" sz="3200" b="1" kern="1200" dirty="0">
            <a:solidFill>
              <a:srgbClr val="FF0000"/>
            </a:solidFill>
            <a:effectLst>
              <a:outerShdw blurRad="38100" dist="38100" dir="2700000" algn="tl">
                <a:srgbClr val="000000">
                  <a:alpha val="43137"/>
                </a:srgbClr>
              </a:outerShdw>
            </a:effectLst>
          </a:endParaRPr>
        </a:p>
      </dsp:txBody>
      <dsp:txXfrm>
        <a:off x="1819490" y="2368895"/>
        <a:ext cx="1971671" cy="956090"/>
      </dsp:txXfrm>
    </dsp:sp>
    <dsp:sp modelId="{492F40A6-DBE7-4020-B3F9-5EC3636D8203}">
      <dsp:nvSpPr>
        <dsp:cNvPr id="0" name=""/>
        <dsp:cNvSpPr/>
      </dsp:nvSpPr>
      <dsp:spPr>
        <a:xfrm rot="3907178">
          <a:off x="417959" y="3118724"/>
          <a:ext cx="1931106" cy="40390"/>
        </a:xfrm>
        <a:custGeom>
          <a:avLst/>
          <a:gdLst/>
          <a:ahLst/>
          <a:cxnLst/>
          <a:rect l="0" t="0" r="0" b="0"/>
          <a:pathLst>
            <a:path>
              <a:moveTo>
                <a:pt x="0" y="20195"/>
              </a:moveTo>
              <a:lnTo>
                <a:pt x="1931106" y="20195"/>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zh-TW" altLang="en-US" sz="700" kern="1200"/>
        </a:p>
      </dsp:txBody>
      <dsp:txXfrm>
        <a:off x="1335235" y="3090642"/>
        <a:ext cx="96555" cy="96555"/>
      </dsp:txXfrm>
    </dsp:sp>
    <dsp:sp modelId="{A681F149-616F-4ED4-808E-A052898D0B2F}">
      <dsp:nvSpPr>
        <dsp:cNvPr id="0" name=""/>
        <dsp:cNvSpPr/>
      </dsp:nvSpPr>
      <dsp:spPr>
        <a:xfrm>
          <a:off x="1789745" y="3507068"/>
          <a:ext cx="2031161" cy="1015580"/>
        </a:xfrm>
        <a:prstGeom prst="roundRect">
          <a:avLst>
            <a:gd name="adj" fmla="val 10000"/>
          </a:avLst>
        </a:prstGeom>
        <a:blipFill rotWithShape="0">
          <a:blip xmlns:r="http://schemas.openxmlformats.org/officeDocument/2006/relationships" r:embed="rId1">
            <a:duotone>
              <a:schemeClr val="accent5">
                <a:hueOff val="0"/>
                <a:satOff val="0"/>
                <a:lumOff val="0"/>
                <a:alphaOff val="0"/>
                <a:tint val="100000"/>
                <a:shade val="50000"/>
                <a:hueMod val="100000"/>
                <a:satMod val="100000"/>
              </a:schemeClr>
              <a:schemeClr val="accent5">
                <a:hueOff val="0"/>
                <a:satOff val="0"/>
                <a:lumOff val="0"/>
                <a:alphaOff val="0"/>
                <a:tint val="100000"/>
                <a:shade val="75000"/>
                <a:hueMod val="100000"/>
                <a:satMod val="100000"/>
              </a:schemeClr>
            </a:duotone>
          </a:blip>
          <a:tile tx="0" ty="0" sx="50000" sy="50000" flip="none" algn="ctr"/>
        </a:blipFill>
        <a:ln>
          <a:noFill/>
        </a:ln>
        <a:effectLst>
          <a:glow>
            <a:schemeClr val="accent5">
              <a:hueOff val="0"/>
              <a:satOff val="0"/>
              <a:lumOff val="0"/>
              <a:alphaOff val="0"/>
              <a:tint val="100000"/>
              <a:shade val="100000"/>
              <a:hueMod val="100000"/>
              <a:satMod val="10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TW" altLang="en-US" sz="3200" b="1" kern="1200" dirty="0" smtClean="0">
              <a:solidFill>
                <a:srgbClr val="FF0000"/>
              </a:solidFill>
              <a:effectLst>
                <a:outerShdw blurRad="38100" dist="38100" dir="2700000" algn="tl">
                  <a:srgbClr val="000000">
                    <a:alpha val="43137"/>
                  </a:srgbClr>
                </a:outerShdw>
              </a:effectLst>
            </a:rPr>
            <a:t>註冊組</a:t>
          </a:r>
          <a:endParaRPr lang="zh-TW" altLang="en-US" sz="3200" b="1" kern="1200" dirty="0">
            <a:solidFill>
              <a:srgbClr val="FF0000"/>
            </a:solidFill>
            <a:effectLst>
              <a:outerShdw blurRad="38100" dist="38100" dir="2700000" algn="tl">
                <a:srgbClr val="000000">
                  <a:alpha val="43137"/>
                </a:srgbClr>
              </a:outerShdw>
            </a:effectLst>
          </a:endParaRPr>
        </a:p>
      </dsp:txBody>
      <dsp:txXfrm>
        <a:off x="1819490" y="3536813"/>
        <a:ext cx="1971671" cy="9560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F811CA-51A8-4F32-9DEB-E699D8D9EF94}">
      <dsp:nvSpPr>
        <dsp:cNvPr id="0" name=""/>
        <dsp:cNvSpPr/>
      </dsp:nvSpPr>
      <dsp:spPr>
        <a:xfrm>
          <a:off x="2983309" y="0"/>
          <a:ext cx="2262981" cy="2262981"/>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kern="1200" dirty="0" smtClean="0">
              <a:latin typeface="標楷體" panose="03000509000000000000" pitchFamily="65" charset="-120"/>
              <a:ea typeface="標楷體" panose="03000509000000000000" pitchFamily="65" charset="-120"/>
            </a:rPr>
            <a:t>健康</a:t>
          </a:r>
          <a:endParaRPr lang="en-US" altLang="zh-TW" sz="3200" kern="1200" dirty="0" smtClean="0">
            <a:latin typeface="標楷體" panose="03000509000000000000" pitchFamily="65" charset="-120"/>
            <a:ea typeface="標楷體" panose="03000509000000000000" pitchFamily="65" charset="-120"/>
          </a:endParaRPr>
        </a:p>
        <a:p>
          <a:pPr lvl="0" algn="ctr" defTabSz="1422400">
            <a:lnSpc>
              <a:spcPct val="90000"/>
            </a:lnSpc>
            <a:spcBef>
              <a:spcPct val="0"/>
            </a:spcBef>
            <a:spcAft>
              <a:spcPct val="35000"/>
            </a:spcAft>
          </a:pPr>
          <a:r>
            <a:rPr lang="zh-TW" altLang="en-US" sz="3200" kern="1200" dirty="0" smtClean="0">
              <a:latin typeface="標楷體" panose="03000509000000000000" pitchFamily="65" charset="-120"/>
              <a:ea typeface="標楷體" panose="03000509000000000000" pitchFamily="65" charset="-120"/>
            </a:rPr>
            <a:t>衛生</a:t>
          </a:r>
          <a:endParaRPr lang="zh-TW" altLang="en-US" sz="3200" kern="1200" dirty="0">
            <a:latin typeface="標楷體" panose="03000509000000000000" pitchFamily="65" charset="-120"/>
            <a:ea typeface="標楷體" panose="03000509000000000000" pitchFamily="65" charset="-120"/>
          </a:endParaRPr>
        </a:p>
      </dsp:txBody>
      <dsp:txXfrm>
        <a:off x="3549054" y="1131491"/>
        <a:ext cx="1131491" cy="1131490"/>
      </dsp:txXfrm>
    </dsp:sp>
    <dsp:sp modelId="{8A693B15-6BF8-4659-94DB-DF739FD6EF70}">
      <dsp:nvSpPr>
        <dsp:cNvPr id="0" name=""/>
        <dsp:cNvSpPr/>
      </dsp:nvSpPr>
      <dsp:spPr>
        <a:xfrm>
          <a:off x="1851818" y="2262981"/>
          <a:ext cx="2262981" cy="2262981"/>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kern="1200" dirty="0" smtClean="0">
              <a:latin typeface="標楷體" panose="03000509000000000000" pitchFamily="65" charset="-120"/>
              <a:ea typeface="標楷體" panose="03000509000000000000" pitchFamily="65" charset="-120"/>
            </a:rPr>
            <a:t>生活</a:t>
          </a:r>
          <a:endParaRPr lang="en-US" altLang="zh-TW" sz="3200" kern="1200" dirty="0" smtClean="0">
            <a:latin typeface="標楷體" panose="03000509000000000000" pitchFamily="65" charset="-120"/>
            <a:ea typeface="標楷體" panose="03000509000000000000" pitchFamily="65" charset="-120"/>
          </a:endParaRPr>
        </a:p>
        <a:p>
          <a:pPr lvl="0" algn="ctr" defTabSz="1422400">
            <a:lnSpc>
              <a:spcPct val="90000"/>
            </a:lnSpc>
            <a:spcBef>
              <a:spcPct val="0"/>
            </a:spcBef>
            <a:spcAft>
              <a:spcPct val="35000"/>
            </a:spcAft>
          </a:pPr>
          <a:r>
            <a:rPr lang="zh-TW" altLang="en-US" sz="3200" kern="1200" dirty="0" smtClean="0">
              <a:latin typeface="標楷體" panose="03000509000000000000" pitchFamily="65" charset="-120"/>
              <a:ea typeface="標楷體" panose="03000509000000000000" pitchFamily="65" charset="-120"/>
            </a:rPr>
            <a:t>教育</a:t>
          </a:r>
          <a:endParaRPr lang="zh-TW" altLang="en-US" sz="3200" kern="1200" dirty="0">
            <a:latin typeface="標楷體" panose="03000509000000000000" pitchFamily="65" charset="-120"/>
            <a:ea typeface="標楷體" panose="03000509000000000000" pitchFamily="65" charset="-120"/>
          </a:endParaRPr>
        </a:p>
      </dsp:txBody>
      <dsp:txXfrm>
        <a:off x="2417563" y="3394472"/>
        <a:ext cx="1131491" cy="1131490"/>
      </dsp:txXfrm>
    </dsp:sp>
    <dsp:sp modelId="{57BE178F-9EBE-4423-B2A4-263402D2A670}">
      <dsp:nvSpPr>
        <dsp:cNvPr id="0" name=""/>
        <dsp:cNvSpPr/>
      </dsp:nvSpPr>
      <dsp:spPr>
        <a:xfrm rot="10800000">
          <a:off x="2983309" y="2262981"/>
          <a:ext cx="2262981" cy="2262981"/>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kern="1200" dirty="0" smtClean="0">
              <a:latin typeface="標楷體" panose="03000509000000000000" pitchFamily="65" charset="-120"/>
              <a:ea typeface="標楷體" panose="03000509000000000000" pitchFamily="65" charset="-120"/>
            </a:rPr>
            <a:t>多元學習</a:t>
          </a:r>
          <a:endParaRPr lang="zh-TW" altLang="en-US" sz="3200" kern="1200" dirty="0">
            <a:latin typeface="標楷體" panose="03000509000000000000" pitchFamily="65" charset="-120"/>
            <a:ea typeface="標楷體" panose="03000509000000000000" pitchFamily="65" charset="-120"/>
          </a:endParaRPr>
        </a:p>
      </dsp:txBody>
      <dsp:txXfrm rot="10800000">
        <a:off x="3549054" y="2262981"/>
        <a:ext cx="1131491" cy="1131490"/>
      </dsp:txXfrm>
    </dsp:sp>
    <dsp:sp modelId="{338B1778-5DA4-4BE8-9EF2-4A1C7806657A}">
      <dsp:nvSpPr>
        <dsp:cNvPr id="0" name=""/>
        <dsp:cNvSpPr/>
      </dsp:nvSpPr>
      <dsp:spPr>
        <a:xfrm>
          <a:off x="4114800" y="2262981"/>
          <a:ext cx="2262981" cy="2262981"/>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kern="1200" dirty="0" smtClean="0">
              <a:latin typeface="標楷體" panose="03000509000000000000" pitchFamily="65" charset="-120"/>
              <a:ea typeface="標楷體" panose="03000509000000000000" pitchFamily="65" charset="-120"/>
            </a:rPr>
            <a:t>校園</a:t>
          </a:r>
          <a:endParaRPr lang="en-US" altLang="zh-TW" sz="3200" kern="1200" dirty="0" smtClean="0">
            <a:latin typeface="標楷體" panose="03000509000000000000" pitchFamily="65" charset="-120"/>
            <a:ea typeface="標楷體" panose="03000509000000000000" pitchFamily="65" charset="-120"/>
          </a:endParaRPr>
        </a:p>
        <a:p>
          <a:pPr lvl="0" algn="ctr" defTabSz="1422400">
            <a:lnSpc>
              <a:spcPct val="90000"/>
            </a:lnSpc>
            <a:spcBef>
              <a:spcPct val="0"/>
            </a:spcBef>
            <a:spcAft>
              <a:spcPct val="35000"/>
            </a:spcAft>
          </a:pPr>
          <a:r>
            <a:rPr lang="zh-TW" altLang="en-US" sz="3200" kern="1200" dirty="0" smtClean="0">
              <a:latin typeface="標楷體" panose="03000509000000000000" pitchFamily="65" charset="-120"/>
              <a:ea typeface="標楷體" panose="03000509000000000000" pitchFamily="65" charset="-120"/>
            </a:rPr>
            <a:t>安全</a:t>
          </a:r>
          <a:endParaRPr lang="zh-TW" altLang="en-US" sz="3200" kern="1200" dirty="0">
            <a:latin typeface="標楷體" panose="03000509000000000000" pitchFamily="65" charset="-120"/>
            <a:ea typeface="標楷體" panose="03000509000000000000" pitchFamily="65" charset="-120"/>
          </a:endParaRPr>
        </a:p>
      </dsp:txBody>
      <dsp:txXfrm>
        <a:off x="4680545" y="3394472"/>
        <a:ext cx="1131491" cy="11314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EFE66E-9ACE-49E2-9EA9-2B7DB6312851}">
      <dsp:nvSpPr>
        <dsp:cNvPr id="0" name=""/>
        <dsp:cNvSpPr/>
      </dsp:nvSpPr>
      <dsp:spPr>
        <a:xfrm>
          <a:off x="0" y="252699"/>
          <a:ext cx="4740697" cy="378000"/>
        </a:xfrm>
        <a:prstGeom prst="rect">
          <a:avLst/>
        </a:prstGeom>
        <a:solidFill>
          <a:srgbClr val="FFFFE1">
            <a:alpha val="90000"/>
            <a:hueOff val="0"/>
            <a:satOff val="0"/>
            <a:lumOff val="0"/>
            <a:alphaOff val="0"/>
          </a:srgbClr>
        </a:solidFill>
        <a:ln w="25400" cap="flat" cmpd="sng" algn="ctr">
          <a:solidFill>
            <a:srgbClr val="CCCC99">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5016D0B1-B309-4526-97F4-A3F03302BDDD}">
      <dsp:nvSpPr>
        <dsp:cNvPr id="0" name=""/>
        <dsp:cNvSpPr/>
      </dsp:nvSpPr>
      <dsp:spPr>
        <a:xfrm>
          <a:off x="237034" y="31299"/>
          <a:ext cx="3318487" cy="442800"/>
        </a:xfrm>
        <a:prstGeom prst="roundRect">
          <a:avLst/>
        </a:prstGeom>
        <a:solidFill>
          <a:srgbClr val="330033">
            <a:lumMod val="10000"/>
            <a:lumOff val="90000"/>
          </a:srgbClr>
        </a:solidFill>
        <a:ln w="25400" cap="flat" cmpd="sng" algn="ctr">
          <a:solidFill>
            <a:srgbClr val="FFFFE1">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431" tIns="0" rIns="125431" bIns="0" numCol="1" spcCol="1270" anchor="ctr" anchorCtr="0">
          <a:noAutofit/>
        </a:bodyPr>
        <a:lstStyle/>
        <a:p>
          <a:pPr lvl="0" algn="l" defTabSz="1244600">
            <a:lnSpc>
              <a:spcPct val="90000"/>
            </a:lnSpc>
            <a:spcBef>
              <a:spcPct val="0"/>
            </a:spcBef>
            <a:spcAft>
              <a:spcPct val="35000"/>
            </a:spcAft>
          </a:pPr>
          <a:r>
            <a:rPr lang="zh-TW" altLang="en-US" sz="2800" kern="1200" dirty="0" smtClean="0">
              <a:solidFill>
                <a:srgbClr val="0000FF"/>
              </a:solidFill>
              <a:latin typeface="文鼎標準楷體" panose="03000609000000000000" pitchFamily="65" charset="-120"/>
              <a:ea typeface="文鼎標準楷體" panose="03000609000000000000" pitchFamily="65" charset="-120"/>
              <a:cs typeface="+mn-cs"/>
            </a:rPr>
            <a:t>特教知能研習</a:t>
          </a:r>
          <a:endParaRPr lang="zh-TW" altLang="en-US" sz="2800" kern="1200" dirty="0">
            <a:solidFill>
              <a:srgbClr val="0000FF"/>
            </a:solidFill>
            <a:latin typeface="文鼎標準楷體" panose="03000609000000000000" pitchFamily="65" charset="-120"/>
            <a:ea typeface="文鼎標準楷體" panose="03000609000000000000" pitchFamily="65" charset="-120"/>
            <a:cs typeface="+mn-cs"/>
          </a:endParaRPr>
        </a:p>
      </dsp:txBody>
      <dsp:txXfrm>
        <a:off x="258650" y="52915"/>
        <a:ext cx="3275255" cy="399568"/>
      </dsp:txXfrm>
    </dsp:sp>
    <dsp:sp modelId="{240B3389-2D78-4024-84CC-7C2A39C42F9A}">
      <dsp:nvSpPr>
        <dsp:cNvPr id="0" name=""/>
        <dsp:cNvSpPr/>
      </dsp:nvSpPr>
      <dsp:spPr>
        <a:xfrm>
          <a:off x="0" y="933100"/>
          <a:ext cx="4740697" cy="378000"/>
        </a:xfrm>
        <a:prstGeom prst="rect">
          <a:avLst/>
        </a:prstGeom>
        <a:solidFill>
          <a:srgbClr val="FFFFE1">
            <a:alpha val="90000"/>
            <a:hueOff val="0"/>
            <a:satOff val="0"/>
            <a:lumOff val="0"/>
            <a:alphaOff val="0"/>
          </a:srgbClr>
        </a:solidFill>
        <a:ln w="25400" cap="flat" cmpd="sng" algn="ctr">
          <a:solidFill>
            <a:srgbClr val="CCCC99">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919AE87D-5BE1-41B2-A111-CAB8721AE978}">
      <dsp:nvSpPr>
        <dsp:cNvPr id="0" name=""/>
        <dsp:cNvSpPr/>
      </dsp:nvSpPr>
      <dsp:spPr>
        <a:xfrm>
          <a:off x="237034" y="711699"/>
          <a:ext cx="3318487" cy="442800"/>
        </a:xfrm>
        <a:prstGeom prst="roundRect">
          <a:avLst/>
        </a:prstGeom>
        <a:solidFill>
          <a:srgbClr val="FFD85D"/>
        </a:solidFill>
        <a:ln w="25400" cap="flat" cmpd="sng" algn="ctr">
          <a:solidFill>
            <a:srgbClr val="FFFFE1">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431" tIns="0" rIns="125431" bIns="0" numCol="1" spcCol="1270" anchor="ctr" anchorCtr="0">
          <a:noAutofit/>
        </a:bodyPr>
        <a:lstStyle/>
        <a:p>
          <a:pPr lvl="0" algn="l" defTabSz="1244600">
            <a:lnSpc>
              <a:spcPct val="90000"/>
            </a:lnSpc>
            <a:spcBef>
              <a:spcPct val="0"/>
            </a:spcBef>
            <a:spcAft>
              <a:spcPct val="35000"/>
            </a:spcAft>
          </a:pPr>
          <a:r>
            <a:rPr lang="zh-TW" altLang="en-US" sz="2800" kern="1200" dirty="0" smtClean="0">
              <a:solidFill>
                <a:srgbClr val="0000FF"/>
              </a:solidFill>
              <a:latin typeface="文鼎標準楷體" panose="03000609000000000000" pitchFamily="65" charset="-120"/>
              <a:ea typeface="文鼎標準楷體" panose="03000609000000000000" pitchFamily="65" charset="-120"/>
              <a:cs typeface="+mn-cs"/>
            </a:rPr>
            <a:t>入班宣導</a:t>
          </a:r>
          <a:endParaRPr lang="zh-TW" altLang="en-US" sz="2800" kern="1200" dirty="0">
            <a:solidFill>
              <a:srgbClr val="0000FF"/>
            </a:solidFill>
            <a:latin typeface="文鼎標準楷體" panose="03000609000000000000" pitchFamily="65" charset="-120"/>
            <a:ea typeface="文鼎標準楷體" panose="03000609000000000000" pitchFamily="65" charset="-120"/>
            <a:cs typeface="+mn-cs"/>
          </a:endParaRPr>
        </a:p>
      </dsp:txBody>
      <dsp:txXfrm>
        <a:off x="258650" y="733315"/>
        <a:ext cx="3275255" cy="399568"/>
      </dsp:txXfrm>
    </dsp:sp>
    <dsp:sp modelId="{16624948-1CC0-4A90-B097-C2304092AB9F}">
      <dsp:nvSpPr>
        <dsp:cNvPr id="0" name=""/>
        <dsp:cNvSpPr/>
      </dsp:nvSpPr>
      <dsp:spPr>
        <a:xfrm>
          <a:off x="0" y="1613500"/>
          <a:ext cx="4740697" cy="378000"/>
        </a:xfrm>
        <a:prstGeom prst="rect">
          <a:avLst/>
        </a:prstGeom>
        <a:solidFill>
          <a:srgbClr val="FFFFE1">
            <a:alpha val="90000"/>
            <a:hueOff val="0"/>
            <a:satOff val="0"/>
            <a:lumOff val="0"/>
            <a:alphaOff val="0"/>
          </a:srgbClr>
        </a:solidFill>
        <a:ln w="25400" cap="flat" cmpd="sng" algn="ctr">
          <a:solidFill>
            <a:srgbClr val="CCCC99">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71E40A52-B02D-404B-B33A-F1B3CD23410F}">
      <dsp:nvSpPr>
        <dsp:cNvPr id="0" name=""/>
        <dsp:cNvSpPr/>
      </dsp:nvSpPr>
      <dsp:spPr>
        <a:xfrm>
          <a:off x="237034" y="1392100"/>
          <a:ext cx="3318487" cy="442800"/>
        </a:xfrm>
        <a:prstGeom prst="roundRect">
          <a:avLst/>
        </a:prstGeom>
        <a:solidFill>
          <a:srgbClr val="CCCC99">
            <a:hueOff val="0"/>
            <a:satOff val="0"/>
            <a:lumOff val="0"/>
            <a:alphaOff val="0"/>
          </a:srgbClr>
        </a:solidFill>
        <a:ln w="25400" cap="flat" cmpd="sng" algn="ctr">
          <a:solidFill>
            <a:srgbClr val="FFFFE1">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431" tIns="0" rIns="125431" bIns="0" numCol="1" spcCol="1270" anchor="ctr" anchorCtr="0">
          <a:noAutofit/>
        </a:bodyPr>
        <a:lstStyle/>
        <a:p>
          <a:pPr lvl="0" algn="l" defTabSz="1244600">
            <a:lnSpc>
              <a:spcPct val="90000"/>
            </a:lnSpc>
            <a:spcBef>
              <a:spcPct val="0"/>
            </a:spcBef>
            <a:spcAft>
              <a:spcPct val="35000"/>
            </a:spcAft>
          </a:pPr>
          <a:r>
            <a:rPr lang="zh-TW" altLang="en-US" sz="2800" kern="1200" dirty="0" smtClean="0">
              <a:solidFill>
                <a:srgbClr val="0000FF"/>
              </a:solidFill>
              <a:latin typeface="文鼎標準楷體" panose="03000609000000000000" pitchFamily="65" charset="-120"/>
              <a:ea typeface="文鼎標準楷體" panose="03000609000000000000" pitchFamily="65" charset="-120"/>
              <a:cs typeface="+mn-cs"/>
            </a:rPr>
            <a:t>親職教育</a:t>
          </a:r>
          <a:endParaRPr lang="zh-TW" altLang="en-US" sz="2800" kern="1200" dirty="0">
            <a:solidFill>
              <a:srgbClr val="0000FF"/>
            </a:solidFill>
            <a:latin typeface="文鼎標準楷體" panose="03000609000000000000" pitchFamily="65" charset="-120"/>
            <a:ea typeface="文鼎標準楷體" panose="03000609000000000000" pitchFamily="65" charset="-120"/>
            <a:cs typeface="+mn-cs"/>
          </a:endParaRPr>
        </a:p>
      </dsp:txBody>
      <dsp:txXfrm>
        <a:off x="258650" y="1413716"/>
        <a:ext cx="3275255" cy="399568"/>
      </dsp:txXfrm>
    </dsp:sp>
    <dsp:sp modelId="{7599E7D7-F004-4366-BBD7-6972F850E26B}">
      <dsp:nvSpPr>
        <dsp:cNvPr id="0" name=""/>
        <dsp:cNvSpPr/>
      </dsp:nvSpPr>
      <dsp:spPr>
        <a:xfrm>
          <a:off x="0" y="2293900"/>
          <a:ext cx="4740697" cy="378000"/>
        </a:xfrm>
        <a:prstGeom prst="rect">
          <a:avLst/>
        </a:prstGeom>
        <a:solidFill>
          <a:srgbClr val="FFFFE1">
            <a:alpha val="90000"/>
            <a:hueOff val="0"/>
            <a:satOff val="0"/>
            <a:lumOff val="0"/>
            <a:alphaOff val="0"/>
          </a:srgbClr>
        </a:solidFill>
        <a:ln w="25400" cap="flat" cmpd="sng" algn="ctr">
          <a:solidFill>
            <a:srgbClr val="CCCC99">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59935D2F-D5A9-49AC-B2C9-657B8665304D}">
      <dsp:nvSpPr>
        <dsp:cNvPr id="0" name=""/>
        <dsp:cNvSpPr/>
      </dsp:nvSpPr>
      <dsp:spPr>
        <a:xfrm>
          <a:off x="237034" y="2072500"/>
          <a:ext cx="3318487" cy="442800"/>
        </a:xfrm>
        <a:prstGeom prst="roundRect">
          <a:avLst/>
        </a:prstGeom>
        <a:solidFill>
          <a:srgbClr val="7DDCE9"/>
        </a:solidFill>
        <a:ln w="25400" cap="flat" cmpd="sng" algn="ctr">
          <a:solidFill>
            <a:srgbClr val="FFFFE1">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431" tIns="0" rIns="125431" bIns="0" numCol="1" spcCol="1270" anchor="ctr" anchorCtr="0">
          <a:noAutofit/>
        </a:bodyPr>
        <a:lstStyle/>
        <a:p>
          <a:pPr lvl="0" algn="l" defTabSz="1244600">
            <a:lnSpc>
              <a:spcPct val="90000"/>
            </a:lnSpc>
            <a:spcBef>
              <a:spcPct val="0"/>
            </a:spcBef>
            <a:spcAft>
              <a:spcPct val="35000"/>
            </a:spcAft>
          </a:pPr>
          <a:r>
            <a:rPr lang="zh-TW" altLang="en-US" sz="2800" kern="1200" dirty="0" smtClean="0">
              <a:solidFill>
                <a:srgbClr val="0000FF"/>
              </a:solidFill>
              <a:latin typeface="文鼎標準楷體" panose="03000609000000000000" pitchFamily="65" charset="-120"/>
              <a:ea typeface="文鼎標準楷體" panose="03000609000000000000" pitchFamily="65" charset="-120"/>
              <a:cs typeface="+mn-cs"/>
            </a:rPr>
            <a:t>親師溝通</a:t>
          </a:r>
          <a:endParaRPr lang="zh-TW" altLang="en-US" sz="2800" kern="1200" dirty="0">
            <a:solidFill>
              <a:srgbClr val="0000FF"/>
            </a:solidFill>
            <a:latin typeface="文鼎標準楷體" panose="03000609000000000000" pitchFamily="65" charset="-120"/>
            <a:ea typeface="文鼎標準楷體" panose="03000609000000000000" pitchFamily="65" charset="-120"/>
            <a:cs typeface="+mn-cs"/>
          </a:endParaRPr>
        </a:p>
      </dsp:txBody>
      <dsp:txXfrm>
        <a:off x="258650" y="2094116"/>
        <a:ext cx="3275255" cy="399568"/>
      </dsp:txXfrm>
    </dsp:sp>
    <dsp:sp modelId="{701C1BBF-EF1A-463D-B2AC-557D108DE115}">
      <dsp:nvSpPr>
        <dsp:cNvPr id="0" name=""/>
        <dsp:cNvSpPr/>
      </dsp:nvSpPr>
      <dsp:spPr>
        <a:xfrm>
          <a:off x="0" y="2974300"/>
          <a:ext cx="4740697" cy="378000"/>
        </a:xfrm>
        <a:prstGeom prst="rect">
          <a:avLst/>
        </a:prstGeom>
        <a:solidFill>
          <a:srgbClr val="FFFFE1">
            <a:alpha val="90000"/>
            <a:hueOff val="0"/>
            <a:satOff val="0"/>
            <a:lumOff val="0"/>
            <a:alphaOff val="0"/>
          </a:srgbClr>
        </a:solidFill>
        <a:ln w="25400" cap="flat" cmpd="sng" algn="ctr">
          <a:solidFill>
            <a:srgbClr val="CCCC99">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CC25C78F-E315-45E0-A3EE-20BFDB766F3E}">
      <dsp:nvSpPr>
        <dsp:cNvPr id="0" name=""/>
        <dsp:cNvSpPr/>
      </dsp:nvSpPr>
      <dsp:spPr>
        <a:xfrm>
          <a:off x="237034" y="2752900"/>
          <a:ext cx="3318487" cy="442800"/>
        </a:xfrm>
        <a:prstGeom prst="roundRect">
          <a:avLst/>
        </a:prstGeom>
        <a:solidFill>
          <a:srgbClr val="92D050"/>
        </a:solidFill>
        <a:ln w="25400" cap="flat" cmpd="sng" algn="ctr">
          <a:solidFill>
            <a:srgbClr val="FFFFE1">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431" tIns="0" rIns="125431" bIns="0" numCol="1" spcCol="1270" anchor="ctr" anchorCtr="0">
          <a:noAutofit/>
        </a:bodyPr>
        <a:lstStyle/>
        <a:p>
          <a:pPr lvl="0" algn="l" defTabSz="1244600">
            <a:lnSpc>
              <a:spcPct val="90000"/>
            </a:lnSpc>
            <a:spcBef>
              <a:spcPct val="0"/>
            </a:spcBef>
            <a:spcAft>
              <a:spcPct val="35000"/>
            </a:spcAft>
          </a:pPr>
          <a:r>
            <a:rPr lang="zh-TW" altLang="en-US" sz="2800" kern="1200" dirty="0" smtClean="0">
              <a:solidFill>
                <a:srgbClr val="0000FF"/>
              </a:solidFill>
              <a:latin typeface="文鼎標準楷體" panose="03000609000000000000" pitchFamily="65" charset="-120"/>
              <a:ea typeface="文鼎標準楷體" panose="03000609000000000000" pitchFamily="65" charset="-120"/>
              <a:cs typeface="+mn-cs"/>
            </a:rPr>
            <a:t>綜合課程設計</a:t>
          </a:r>
          <a:endParaRPr lang="zh-TW" altLang="en-US" sz="2800" kern="1200" dirty="0">
            <a:solidFill>
              <a:srgbClr val="0000FF"/>
            </a:solidFill>
            <a:latin typeface="文鼎標準楷體" panose="03000609000000000000" pitchFamily="65" charset="-120"/>
            <a:ea typeface="文鼎標準楷體" panose="03000609000000000000" pitchFamily="65" charset="-120"/>
            <a:cs typeface="+mn-cs"/>
          </a:endParaRPr>
        </a:p>
      </dsp:txBody>
      <dsp:txXfrm>
        <a:off x="258650" y="2774516"/>
        <a:ext cx="3275255" cy="399568"/>
      </dsp:txXfrm>
    </dsp:sp>
    <dsp:sp modelId="{95DE2D13-6728-4538-B097-E316E76D2C2C}">
      <dsp:nvSpPr>
        <dsp:cNvPr id="0" name=""/>
        <dsp:cNvSpPr/>
      </dsp:nvSpPr>
      <dsp:spPr>
        <a:xfrm>
          <a:off x="0" y="3654700"/>
          <a:ext cx="4740697" cy="378000"/>
        </a:xfrm>
        <a:prstGeom prst="rect">
          <a:avLst/>
        </a:prstGeom>
        <a:solidFill>
          <a:srgbClr val="FFFFE1">
            <a:alpha val="90000"/>
            <a:hueOff val="0"/>
            <a:satOff val="0"/>
            <a:lumOff val="0"/>
            <a:alphaOff val="0"/>
          </a:srgbClr>
        </a:solidFill>
        <a:ln w="25400" cap="flat" cmpd="sng" algn="ctr">
          <a:solidFill>
            <a:srgbClr val="CCCC99">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E0EF8379-21E8-4BA3-9B55-4962E0C8A30B}">
      <dsp:nvSpPr>
        <dsp:cNvPr id="0" name=""/>
        <dsp:cNvSpPr/>
      </dsp:nvSpPr>
      <dsp:spPr>
        <a:xfrm>
          <a:off x="237034" y="3433300"/>
          <a:ext cx="3318487" cy="442800"/>
        </a:xfrm>
        <a:prstGeom prst="roundRect">
          <a:avLst/>
        </a:prstGeom>
        <a:solidFill>
          <a:srgbClr val="FFFFE1">
            <a:lumMod val="75000"/>
          </a:srgbClr>
        </a:solidFill>
        <a:ln w="25400" cap="flat" cmpd="sng" algn="ctr">
          <a:solidFill>
            <a:srgbClr val="FFFFE1">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431" tIns="0" rIns="125431" bIns="0" numCol="1" spcCol="1270" anchor="ctr" anchorCtr="0">
          <a:noAutofit/>
        </a:bodyPr>
        <a:lstStyle/>
        <a:p>
          <a:pPr lvl="0" algn="l" defTabSz="1244600">
            <a:lnSpc>
              <a:spcPct val="90000"/>
            </a:lnSpc>
            <a:spcBef>
              <a:spcPct val="0"/>
            </a:spcBef>
            <a:spcAft>
              <a:spcPct val="35000"/>
            </a:spcAft>
          </a:pPr>
          <a:r>
            <a:rPr lang="zh-TW" altLang="en-US" sz="2800" kern="1200" dirty="0" smtClean="0">
              <a:solidFill>
                <a:srgbClr val="0000FF"/>
              </a:solidFill>
              <a:latin typeface="文鼎標準楷體" panose="03000609000000000000" pitchFamily="65" charset="-120"/>
              <a:ea typeface="文鼎標準楷體" panose="03000609000000000000" pitchFamily="65" charset="-120"/>
              <a:cs typeface="+mn-cs"/>
            </a:rPr>
            <a:t>愛心小天使</a:t>
          </a:r>
          <a:endParaRPr lang="zh-TW" altLang="en-US" sz="2800" kern="1200" dirty="0">
            <a:solidFill>
              <a:srgbClr val="0000FF"/>
            </a:solidFill>
            <a:latin typeface="文鼎標準楷體" panose="03000609000000000000" pitchFamily="65" charset="-120"/>
            <a:ea typeface="文鼎標準楷體" panose="03000609000000000000" pitchFamily="65" charset="-120"/>
            <a:cs typeface="+mn-cs"/>
          </a:endParaRPr>
        </a:p>
      </dsp:txBody>
      <dsp:txXfrm>
        <a:off x="258650" y="3454916"/>
        <a:ext cx="3275255" cy="39956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0.01001</cdr:x>
      <cdr:y>0.01505</cdr:y>
    </cdr:from>
    <cdr:to>
      <cdr:x>0.08876</cdr:x>
      <cdr:y>0.10533</cdr:y>
    </cdr:to>
    <cdr:sp macro="" textlink="">
      <cdr:nvSpPr>
        <cdr:cNvPr id="2" name="矩形 1"/>
        <cdr:cNvSpPr/>
      </cdr:nvSpPr>
      <cdr:spPr>
        <a:xfrm xmlns:a="http://schemas.openxmlformats.org/drawingml/2006/main">
          <a:off x="82352" y="72008"/>
          <a:ext cx="648072" cy="43204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zh-TW" altLang="en-US" sz="1800" b="1" dirty="0" smtClean="0">
              <a:solidFill>
                <a:schemeClr val="tx1"/>
              </a:solidFill>
            </a:rPr>
            <a:t>人</a:t>
          </a:r>
          <a:r>
            <a:rPr lang="zh-TW" altLang="en-US" sz="1800" b="1" dirty="0">
              <a:solidFill>
                <a:schemeClr val="tx1"/>
              </a:solidFill>
            </a:rPr>
            <a:t>次</a:t>
          </a:r>
          <a:endParaRPr lang="zh-TW" sz="1800" b="1" dirty="0">
            <a:solidFill>
              <a:schemeClr val="tx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9CA940-CBC8-4C78-91C5-7DB435FB56E1}" type="datetimeFigureOut">
              <a:rPr lang="zh-TW" altLang="en-US" smtClean="0"/>
              <a:pPr/>
              <a:t>2014/9/13</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2FD682-A2C7-45DD-BD7B-4FC45CE338CD}" type="slidenum">
              <a:rPr lang="zh-TW" altLang="en-US" smtClean="0"/>
              <a:pPr/>
              <a:t>‹#›</a:t>
            </a:fld>
            <a:endParaRPr lang="zh-TW" altLang="en-US"/>
          </a:p>
        </p:txBody>
      </p:sp>
    </p:spTree>
    <p:extLst>
      <p:ext uri="{BB962C8B-B14F-4D97-AF65-F5344CB8AC3E}">
        <p14:creationId xmlns:p14="http://schemas.microsoft.com/office/powerpoint/2010/main" val="1299195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a:buNone/>
            </a:pPr>
            <a:r>
              <a:rPr lang="en-US" altLang="zh-TW" dirty="0" smtClean="0"/>
              <a:t>1.</a:t>
            </a:r>
            <a:r>
              <a:rPr lang="zh-TW" altLang="en-US" dirty="0" smtClean="0"/>
              <a:t>有耐心，多停聽看</a:t>
            </a:r>
          </a:p>
          <a:p>
            <a:pPr marL="0" indent="0">
              <a:buNone/>
            </a:pPr>
            <a:r>
              <a:rPr lang="zh-TW" altLang="en-US" dirty="0" smtClean="0"/>
              <a:t>孩子如有疑問，不管在任何時刻，父母都能暫時停下手邊工作，聽聽孩子的想法和聲音、看看孩子的情緒反應，並給予適時的回饋，因為這是教育孩子的關鍵時機。</a:t>
            </a:r>
          </a:p>
          <a:p>
            <a:pPr>
              <a:buNone/>
            </a:pPr>
            <a:r>
              <a:rPr lang="en-US" altLang="zh-TW" dirty="0" smtClean="0"/>
              <a:t>2.</a:t>
            </a:r>
            <a:r>
              <a:rPr lang="zh-TW" altLang="en-US" dirty="0" smtClean="0"/>
              <a:t>有愛心，多和孩子聊天</a:t>
            </a:r>
          </a:p>
          <a:p>
            <a:pPr marL="0" indent="0">
              <a:buNone/>
            </a:pPr>
            <a:r>
              <a:rPr lang="zh-TW" altLang="en-US" dirty="0" smtClean="0"/>
              <a:t>每天能撥出三十分鐘和孩子聊天，談生活、討論買東西、商量家事分工、談電視節目、分享喜好等，不但可促進親子感情，又可提升孩子語文能力。</a:t>
            </a:r>
            <a:endParaRPr lang="en-US" altLang="zh-TW" dirty="0" smtClean="0"/>
          </a:p>
          <a:p>
            <a:pPr marL="0" indent="0">
              <a:buNone/>
            </a:pPr>
            <a:endParaRPr lang="en-US" altLang="zh-TW" dirty="0" smtClean="0"/>
          </a:p>
          <a:p>
            <a:pPr>
              <a:buNone/>
            </a:pPr>
            <a:r>
              <a:rPr lang="en-US" altLang="zh-TW" dirty="0" smtClean="0"/>
              <a:t>4.</a:t>
            </a:r>
            <a:r>
              <a:rPr lang="zh-TW" altLang="en-US" dirty="0" smtClean="0"/>
              <a:t>有信心，尊重孩子是獨立的個體</a:t>
            </a:r>
          </a:p>
          <a:p>
            <a:pPr marL="0" indent="0">
              <a:buNone/>
            </a:pPr>
            <a:r>
              <a:rPr lang="zh-TW" altLang="en-US" dirty="0" smtClean="0"/>
              <a:t>孩子有個別差異，必須公平對待，不和兄弟姊妹或同學做過多的比較，造成孩子的挫折感或傷了自尊心，要相信孩子、給予孩子成長的空間。</a:t>
            </a:r>
          </a:p>
          <a:p>
            <a:pPr>
              <a:buNone/>
            </a:pPr>
            <a:r>
              <a:rPr lang="en-US" altLang="zh-TW" dirty="0" smtClean="0"/>
              <a:t>5.</a:t>
            </a:r>
            <a:r>
              <a:rPr lang="zh-TW" altLang="en-US" dirty="0" smtClean="0"/>
              <a:t>有同理心，塑造健康成長的孩子</a:t>
            </a:r>
          </a:p>
          <a:p>
            <a:pPr marL="0" indent="0">
              <a:buNone/>
            </a:pPr>
            <a:r>
              <a:rPr lang="zh-TW" altLang="en-US" dirty="0" smtClean="0"/>
              <a:t>父母的教養方式，包括身教、言教、境教對兒童人格發展影響深遠，有賴父母全心的投入，將是送給孩子的最佳禮物。</a:t>
            </a:r>
          </a:p>
          <a:p>
            <a:endParaRPr lang="zh-TW" altLang="en-US" dirty="0" smtClean="0"/>
          </a:p>
          <a:p>
            <a:pPr marL="0" indent="0">
              <a:buNone/>
            </a:pPr>
            <a:endParaRPr lang="en-US" altLang="zh-TW" dirty="0" smtClean="0"/>
          </a:p>
          <a:p>
            <a:pPr>
              <a:buNone/>
            </a:pPr>
            <a:r>
              <a:rPr lang="zh-TW" altLang="en-US" dirty="0" smtClean="0"/>
              <a:t>有恆心，多陪孩子閱讀</a:t>
            </a:r>
          </a:p>
          <a:p>
            <a:pPr marL="0" indent="0">
              <a:buNone/>
            </a:pPr>
            <a:r>
              <a:rPr lang="zh-TW" altLang="en-US" dirty="0" smtClean="0"/>
              <a:t>培養良好的閱讀習慣，不是強迫，而是需要陪伴。父母能以身作則，每天空出三十分鐘和孩子一起閱讀，將可充實大家的智慧，久而久之，孩子將能自動自發的閱讀，培養學習基本能力。</a:t>
            </a:r>
          </a:p>
          <a:p>
            <a:endParaRPr lang="zh-TW" altLang="en-US" dirty="0" smtClean="0"/>
          </a:p>
          <a:p>
            <a:pPr marL="0" indent="0">
              <a:buNone/>
            </a:pPr>
            <a:endParaRPr lang="en-US" altLang="zh-TW" dirty="0" smtClean="0"/>
          </a:p>
          <a:p>
            <a:pPr marL="0" indent="0">
              <a:buNone/>
            </a:pPr>
            <a:endParaRPr lang="zh-TW" altLang="en-US" dirty="0" smtClean="0"/>
          </a:p>
        </p:txBody>
      </p:sp>
      <p:sp>
        <p:nvSpPr>
          <p:cNvPr id="4" name="投影片編號版面配置區 3"/>
          <p:cNvSpPr>
            <a:spLocks noGrp="1"/>
          </p:cNvSpPr>
          <p:nvPr>
            <p:ph type="sldNum" sz="quarter" idx="10"/>
          </p:nvPr>
        </p:nvSpPr>
        <p:spPr/>
        <p:txBody>
          <a:bodyPr/>
          <a:lstStyle/>
          <a:p>
            <a:fld id="{AF2FD682-A2C7-45DD-BD7B-4FC45CE338CD}" type="slidenum">
              <a:rPr lang="zh-TW" altLang="en-US" smtClean="0"/>
              <a:pPr/>
              <a:t>15</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3">
        <a:schemeClr val="bg2"/>
      </p:bgRef>
    </p:bg>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173157"/>
            <a:ext cx="7772400" cy="1470025"/>
          </a:xfrm>
        </p:spPr>
        <p:txBody>
          <a:bodyPr anchor="b"/>
          <a:lstStyle>
            <a:lvl1pPr algn="l">
              <a:defRPr sz="4800"/>
            </a:lvl1pPr>
          </a:lstStyle>
          <a:p>
            <a:r>
              <a:rPr kumimoji="0" lang="zh-TW" altLang="en-US" smtClean="0"/>
              <a:t>按一下以編輯母片標題樣式</a:t>
            </a:r>
            <a:endParaRPr kumimoji="0" lang="en-US"/>
          </a:p>
        </p:txBody>
      </p:sp>
      <p:sp>
        <p:nvSpPr>
          <p:cNvPr id="3" name="副標題 2"/>
          <p:cNvSpPr>
            <a:spLocks noGrp="1"/>
          </p:cNvSpPr>
          <p:nvPr>
            <p:ph type="subTitle" idx="1"/>
          </p:nvPr>
        </p:nvSpPr>
        <p:spPr>
          <a:xfrm>
            <a:off x="687716" y="2643182"/>
            <a:ext cx="6670366" cy="1752600"/>
          </a:xfrm>
        </p:spPr>
        <p:txBody>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zh-TW" altLang="en-US" smtClean="0"/>
              <a:t>按一下以編輯母片副標題樣式</a:t>
            </a:r>
            <a:endParaRPr kumimoji="0" lang="en-US"/>
          </a:p>
        </p:txBody>
      </p:sp>
      <p:sp>
        <p:nvSpPr>
          <p:cNvPr id="4" name="日期版面配置區 3"/>
          <p:cNvSpPr>
            <a:spLocks noGrp="1"/>
          </p:cNvSpPr>
          <p:nvPr>
            <p:ph type="dt" sz="half" idx="10"/>
          </p:nvPr>
        </p:nvSpPr>
        <p:spPr/>
        <p:txBody>
          <a:bodyPr/>
          <a:lstStyle/>
          <a:p>
            <a:fld id="{51F2708A-E88F-45AE-9E6C-8C207CE77071}" type="datetimeFigureOut">
              <a:rPr lang="zh-TW" altLang="en-US" smtClean="0"/>
              <a:pPr/>
              <a:t>2014/9/13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0863609-2D00-438F-B3C9-66E24698CB00}" type="slidenum">
              <a:rPr lang="zh-TW" altLang="en-US" smtClean="0"/>
              <a:pPr/>
              <a:t>‹#›</a:t>
            </a:fld>
            <a:endParaRPr lang="zh-TW" altLang="en-US"/>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51F2708A-E88F-45AE-9E6C-8C207CE77071}" type="datetimeFigureOut">
              <a:rPr lang="zh-TW" altLang="en-US" smtClean="0"/>
              <a:pPr/>
              <a:t>2014/9/13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0863609-2D00-438F-B3C9-66E24698CB00}" type="slidenum">
              <a:rPr lang="zh-TW" altLang="en-US" smtClean="0"/>
              <a:pPr/>
              <a:t>‹#›</a:t>
            </a:fld>
            <a:endParaRPr lang="zh-TW" altLang="en-US"/>
          </a:p>
        </p:txBody>
      </p:sp>
    </p:spTree>
  </p:cSld>
  <p:clrMapOvr>
    <a:masterClrMapping/>
  </p:clrMapOvr>
  <p:transition>
    <p:random/>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143768" y="274639"/>
            <a:ext cx="1543032" cy="5851525"/>
          </a:xfrm>
        </p:spPr>
        <p:txBody>
          <a:bodyPr vert="eaVer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274639"/>
            <a:ext cx="6615130" cy="5851525"/>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51F2708A-E88F-45AE-9E6C-8C207CE77071}" type="datetimeFigureOut">
              <a:rPr lang="zh-TW" altLang="en-US" smtClean="0"/>
              <a:pPr/>
              <a:t>2014/9/13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0863609-2D00-438F-B3C9-66E24698CB00}" type="slidenum">
              <a:rPr lang="zh-TW" altLang="en-US" smtClean="0"/>
              <a:pPr/>
              <a:t>‹#›</a:t>
            </a:fld>
            <a:endParaRPr lang="zh-TW" altLang="en-US"/>
          </a:p>
        </p:txBody>
      </p:sp>
    </p:spTree>
  </p:cSld>
  <p:clrMapOvr>
    <a:masterClrMapping/>
  </p:clrMapOvr>
  <p:transition>
    <p:random/>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9A7F2E2C-C24C-46E9-BD9F-384D4BB5F97A}" type="datetimeFigureOut">
              <a:rPr lang="zh-TW" altLang="en-US" smtClean="0">
                <a:solidFill>
                  <a:prstClr val="black">
                    <a:tint val="75000"/>
                  </a:prstClr>
                </a:solidFill>
              </a:rPr>
              <a:pPr/>
              <a:t>2014/9/13</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F3EFF966-A464-4C68-A380-41CECD17862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042696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9A7F2E2C-C24C-46E9-BD9F-384D4BB5F97A}" type="datetimeFigureOut">
              <a:rPr lang="zh-TW" altLang="en-US" smtClean="0">
                <a:solidFill>
                  <a:prstClr val="black">
                    <a:tint val="75000"/>
                  </a:prstClr>
                </a:solidFill>
              </a:rPr>
              <a:pPr/>
              <a:t>2014/9/13</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F3EFF966-A464-4C68-A380-41CECD17862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391408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9A7F2E2C-C24C-46E9-BD9F-384D4BB5F97A}" type="datetimeFigureOut">
              <a:rPr lang="zh-TW" altLang="en-US" smtClean="0">
                <a:solidFill>
                  <a:prstClr val="black">
                    <a:tint val="75000"/>
                  </a:prstClr>
                </a:solidFill>
              </a:rPr>
              <a:pPr/>
              <a:t>2014/9/13</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F3EFF966-A464-4C68-A380-41CECD17862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329721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9A7F2E2C-C24C-46E9-BD9F-384D4BB5F97A}" type="datetimeFigureOut">
              <a:rPr lang="zh-TW" altLang="en-US" smtClean="0">
                <a:solidFill>
                  <a:prstClr val="black">
                    <a:tint val="75000"/>
                  </a:prstClr>
                </a:solidFill>
              </a:rPr>
              <a:pPr/>
              <a:t>2014/9/13</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F3EFF966-A464-4C68-A380-41CECD17862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362785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9A7F2E2C-C24C-46E9-BD9F-384D4BB5F97A}" type="datetimeFigureOut">
              <a:rPr lang="zh-TW" altLang="en-US" smtClean="0">
                <a:solidFill>
                  <a:prstClr val="black">
                    <a:tint val="75000"/>
                  </a:prstClr>
                </a:solidFill>
              </a:rPr>
              <a:pPr/>
              <a:t>2014/9/13</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F3EFF966-A464-4C68-A380-41CECD17862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527442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9A7F2E2C-C24C-46E9-BD9F-384D4BB5F97A}" type="datetimeFigureOut">
              <a:rPr lang="zh-TW" altLang="en-US" smtClean="0">
                <a:solidFill>
                  <a:prstClr val="black">
                    <a:tint val="75000"/>
                  </a:prstClr>
                </a:solidFill>
              </a:rPr>
              <a:pPr/>
              <a:t>2014/9/13</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F3EFF966-A464-4C68-A380-41CECD17862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461246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9A7F2E2C-C24C-46E9-BD9F-384D4BB5F97A}" type="datetimeFigureOut">
              <a:rPr lang="zh-TW" altLang="en-US" smtClean="0">
                <a:solidFill>
                  <a:prstClr val="black">
                    <a:tint val="75000"/>
                  </a:prstClr>
                </a:solidFill>
              </a:rPr>
              <a:pPr/>
              <a:t>2014/9/13</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F3EFF966-A464-4C68-A380-41CECD17862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335872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9A7F2E2C-C24C-46E9-BD9F-384D4BB5F97A}" type="datetimeFigureOut">
              <a:rPr lang="zh-TW" altLang="en-US" smtClean="0">
                <a:solidFill>
                  <a:prstClr val="black">
                    <a:tint val="75000"/>
                  </a:prstClr>
                </a:solidFill>
              </a:rPr>
              <a:pPr/>
              <a:t>2014/9/13</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F3EFF966-A464-4C68-A380-41CECD17862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406762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內容版面配置區 2"/>
          <p:cNvSpPr>
            <a:spLocks noGrp="1"/>
          </p:cNvSpPr>
          <p:nvPr>
            <p:ph idx="1"/>
          </p:nvPr>
        </p:nvSpPr>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51F2708A-E88F-45AE-9E6C-8C207CE77071}" type="datetimeFigureOut">
              <a:rPr lang="zh-TW" altLang="en-US" smtClean="0"/>
              <a:pPr/>
              <a:t>2014/9/13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0863609-2D00-438F-B3C9-66E24698CB00}" type="slidenum">
              <a:rPr lang="zh-TW" altLang="en-US" smtClean="0"/>
              <a:pPr/>
              <a:t>‹#›</a:t>
            </a:fld>
            <a:endParaRPr lang="zh-TW" altLang="en-US"/>
          </a:p>
        </p:txBody>
      </p:sp>
    </p:spTree>
  </p:cSld>
  <p:clrMapOvr>
    <a:masterClrMapping/>
  </p:clrMapOvr>
  <p:transition>
    <p:random/>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9A7F2E2C-C24C-46E9-BD9F-384D4BB5F97A}" type="datetimeFigureOut">
              <a:rPr lang="zh-TW" altLang="en-US" smtClean="0">
                <a:solidFill>
                  <a:prstClr val="black">
                    <a:tint val="75000"/>
                  </a:prstClr>
                </a:solidFill>
              </a:rPr>
              <a:pPr/>
              <a:t>2014/9/13</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F3EFF966-A464-4C68-A380-41CECD17862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896840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9A7F2E2C-C24C-46E9-BD9F-384D4BB5F97A}" type="datetimeFigureOut">
              <a:rPr lang="zh-TW" altLang="en-US" smtClean="0">
                <a:solidFill>
                  <a:prstClr val="black">
                    <a:tint val="75000"/>
                  </a:prstClr>
                </a:solidFill>
              </a:rPr>
              <a:pPr/>
              <a:t>2014/9/13</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F3EFF966-A464-4C68-A380-41CECD17862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530307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9A7F2E2C-C24C-46E9-BD9F-384D4BB5F97A}" type="datetimeFigureOut">
              <a:rPr lang="zh-TW" altLang="en-US" smtClean="0">
                <a:solidFill>
                  <a:prstClr val="black">
                    <a:tint val="75000"/>
                  </a:prstClr>
                </a:solidFill>
              </a:rPr>
              <a:pPr/>
              <a:t>2014/9/13</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F3EFF966-A464-4C68-A380-41CECD17862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578145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3">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685800" y="2924181"/>
            <a:ext cx="7772400" cy="1362075"/>
          </a:xfrm>
        </p:spPr>
        <p:txBody>
          <a:bodyPr anchor="t"/>
          <a:lstStyle>
            <a:lvl1pPr algn="l">
              <a:defRPr sz="4400" b="0" cap="all"/>
            </a:lvl1p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685800" y="1428747"/>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51F2708A-E88F-45AE-9E6C-8C207CE77071}" type="datetimeFigureOut">
              <a:rPr lang="zh-TW" altLang="en-US" smtClean="0"/>
              <a:pPr/>
              <a:t>2014/9/13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0863609-2D00-438F-B3C9-66E24698CB00}" type="slidenum">
              <a:rPr lang="zh-TW" altLang="en-US" smtClean="0"/>
              <a:pPr/>
              <a:t>‹#›</a:t>
            </a:fld>
            <a:endParaRPr lang="zh-TW" alt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fld id="{51F2708A-E88F-45AE-9E6C-8C207CE77071}" type="datetimeFigureOut">
              <a:rPr lang="zh-TW" altLang="en-US" smtClean="0"/>
              <a:pPr/>
              <a:t>2014/9/13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F0863609-2D00-438F-B3C9-66E24698CB00}" type="slidenum">
              <a:rPr lang="zh-TW" altLang="en-US" smtClean="0"/>
              <a:pPr/>
              <a:t>‹#›</a:t>
            </a:fld>
            <a:endParaRPr lang="zh-TW" altLang="en-US"/>
          </a:p>
        </p:txBody>
      </p:sp>
    </p:spTree>
  </p:cSld>
  <p:clrMapOvr>
    <a:masterClrMapping/>
  </p:clrMapOvr>
  <p:transition>
    <p:random/>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p>
            <a:fld id="{51F2708A-E88F-45AE-9E6C-8C207CE77071}" type="datetimeFigureOut">
              <a:rPr lang="zh-TW" altLang="en-US" smtClean="0"/>
              <a:pPr/>
              <a:t>2014/9/13</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F0863609-2D00-438F-B3C9-66E24698CB00}" type="slidenum">
              <a:rPr lang="zh-TW" altLang="en-US" smtClean="0"/>
              <a:pPr/>
              <a:t>‹#›</a:t>
            </a:fld>
            <a:endParaRPr lang="zh-TW" altLang="en-US"/>
          </a:p>
        </p:txBody>
      </p:sp>
    </p:spTree>
  </p:cSld>
  <p:clrMapOvr>
    <a:masterClrMapping/>
  </p:clrMapOvr>
  <p:transition>
    <p:random/>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日期版面配置區 2"/>
          <p:cNvSpPr>
            <a:spLocks noGrp="1"/>
          </p:cNvSpPr>
          <p:nvPr>
            <p:ph type="dt" sz="half" idx="10"/>
          </p:nvPr>
        </p:nvSpPr>
        <p:spPr/>
        <p:txBody>
          <a:bodyPr/>
          <a:lstStyle/>
          <a:p>
            <a:fld id="{51F2708A-E88F-45AE-9E6C-8C207CE77071}" type="datetimeFigureOut">
              <a:rPr lang="zh-TW" altLang="en-US" smtClean="0"/>
              <a:pPr/>
              <a:t>2014/9/13</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F0863609-2D00-438F-B3C9-66E24698CB00}" type="slidenum">
              <a:rPr lang="zh-TW" altLang="en-US" smtClean="0"/>
              <a:pPr/>
              <a:t>‹#›</a:t>
            </a:fld>
            <a:endParaRPr lang="zh-TW" altLang="en-US"/>
          </a:p>
        </p:txBody>
      </p:sp>
    </p:spTree>
  </p:cSld>
  <p:clrMapOvr>
    <a:masterClrMapping/>
  </p:clrMapOvr>
  <p:transition>
    <p:random/>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51F2708A-E88F-45AE-9E6C-8C207CE77071}" type="datetimeFigureOut">
              <a:rPr lang="zh-TW" altLang="en-US" smtClean="0"/>
              <a:pPr/>
              <a:t>2014/9/13</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F0863609-2D00-438F-B3C9-66E24698CB00}" type="slidenum">
              <a:rPr lang="zh-TW" altLang="en-US" smtClean="0"/>
              <a:pPr/>
              <a:t>‹#›</a:t>
            </a:fld>
            <a:endParaRPr lang="zh-TW" altLang="en-US"/>
          </a:p>
        </p:txBody>
      </p:sp>
    </p:spTree>
  </p:cSld>
  <p:clrMapOvr>
    <a:masterClrMapping/>
  </p:clrMapOvr>
  <p:transition>
    <p:random/>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0382" y="1071546"/>
            <a:ext cx="5111750" cy="50497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文字版面配置區 3"/>
          <p:cNvSpPr>
            <a:spLocks noGrp="1"/>
          </p:cNvSpPr>
          <p:nvPr>
            <p:ph type="body" sz="half" idx="2"/>
          </p:nvPr>
        </p:nvSpPr>
        <p:spPr>
          <a:xfrm>
            <a:off x="5679083" y="1071546"/>
            <a:ext cx="3008313" cy="34290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fld id="{51F2708A-E88F-45AE-9E6C-8C207CE77071}" type="datetimeFigureOut">
              <a:rPr lang="zh-TW" altLang="en-US" smtClean="0"/>
              <a:pPr/>
              <a:t>2014/9/13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F0863609-2D00-438F-B3C9-66E24698CB00}" type="slidenum">
              <a:rPr lang="zh-TW" altLang="en-US" smtClean="0"/>
              <a:pPr/>
              <a:t>‹#›</a:t>
            </a:fld>
            <a:endParaRPr lang="zh-TW" altLang="en-US"/>
          </a:p>
        </p:txBody>
      </p:sp>
      <p:sp>
        <p:nvSpPr>
          <p:cNvPr id="2" name="標題 1"/>
          <p:cNvSpPr>
            <a:spLocks noGrp="1"/>
          </p:cNvSpPr>
          <p:nvPr>
            <p:ph type="title"/>
          </p:nvPr>
        </p:nvSpPr>
        <p:spPr>
          <a:xfrm>
            <a:off x="457205" y="285728"/>
            <a:ext cx="8230993" cy="696626"/>
          </a:xfrm>
        </p:spPr>
        <p:txBody>
          <a:bodyPr anchor="ctr"/>
          <a:lstStyle>
            <a:lvl1pPr algn="ctr">
              <a:defRPr sz="3600" b="0"/>
            </a:lvl1pPr>
          </a:lstStyle>
          <a:p>
            <a:r>
              <a:rPr kumimoji="0" lang="zh-TW" altLang="en-US" smtClean="0"/>
              <a:t>按一下以編輯母片標題樣式</a:t>
            </a:r>
            <a:endParaRPr kumimoji="0" lang="en-US"/>
          </a:p>
        </p:txBody>
      </p:sp>
    </p:spTree>
  </p:cSld>
  <p:clrMapOvr>
    <a:masterClrMapping/>
  </p:clrMapOvr>
  <p:transition>
    <p:random/>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001024" y="642918"/>
            <a:ext cx="785818" cy="4572032"/>
          </a:xfrm>
        </p:spPr>
        <p:txBody>
          <a:bodyPr vert="eaVert" anchor="ctr"/>
          <a:lstStyle>
            <a:lvl1pPr algn="l">
              <a:defRPr sz="2400" b="0"/>
            </a:lvl1pPr>
          </a:lstStyle>
          <a:p>
            <a:r>
              <a:rPr kumimoji="0" lang="zh-TW" altLang="en-US" smtClean="0"/>
              <a:t>按一下以編輯母片標題樣式</a:t>
            </a:r>
            <a:endParaRPr kumimoji="0" lang="en-US"/>
          </a:p>
        </p:txBody>
      </p:sp>
      <p:sp>
        <p:nvSpPr>
          <p:cNvPr id="3" name="圖片版面配置區 2"/>
          <p:cNvSpPr>
            <a:spLocks noGrp="1"/>
          </p:cNvSpPr>
          <p:nvPr>
            <p:ph type="pic" idx="1"/>
          </p:nvPr>
        </p:nvSpPr>
        <p:spPr>
          <a:xfrm>
            <a:off x="442922" y="541340"/>
            <a:ext cx="6415094" cy="5459428"/>
          </a:xfrm>
          <a:prstGeom prst="roundRect">
            <a:avLst>
              <a:gd name="adj" fmla="val 4800"/>
            </a:avLst>
          </a:prstGeom>
          <a:solidFill>
            <a:schemeClr val="accent1">
              <a:tint val="20000"/>
            </a:schemeClr>
          </a:solidFill>
          <a:ln w="38100">
            <a:gradFill flip="none" rotWithShape="1">
              <a:gsLst>
                <a:gs pos="0">
                  <a:schemeClr val="accent1">
                    <a:alpha val="50000"/>
                  </a:schemeClr>
                </a:gs>
                <a:gs pos="100000">
                  <a:schemeClr val="accent1">
                    <a:tint val="20000"/>
                  </a:schemeClr>
                </a:gs>
              </a:gsLst>
              <a:lin ang="16200000" scaled="1"/>
              <a:tileRect/>
            </a:gradFill>
          </a:ln>
          <a:effectLst>
            <a:outerShdw blurRad="76200" dist="38100" dir="5400000" sx="100500" sy="100500" algn="tl" rotWithShape="0">
              <a:srgbClr val="000000">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zh-TW" altLang="en-US" smtClean="0"/>
              <a:t>按一下圖示以新增圖片</a:t>
            </a:r>
            <a:endParaRPr kumimoji="0" lang="en-US"/>
          </a:p>
        </p:txBody>
      </p:sp>
      <p:sp>
        <p:nvSpPr>
          <p:cNvPr id="4" name="文字版面配置區 3"/>
          <p:cNvSpPr>
            <a:spLocks noGrp="1"/>
          </p:cNvSpPr>
          <p:nvPr>
            <p:ph type="body" sz="half" idx="2"/>
          </p:nvPr>
        </p:nvSpPr>
        <p:spPr>
          <a:xfrm>
            <a:off x="7072330" y="1000108"/>
            <a:ext cx="914368" cy="4214842"/>
          </a:xfrm>
        </p:spPr>
        <p:txBody>
          <a:bodyPr vert="eaVert" anchor="ctr"/>
          <a:lstStyle>
            <a:lvl1pPr marL="0" indent="0" algn="ctr">
              <a:buNone/>
              <a:defRPr sz="1400"/>
            </a:lvl1pPr>
            <a:lvl2pPr marL="457200" indent="0" algn="ctr">
              <a:buNone/>
              <a:defRPr sz="1200"/>
            </a:lvl2pPr>
            <a:lvl3pPr marL="914400" indent="0" algn="ctr">
              <a:buNone/>
              <a:defRPr sz="1000"/>
            </a:lvl3pPr>
            <a:lvl4pPr marL="1371600" indent="0" algn="ctr">
              <a:buNone/>
              <a:defRPr sz="900"/>
            </a:lvl4pPr>
            <a:lvl5pPr marL="1828800" indent="0" algn="ctr">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fld id="{51F2708A-E88F-45AE-9E6C-8C207CE77071}" type="datetimeFigureOut">
              <a:rPr lang="zh-TW" altLang="en-US" smtClean="0"/>
              <a:pPr/>
              <a:t>2014/9/13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F0863609-2D00-438F-B3C9-66E24698CB00}" type="slidenum">
              <a:rPr lang="zh-TW" altLang="en-US" smtClean="0"/>
              <a:pPr/>
              <a:t>‹#›</a:t>
            </a:fld>
            <a:endParaRPr lang="zh-TW" altLang="en-US"/>
          </a:p>
        </p:txBody>
      </p:sp>
    </p:spTree>
  </p:cSld>
  <p:clrMapOvr>
    <a:masterClrMapping/>
  </p:clrMapOvr>
  <p:transition>
    <p:random/>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8" name="圖片 7"/>
          <p:cNvPicPr>
            <a:picLocks noChangeAspect="1"/>
          </p:cNvPicPr>
          <p:nvPr/>
        </p:nvPicPr>
        <p:blipFill>
          <a:blip r:embed="rId13">
            <a:duotone>
              <a:schemeClr val="accent1"/>
              <a:srgbClr val="FFFFFF"/>
            </a:duotone>
            <a:lum bright="12000" contrast="40000"/>
          </a:blip>
          <a:stretch>
            <a:fillRect/>
          </a:stretch>
        </p:blipFill>
        <p:spPr>
          <a:xfrm>
            <a:off x="6667809" y="4915143"/>
            <a:ext cx="2476191" cy="1942857"/>
          </a:xfrm>
          <a:prstGeom prst="rect">
            <a:avLst/>
          </a:prstGeom>
          <a:noFill/>
          <a:ln>
            <a:noFill/>
          </a:ln>
        </p:spPr>
      </p:pic>
      <p:sp>
        <p:nvSpPr>
          <p:cNvPr id="10" name="矩形 9"/>
          <p:cNvSpPr/>
          <p:nvPr/>
        </p:nvSpPr>
        <p:spPr>
          <a:xfrm>
            <a:off x="0" y="0"/>
            <a:ext cx="9144000" cy="71438"/>
          </a:xfrm>
          <a:prstGeom prst="rect">
            <a:avLst/>
          </a:prstGeom>
          <a:gradFill flip="none" rotWithShape="1">
            <a:gsLst>
              <a:gs pos="0">
                <a:schemeClr val="accent1">
                  <a:tint val="100000"/>
                  <a:shade val="50000"/>
                  <a:hueMod val="100000"/>
                  <a:satMod val="250000"/>
                  <a:alpha val="0"/>
                </a:schemeClr>
              </a:gs>
              <a:gs pos="75000">
                <a:schemeClr val="accent1">
                  <a:tint val="80000"/>
                  <a:shade val="100000"/>
                  <a:hueMod val="100000"/>
                  <a:satMod val="375000"/>
                  <a:alpha val="20000"/>
                </a:schemeClr>
              </a:gs>
              <a:gs pos="100000">
                <a:schemeClr val="accent1">
                  <a:tint val="50000"/>
                  <a:shade val="100000"/>
                  <a:hueMod val="100000"/>
                  <a:satMod val="500000"/>
                </a:schemeClr>
              </a:gs>
            </a:gsLst>
            <a:lin ang="18900000" scaled="1"/>
            <a:tileRect/>
          </a:gradFill>
          <a:ln w="12700" cap="rnd" cmpd="sng" algn="ctr">
            <a:noFill/>
            <a:prstDash val="solid"/>
          </a:ln>
        </p:spPr>
        <p:style>
          <a:lnRef idx="1">
            <a:schemeClr val="accent1"/>
          </a:lnRef>
          <a:fillRef idx="2">
            <a:schemeClr val="accent1"/>
          </a:fillRef>
          <a:effectRef idx="1">
            <a:schemeClr val="accent1"/>
          </a:effectRef>
          <a:fontRef idx="minor">
            <a:schemeClr val="dk1"/>
          </a:fontRef>
        </p:style>
        <p:txBody>
          <a:bodyPr rtlCol="0" anchor="ctr"/>
          <a:lstStyle/>
          <a:p>
            <a:pPr algn="ctr" eaLnBrk="1" latinLnBrk="0" hangingPunct="1"/>
            <a:endParaRPr kumimoji="0" lang="zh-CN" altLang="en-US"/>
          </a:p>
        </p:txBody>
      </p:sp>
      <p:sp>
        <p:nvSpPr>
          <p:cNvPr id="11" name="矩形 10"/>
          <p:cNvSpPr/>
          <p:nvPr/>
        </p:nvSpPr>
        <p:spPr>
          <a:xfrm>
            <a:off x="0" y="40951"/>
            <a:ext cx="4572000" cy="71438"/>
          </a:xfrm>
          <a:prstGeom prst="rect">
            <a:avLst/>
          </a:prstGeom>
          <a:gradFill flip="none" rotWithShape="1">
            <a:gsLst>
              <a:gs pos="0">
                <a:schemeClr val="accent1">
                  <a:tint val="100000"/>
                  <a:shade val="50000"/>
                  <a:hueMod val="100000"/>
                  <a:satMod val="250000"/>
                  <a:alpha val="0"/>
                </a:schemeClr>
              </a:gs>
              <a:gs pos="75000">
                <a:schemeClr val="accent1">
                  <a:tint val="80000"/>
                  <a:shade val="100000"/>
                  <a:hueMod val="100000"/>
                  <a:satMod val="375000"/>
                  <a:alpha val="5000"/>
                </a:schemeClr>
              </a:gs>
              <a:gs pos="100000">
                <a:schemeClr val="accent1">
                  <a:tint val="50000"/>
                  <a:shade val="100000"/>
                  <a:hueMod val="100000"/>
                  <a:satMod val="500000"/>
                  <a:alpha val="60000"/>
                </a:schemeClr>
              </a:gs>
            </a:gsLst>
            <a:lin ang="8100000" scaled="1"/>
            <a:tileRect/>
          </a:gradFill>
          <a:ln w="12700" cap="rnd" cmpd="sng" algn="ctr">
            <a:noFill/>
            <a:prstDash val="solid"/>
          </a:ln>
          <a:effectLst>
            <a:glow>
              <a:schemeClr val="accent1">
                <a:tint val="100000"/>
                <a:shade val="100000"/>
                <a:hueMod val="100000"/>
                <a:satMod val="100000"/>
              </a:schemeClr>
            </a:glow>
            <a:softEdge rad="12700"/>
          </a:effectLst>
        </p:spPr>
        <p:style>
          <a:lnRef idx="1">
            <a:schemeClr val="accent1"/>
          </a:lnRef>
          <a:fillRef idx="2">
            <a:schemeClr val="accent1"/>
          </a:fillRef>
          <a:effectRef idx="1">
            <a:schemeClr val="accent1"/>
          </a:effectRef>
          <a:fontRef idx="minor">
            <a:schemeClr val="dk1"/>
          </a:fontRef>
        </p:style>
        <p:txBody>
          <a:bodyPr rtlCol="0" anchor="ctr"/>
          <a:lstStyle/>
          <a:p>
            <a:pPr algn="ctr" eaLnBrk="1" latinLnBrk="0" hangingPunct="1"/>
            <a:endParaRPr kumimoji="0" lang="zh-CN" altLang="en-US"/>
          </a:p>
        </p:txBody>
      </p:sp>
      <p:pic>
        <p:nvPicPr>
          <p:cNvPr id="9" name="圖片 8"/>
          <p:cNvPicPr>
            <a:picLocks noChangeAspect="1"/>
          </p:cNvPicPr>
          <p:nvPr/>
        </p:nvPicPr>
        <p:blipFill>
          <a:blip r:embed="rId14">
            <a:duotone>
              <a:schemeClr val="accent1"/>
              <a:srgbClr val="FFFFFF"/>
            </a:duotone>
            <a:lum bright="35000" contrast="40000"/>
          </a:blip>
          <a:stretch>
            <a:fillRect/>
          </a:stretch>
        </p:blipFill>
        <p:spPr>
          <a:xfrm>
            <a:off x="0" y="6420445"/>
            <a:ext cx="9144000" cy="437555"/>
          </a:xfrm>
          <a:prstGeom prst="rect">
            <a:avLst/>
          </a:prstGeom>
          <a:noFill/>
          <a:ln>
            <a:noFill/>
          </a:ln>
          <a:effectLst/>
        </p:spPr>
      </p:pic>
      <p:sp>
        <p:nvSpPr>
          <p:cNvPr id="2" name="標題版面配置區 1"/>
          <p:cNvSpPr>
            <a:spLocks noGrp="1"/>
          </p:cNvSpPr>
          <p:nvPr>
            <p:ph type="title"/>
          </p:nvPr>
        </p:nvSpPr>
        <p:spPr>
          <a:xfrm>
            <a:off x="457200" y="274638"/>
            <a:ext cx="8229600" cy="1143000"/>
          </a:xfrm>
          <a:prstGeom prst="rect">
            <a:avLst/>
          </a:prstGeom>
        </p:spPr>
        <p:txBody>
          <a:bodyPr vert="horz" rtlCol="0" anchor="ctr">
            <a:normAutofit/>
          </a:body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1600200"/>
            <a:ext cx="8229600" cy="4525963"/>
          </a:xfrm>
          <a:prstGeom prst="rect">
            <a:avLst/>
          </a:prstGeom>
        </p:spPr>
        <p:txBody>
          <a:bodyPr vert="horz" rtlCol="0">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rtlCol="0" anchor="ctr"/>
          <a:lstStyle>
            <a:lvl1pPr algn="l" eaLnBrk="1" latinLnBrk="0" hangingPunct="1">
              <a:defRPr kumimoji="0" sz="1200">
                <a:solidFill>
                  <a:schemeClr val="tx1">
                    <a:tint val="75000"/>
                  </a:schemeClr>
                </a:solidFill>
              </a:defRPr>
            </a:lvl1pPr>
          </a:lstStyle>
          <a:p>
            <a:fld id="{51F2708A-E88F-45AE-9E6C-8C207CE77071}" type="datetimeFigureOut">
              <a:rPr lang="zh-TW" altLang="en-US" smtClean="0"/>
              <a:pPr/>
              <a:t>2014/9/13</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rtlCol="0" anchor="ctr"/>
          <a:lstStyle>
            <a:lvl1pPr algn="ctr" eaLnBrk="1" latinLnBrk="0" hangingPunct="1">
              <a:defRPr kumimoji="0"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rtlCol="0" anchor="ctr"/>
          <a:lstStyle>
            <a:lvl1pPr algn="r" eaLnBrk="1" latinLnBrk="0" hangingPunct="1">
              <a:defRPr kumimoji="0" sz="1200">
                <a:solidFill>
                  <a:schemeClr val="tx1">
                    <a:tint val="75000"/>
                  </a:schemeClr>
                </a:solidFill>
              </a:defRPr>
            </a:lvl1pPr>
          </a:lstStyle>
          <a:p>
            <a:fld id="{F0863609-2D00-438F-B3C9-66E24698CB00}"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random/>
  </p:transition>
  <p:timing>
    <p:tnLst>
      <p:par>
        <p:cTn id="1" dur="indefinite" restart="never" nodeType="tmRoot"/>
      </p:par>
    </p:tnLst>
  </p:timing>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accent1"/>
        </a:buClr>
        <a:buSzPct val="50000"/>
        <a:buFont typeface="Wingdings 2"/>
        <a:buChar char=""/>
        <a:defRPr kumimoji="0" sz="3200" kern="1200">
          <a:solidFill>
            <a:schemeClr val="tx1"/>
          </a:solidFill>
          <a:latin typeface="+mn-lt"/>
          <a:ea typeface="+mn-ea"/>
          <a:cs typeface="+mn-cs"/>
        </a:defRPr>
      </a:lvl1pPr>
      <a:lvl2pPr marL="742950" indent="-285750" algn="l" rtl="0" eaLnBrk="1" latinLnBrk="0" hangingPunct="1">
        <a:spcBef>
          <a:spcPct val="20000"/>
        </a:spcBef>
        <a:buClr>
          <a:schemeClr val="accent2"/>
        </a:buClr>
        <a:buSzPct val="50000"/>
        <a:buFont typeface="Wingdings 2"/>
        <a:buChar char="³"/>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accent3"/>
        </a:buClr>
        <a:buSzPct val="60000"/>
        <a:buFont typeface="Wingdings 2"/>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accent5"/>
        </a:buClr>
        <a:buSzPct val="45000"/>
        <a:buFont typeface="Wingdings 2"/>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accent6"/>
        </a:buClr>
        <a:buFont typeface="Wingdings 2"/>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7F2E2C-C24C-46E9-BD9F-384D4BB5F97A}" type="datetimeFigureOut">
              <a:rPr lang="zh-TW" altLang="en-US" smtClean="0">
                <a:solidFill>
                  <a:prstClr val="black">
                    <a:tint val="75000"/>
                  </a:prstClr>
                </a:solidFill>
              </a:rPr>
              <a:pPr/>
              <a:t>2014/9/13</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FF966-A464-4C68-A380-41CECD17862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915566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0.xml"/><Relationship Id="rId5" Type="http://schemas.openxmlformats.org/officeDocument/2006/relationships/image" Target="../media/image41.jpeg"/><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0.xml"/><Relationship Id="rId5" Type="http://schemas.openxmlformats.org/officeDocument/2006/relationships/image" Target="../media/image47.png"/><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0.xml"/><Relationship Id="rId4" Type="http://schemas.openxmlformats.org/officeDocument/2006/relationships/image" Target="../media/image64.jpeg"/></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0.xml"/><Relationship Id="rId4" Type="http://schemas.openxmlformats.org/officeDocument/2006/relationships/image" Target="../media/image73.jpeg"/></Relationships>
</file>

<file path=ppt/slides/_rels/slide5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88.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hyperlink" Target="&#26657;&#22290;&#29305;&#25945;&#22296;&#38538;&#36939;&#20316;&#27169;&#24335;.ppt" TargetMode="Externa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7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2.xml"/><Relationship Id="rId5" Type="http://schemas.openxmlformats.org/officeDocument/2006/relationships/image" Target="../media/image99.jpeg"/><Relationship Id="rId4" Type="http://schemas.openxmlformats.org/officeDocument/2006/relationships/image" Target="../media/image98.jpeg"/></Relationships>
</file>

<file path=ppt/slides/_rels/slide7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2.xml"/><Relationship Id="rId4" Type="http://schemas.openxmlformats.org/officeDocument/2006/relationships/image" Target="../media/image102.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2.xml"/><Relationship Id="rId4" Type="http://schemas.openxmlformats.org/officeDocument/2006/relationships/image" Target="../media/image105.jpeg"/></Relationships>
</file>

<file path=ppt/slides/_rels/slide7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2.xml"/><Relationship Id="rId5" Type="http://schemas.openxmlformats.org/officeDocument/2006/relationships/image" Target="../media/image109.jpeg"/><Relationship Id="rId4" Type="http://schemas.openxmlformats.org/officeDocument/2006/relationships/image" Target="../media/image108.jpeg"/></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12.xml"/><Relationship Id="rId5" Type="http://schemas.openxmlformats.org/officeDocument/2006/relationships/image" Target="../media/image113.jpeg"/><Relationship Id="rId4" Type="http://schemas.openxmlformats.org/officeDocument/2006/relationships/image" Target="../media/image112.jpeg"/></Relationships>
</file>

<file path=ppt/slides/_rels/slide8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1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8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12.xml"/><Relationship Id="rId5" Type="http://schemas.openxmlformats.org/officeDocument/2006/relationships/image" Target="../media/image124.jpeg"/><Relationship Id="rId4" Type="http://schemas.openxmlformats.org/officeDocument/2006/relationships/image" Target="../media/image123.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l="-5000" b="-2000"/>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5004048" y="1772816"/>
            <a:ext cx="3814192" cy="1470025"/>
          </a:xfrm>
        </p:spPr>
        <p:txBody>
          <a:bodyPr>
            <a:noAutofit/>
          </a:bodyPr>
          <a:lstStyle/>
          <a:p>
            <a:pPr algn="r"/>
            <a:r>
              <a:rPr lang="en-US" altLang="zh-TW" sz="3600" b="1" dirty="0" smtClean="0">
                <a:effectLst>
                  <a:outerShdw blurRad="38100" dist="38100" dir="2700000" algn="tl">
                    <a:srgbClr val="000000">
                      <a:alpha val="43137"/>
                    </a:srgbClr>
                  </a:outerShdw>
                </a:effectLst>
              </a:rPr>
              <a:t>103</a:t>
            </a:r>
            <a:r>
              <a:rPr lang="zh-TW" altLang="en-US" sz="3600" b="1" dirty="0" smtClean="0">
                <a:effectLst>
                  <a:outerShdw blurRad="38100" dist="38100" dir="2700000" algn="tl">
                    <a:srgbClr val="000000">
                      <a:alpha val="43137"/>
                    </a:srgbClr>
                  </a:outerShdw>
                </a:effectLst>
              </a:rPr>
              <a:t>學年度學校日</a:t>
            </a:r>
            <a:r>
              <a:rPr lang="en-US" altLang="zh-TW" sz="3600" b="1" dirty="0" smtClean="0">
                <a:effectLst>
                  <a:outerShdw blurRad="38100" dist="38100" dir="2700000" algn="tl">
                    <a:srgbClr val="000000">
                      <a:alpha val="43137"/>
                    </a:srgbClr>
                  </a:outerShdw>
                </a:effectLst>
              </a:rPr>
              <a:t/>
            </a:r>
            <a:br>
              <a:rPr lang="en-US" altLang="zh-TW" sz="3600" b="1" dirty="0" smtClean="0">
                <a:effectLst>
                  <a:outerShdw blurRad="38100" dist="38100" dir="2700000" algn="tl">
                    <a:srgbClr val="000000">
                      <a:alpha val="43137"/>
                    </a:srgbClr>
                  </a:outerShdw>
                </a:effectLst>
              </a:rPr>
            </a:br>
            <a:r>
              <a:rPr lang="zh-TW" altLang="en-US" sz="3600" b="1" dirty="0">
                <a:effectLst>
                  <a:outerShdw blurRad="38100" dist="38100" dir="2700000" algn="tl">
                    <a:srgbClr val="000000">
                      <a:alpha val="43137"/>
                    </a:srgbClr>
                  </a:outerShdw>
                </a:effectLst>
              </a:rPr>
              <a:t>行政處室</a:t>
            </a:r>
            <a:r>
              <a:rPr lang="zh-TW" altLang="en-US" sz="3600" b="1" dirty="0" smtClean="0">
                <a:effectLst>
                  <a:outerShdw blurRad="38100" dist="38100" dir="2700000" algn="tl">
                    <a:srgbClr val="000000">
                      <a:alpha val="43137"/>
                    </a:srgbClr>
                  </a:outerShdw>
                </a:effectLst>
              </a:rPr>
              <a:t>報告</a:t>
            </a:r>
            <a:endParaRPr lang="zh-TW" altLang="en-US" sz="3600" b="1" dirty="0">
              <a:effectLst>
                <a:outerShdw blurRad="38100" dist="38100" dir="2700000" algn="tl">
                  <a:srgbClr val="000000">
                    <a:alpha val="43137"/>
                  </a:srgbClr>
                </a:outerShdw>
              </a:effectLst>
            </a:endParaRPr>
          </a:p>
        </p:txBody>
      </p:sp>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1"/>
          <p:cNvSpPr>
            <a:spLocks noGrp="1"/>
          </p:cNvSpPr>
          <p:nvPr>
            <p:ph type="title"/>
          </p:nvPr>
        </p:nvSpPr>
        <p:spPr>
          <a:xfrm>
            <a:off x="1691680" y="476672"/>
            <a:ext cx="7077472" cy="922338"/>
          </a:xfrm>
        </p:spPr>
        <p:txBody>
          <a:bodyPr/>
          <a:lstStyle/>
          <a:p>
            <a:r>
              <a:rPr lang="zh-TW" altLang="en-US" b="1" dirty="0" smtClean="0">
                <a:effectLst>
                  <a:outerShdw blurRad="38100" dist="38100" dir="2700000" algn="tl">
                    <a:srgbClr val="000000">
                      <a:alpha val="43137"/>
                    </a:srgbClr>
                  </a:outerShdw>
                </a:effectLst>
              </a:rPr>
              <a:t>深耕閱讀：小小說書人</a:t>
            </a:r>
          </a:p>
        </p:txBody>
      </p:sp>
      <p:pic>
        <p:nvPicPr>
          <p:cNvPr id="1027" name="Picture 3" descr="G:\#設備組D槽990125\照片區\行政\校內小小說書人\981130高年級\IMG_6872.JPG"/>
          <p:cNvPicPr>
            <a:picLocks noGrp="1" noChangeAspect="1" noChangeArrowheads="1"/>
          </p:cNvPicPr>
          <p:nvPr>
            <p:ph idx="1"/>
          </p:nvPr>
        </p:nvPicPr>
        <p:blipFill>
          <a:blip r:embed="rId2" cstate="screen"/>
          <a:srcRect/>
          <a:stretch>
            <a:fillRect/>
          </a:stretch>
        </p:blipFill>
        <p:spPr>
          <a:xfrm>
            <a:off x="2313563" y="1557015"/>
            <a:ext cx="3050525" cy="2287894"/>
          </a:xfrm>
          <a:prstGeom prst="snip2DiagRect">
            <a:avLst/>
          </a:prstGeom>
          <a:solidFill>
            <a:srgbClr val="FFFFFF">
              <a:shade val="85000"/>
            </a:srgbClr>
          </a:solidFill>
          <a:ln w="88900" cap="sq">
            <a:solidFill>
              <a:srgbClr val="FFFFFF"/>
            </a:solidFill>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28" name="Picture 4" descr="G:\#設備組D槽990125\照片區\行政\校內小小說書人\981130高年級\IMG_6891.JPG"/>
          <p:cNvPicPr>
            <a:picLocks noChangeAspect="1" noChangeArrowheads="1"/>
          </p:cNvPicPr>
          <p:nvPr/>
        </p:nvPicPr>
        <p:blipFill>
          <a:blip r:embed="rId3" cstate="screen"/>
          <a:srcRect/>
          <a:stretch>
            <a:fillRect/>
          </a:stretch>
        </p:blipFill>
        <p:spPr bwMode="auto">
          <a:xfrm>
            <a:off x="5699176" y="1681901"/>
            <a:ext cx="3193304" cy="239517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29" name="Picture 5" descr="G:\#設備組D槽990125\照片區\行政\校內小小說書人\981126低中年級\IMG_6472.JPG"/>
          <p:cNvPicPr>
            <a:picLocks noChangeAspect="1" noChangeArrowheads="1"/>
          </p:cNvPicPr>
          <p:nvPr/>
        </p:nvPicPr>
        <p:blipFill>
          <a:blip r:embed="rId4" cstate="screen"/>
          <a:srcRect/>
          <a:stretch>
            <a:fillRect/>
          </a:stretch>
        </p:blipFill>
        <p:spPr bwMode="auto">
          <a:xfrm>
            <a:off x="2445096" y="4365103"/>
            <a:ext cx="3063008" cy="22974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30" name="Picture 6" descr="G:\#設備組D槽990125\照片區\行政\校內小小說書人\981126低中年級\IMG_6630.JPG"/>
          <p:cNvPicPr>
            <a:picLocks noChangeAspect="1" noChangeArrowheads="1"/>
          </p:cNvPicPr>
          <p:nvPr/>
        </p:nvPicPr>
        <p:blipFill>
          <a:blip r:embed="rId5" cstate="screen"/>
          <a:srcRect/>
          <a:stretch>
            <a:fillRect/>
          </a:stretch>
        </p:blipFill>
        <p:spPr bwMode="auto">
          <a:xfrm>
            <a:off x="5892172" y="4436946"/>
            <a:ext cx="3072316" cy="230442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32" name="Picture 8" descr="C:\Documents and Settings\iverson3\桌面\IMG_6690.jpg"/>
          <p:cNvPicPr>
            <a:picLocks noChangeAspect="1" noChangeArrowheads="1"/>
          </p:cNvPicPr>
          <p:nvPr/>
        </p:nvPicPr>
        <p:blipFill>
          <a:blip r:embed="rId6" cstate="screen"/>
          <a:srcRect/>
          <a:stretch>
            <a:fillRect/>
          </a:stretch>
        </p:blipFill>
        <p:spPr bwMode="auto">
          <a:xfrm rot="21039311">
            <a:off x="-62000" y="2230487"/>
            <a:ext cx="3289533" cy="438957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2000"/>
                                  </p:stCondLst>
                                  <p:childTnLst>
                                    <p:set>
                                      <p:cBhvr>
                                        <p:cTn id="6" dur="1" fill="hold">
                                          <p:stCondLst>
                                            <p:cond delay="0"/>
                                          </p:stCondLst>
                                        </p:cTn>
                                        <p:tgtEl>
                                          <p:spTgt spid="1032"/>
                                        </p:tgtEl>
                                        <p:attrNameLst>
                                          <p:attrName>style.visibility</p:attrName>
                                        </p:attrNameLst>
                                      </p:cBhvr>
                                      <p:to>
                                        <p:strVal val="visible"/>
                                      </p:to>
                                    </p:set>
                                    <p:animEffect transition="in" filter="box(in)">
                                      <p:cBhvr>
                                        <p:cTn id="7"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標題 1"/>
          <p:cNvSpPr>
            <a:spLocks noGrp="1"/>
          </p:cNvSpPr>
          <p:nvPr>
            <p:ph type="title"/>
          </p:nvPr>
        </p:nvSpPr>
        <p:spPr>
          <a:xfrm>
            <a:off x="1547664" y="548680"/>
            <a:ext cx="7344816" cy="868958"/>
          </a:xfrm>
        </p:spPr>
        <p:txBody>
          <a:bodyPr>
            <a:normAutofit fontScale="90000"/>
          </a:bodyPr>
          <a:lstStyle/>
          <a:p>
            <a:r>
              <a:rPr lang="zh-TW" altLang="en-US" b="1" dirty="0" smtClean="0">
                <a:effectLst>
                  <a:outerShdw blurRad="38100" dist="38100" dir="2700000" algn="tl">
                    <a:srgbClr val="000000">
                      <a:alpha val="43137"/>
                    </a:srgbClr>
                  </a:outerShdw>
                </a:effectLst>
              </a:rPr>
              <a:t>小小說書人公演會</a:t>
            </a:r>
            <a:r>
              <a:rPr lang="en-US" altLang="zh-TW" b="1" dirty="0" smtClean="0">
                <a:effectLst>
                  <a:outerShdw blurRad="38100" dist="38100" dir="2700000" algn="tl">
                    <a:srgbClr val="000000">
                      <a:alpha val="43137"/>
                    </a:srgbClr>
                  </a:outerShdw>
                </a:effectLst>
              </a:rPr>
              <a:t>-</a:t>
            </a:r>
            <a:r>
              <a:rPr lang="zh-TW" altLang="en-US" b="1" dirty="0" smtClean="0">
                <a:effectLst>
                  <a:outerShdw blurRad="38100" dist="38100" dir="2700000" algn="tl">
                    <a:srgbClr val="000000">
                      <a:alpha val="43137"/>
                    </a:srgbClr>
                  </a:outerShdw>
                </a:effectLst>
              </a:rPr>
              <a:t>金華說書團</a:t>
            </a:r>
          </a:p>
        </p:txBody>
      </p:sp>
      <p:sp>
        <p:nvSpPr>
          <p:cNvPr id="31747" name="內容版面配置區 2"/>
          <p:cNvSpPr>
            <a:spLocks noGrp="1"/>
          </p:cNvSpPr>
          <p:nvPr>
            <p:ph idx="1"/>
          </p:nvPr>
        </p:nvSpPr>
        <p:spPr>
          <a:xfrm>
            <a:off x="457200" y="1600200"/>
            <a:ext cx="3471863" cy="4708525"/>
          </a:xfrm>
        </p:spPr>
        <p:txBody>
          <a:bodyPr/>
          <a:lstStyle/>
          <a:p>
            <a:r>
              <a:rPr lang="zh-TW" altLang="en-US" dirty="0" smtClean="0"/>
              <a:t>將校內得獎作品，於比賽後公開展演，並安排各班參觀的場次，讓全校學生共同欣賞觀摩。</a:t>
            </a:r>
            <a:endParaRPr lang="en-US" altLang="zh-TW" dirty="0" smtClean="0"/>
          </a:p>
        </p:txBody>
      </p:sp>
      <p:pic>
        <p:nvPicPr>
          <p:cNvPr id="31748" name="圖片 4" descr="15.jpg">
            <a:hlinkClick r:id="rId2" action="ppaction://hlinksldjump"/>
          </p:cNvPr>
          <p:cNvPicPr>
            <a:picLocks noChangeAspect="1"/>
          </p:cNvPicPr>
          <p:nvPr/>
        </p:nvPicPr>
        <p:blipFill>
          <a:blip r:embed="rId3" cstate="screen">
            <a:clrChange>
              <a:clrFrom>
                <a:srgbClr val="FFFFFF"/>
              </a:clrFrom>
              <a:clrTo>
                <a:srgbClr val="FFFFFF">
                  <a:alpha val="0"/>
                </a:srgbClr>
              </a:clrTo>
            </a:clrChange>
          </a:blip>
          <a:srcRect/>
          <a:stretch>
            <a:fillRect/>
          </a:stretch>
        </p:blipFill>
        <p:spPr bwMode="auto">
          <a:xfrm>
            <a:off x="8145463" y="5661025"/>
            <a:ext cx="998537" cy="1196975"/>
          </a:xfrm>
          <a:prstGeom prst="rect">
            <a:avLst/>
          </a:prstGeom>
          <a:noFill/>
          <a:ln w="9525">
            <a:noFill/>
            <a:miter lim="800000"/>
            <a:headEnd/>
            <a:tailEnd/>
          </a:ln>
        </p:spPr>
      </p:pic>
      <p:pic>
        <p:nvPicPr>
          <p:cNvPr id="2051" name="Picture 3" descr="G:\訪視電子檔\照片\行政\98學年度\981215第二屆金華說書團\照片\IMG_7983.JPG"/>
          <p:cNvPicPr>
            <a:picLocks noChangeAspect="1" noChangeArrowheads="1"/>
          </p:cNvPicPr>
          <p:nvPr/>
        </p:nvPicPr>
        <p:blipFill>
          <a:blip r:embed="rId4" cstate="screen"/>
          <a:srcRect/>
          <a:stretch>
            <a:fillRect/>
          </a:stretch>
        </p:blipFill>
        <p:spPr bwMode="auto">
          <a:xfrm>
            <a:off x="4211960" y="1412776"/>
            <a:ext cx="4320134" cy="32403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5" name="Picture 7" descr="G:\訪視電子檔\照片\行政\97學年度\97金華說書團\DSC07501.JPG"/>
          <p:cNvPicPr>
            <a:picLocks noChangeAspect="1" noChangeArrowheads="1"/>
          </p:cNvPicPr>
          <p:nvPr/>
        </p:nvPicPr>
        <p:blipFill>
          <a:blip r:embed="rId5" cstate="screen"/>
          <a:srcRect/>
          <a:stretch>
            <a:fillRect/>
          </a:stretch>
        </p:blipFill>
        <p:spPr bwMode="auto">
          <a:xfrm>
            <a:off x="4139952" y="2420888"/>
            <a:ext cx="4392488" cy="32943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5" descr="G:\訪視電子檔\照片\行政\97學年度\97金華說書團\DSC07508.JPG"/>
          <p:cNvPicPr>
            <a:picLocks noChangeAspect="1" noChangeArrowheads="1"/>
          </p:cNvPicPr>
          <p:nvPr/>
        </p:nvPicPr>
        <p:blipFill>
          <a:blip r:embed="rId6" cstate="screen"/>
          <a:srcRect/>
          <a:stretch>
            <a:fillRect/>
          </a:stretch>
        </p:blipFill>
        <p:spPr bwMode="auto">
          <a:xfrm>
            <a:off x="4644008" y="3501008"/>
            <a:ext cx="4040458" cy="30303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box(in)">
                                      <p:cBhvr>
                                        <p:cTn id="7" dur="2000"/>
                                        <p:tgtEl>
                                          <p:spTgt spid="2051"/>
                                        </p:tgtEl>
                                      </p:cBhvr>
                                    </p:animEffect>
                                  </p:childTnLst>
                                </p:cTn>
                              </p:par>
                            </p:childTnLst>
                          </p:cTn>
                        </p:par>
                        <p:par>
                          <p:cTn id="8" fill="hold">
                            <p:stCondLst>
                              <p:cond delay="2000"/>
                            </p:stCondLst>
                            <p:childTnLst>
                              <p:par>
                                <p:cTn id="9" presetID="4" presetClass="entr" presetSubtype="16" fill="hold" nodeType="afterEffect">
                                  <p:stCondLst>
                                    <p:cond delay="3000"/>
                                  </p:stCondLst>
                                  <p:childTnLst>
                                    <p:set>
                                      <p:cBhvr>
                                        <p:cTn id="10" dur="1" fill="hold">
                                          <p:stCondLst>
                                            <p:cond delay="0"/>
                                          </p:stCondLst>
                                        </p:cTn>
                                        <p:tgtEl>
                                          <p:spTgt spid="2055"/>
                                        </p:tgtEl>
                                        <p:attrNameLst>
                                          <p:attrName>style.visibility</p:attrName>
                                        </p:attrNameLst>
                                      </p:cBhvr>
                                      <p:to>
                                        <p:strVal val="visible"/>
                                      </p:to>
                                    </p:set>
                                    <p:animEffect transition="in" filter="box(in)">
                                      <p:cBhvr>
                                        <p:cTn id="11" dur="2000"/>
                                        <p:tgtEl>
                                          <p:spTgt spid="205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ox(i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標題 1"/>
          <p:cNvSpPr>
            <a:spLocks noGrp="1"/>
          </p:cNvSpPr>
          <p:nvPr>
            <p:ph type="title"/>
          </p:nvPr>
        </p:nvSpPr>
        <p:spPr>
          <a:xfrm>
            <a:off x="1691680" y="548680"/>
            <a:ext cx="6995120" cy="868958"/>
          </a:xfrm>
        </p:spPr>
        <p:txBody>
          <a:bodyPr/>
          <a:lstStyle/>
          <a:p>
            <a:r>
              <a:rPr lang="zh-TW" altLang="en-US" b="1" dirty="0" smtClean="0">
                <a:effectLst>
                  <a:outerShdw blurRad="38100" dist="38100" dir="2700000" algn="tl">
                    <a:srgbClr val="000000">
                      <a:alpha val="43137"/>
                    </a:srgbClr>
                  </a:outerShdw>
                </a:effectLst>
              </a:rPr>
              <a:t>深耕閱讀：自編故事</a:t>
            </a:r>
          </a:p>
        </p:txBody>
      </p:sp>
      <p:sp>
        <p:nvSpPr>
          <p:cNvPr id="34819" name="內容版面配置區 2"/>
          <p:cNvSpPr>
            <a:spLocks noGrp="1"/>
          </p:cNvSpPr>
          <p:nvPr>
            <p:ph idx="1"/>
          </p:nvPr>
        </p:nvSpPr>
        <p:spPr>
          <a:xfrm>
            <a:off x="457200" y="1600200"/>
            <a:ext cx="8229600" cy="1328738"/>
          </a:xfrm>
        </p:spPr>
        <p:txBody>
          <a:bodyPr/>
          <a:lstStyle/>
          <a:p>
            <a:r>
              <a:rPr lang="zh-TW" altLang="en-US" dirty="0" smtClean="0"/>
              <a:t>時間：</a:t>
            </a:r>
            <a:r>
              <a:rPr lang="en-US" altLang="zh-TW" dirty="0" smtClean="0"/>
              <a:t>101-102</a:t>
            </a:r>
            <a:r>
              <a:rPr lang="zh-TW" altLang="en-US" dirty="0" smtClean="0"/>
              <a:t>年</a:t>
            </a:r>
            <a:endParaRPr lang="en-US" altLang="zh-TW" dirty="0" smtClean="0"/>
          </a:p>
          <a:p>
            <a:r>
              <a:rPr lang="zh-TW" altLang="en-US" dirty="0" smtClean="0"/>
              <a:t>臺北市比賽獲獎項目：</a:t>
            </a:r>
          </a:p>
        </p:txBody>
      </p:sp>
      <p:graphicFrame>
        <p:nvGraphicFramePr>
          <p:cNvPr id="4" name="表格 3"/>
          <p:cNvGraphicFramePr>
            <a:graphicFrameLocks noGrp="1"/>
          </p:cNvGraphicFramePr>
          <p:nvPr>
            <p:extLst>
              <p:ext uri="{D42A27DB-BD31-4B8C-83A1-F6EECF244321}">
                <p14:modId xmlns:p14="http://schemas.microsoft.com/office/powerpoint/2010/main" val="3873052079"/>
              </p:ext>
            </p:extLst>
          </p:nvPr>
        </p:nvGraphicFramePr>
        <p:xfrm>
          <a:off x="571500" y="3212976"/>
          <a:ext cx="3568452" cy="2529448"/>
        </p:xfrm>
        <a:graphic>
          <a:graphicData uri="http://schemas.openxmlformats.org/drawingml/2006/table">
            <a:tbl>
              <a:tblPr firstRow="1" bandRow="1">
                <a:tableStyleId>{5C22544A-7EE6-4342-B048-85BDC9FD1C3A}</a:tableStyleId>
              </a:tblPr>
              <a:tblGrid>
                <a:gridCol w="832148"/>
                <a:gridCol w="1368152"/>
                <a:gridCol w="1368152"/>
              </a:tblGrid>
              <a:tr h="792088">
                <a:tc>
                  <a:txBody>
                    <a:bodyPr/>
                    <a:lstStyle/>
                    <a:p>
                      <a:pPr algn="ctr"/>
                      <a:endParaRPr lang="zh-TW" altLang="en-US" dirty="0"/>
                    </a:p>
                  </a:txBody>
                  <a:tcPr/>
                </a:tc>
                <a:tc>
                  <a:txBody>
                    <a:bodyPr/>
                    <a:lstStyle/>
                    <a:p>
                      <a:pPr algn="ctr"/>
                      <a:r>
                        <a:rPr lang="en-US" altLang="zh-TW" dirty="0" smtClean="0"/>
                        <a:t>101</a:t>
                      </a:r>
                      <a:r>
                        <a:rPr lang="zh-TW" altLang="en-US" dirty="0" smtClean="0"/>
                        <a:t>年度</a:t>
                      </a:r>
                      <a:endParaRPr lang="zh-TW" altLang="en-US" dirty="0"/>
                    </a:p>
                  </a:txBody>
                  <a:tcPr/>
                </a:tc>
                <a:tc>
                  <a:txBody>
                    <a:bodyPr/>
                    <a:lstStyle/>
                    <a:p>
                      <a:pPr algn="ctr"/>
                      <a:r>
                        <a:rPr lang="en-US" altLang="zh-TW" dirty="0" smtClean="0"/>
                        <a:t>102</a:t>
                      </a:r>
                      <a:r>
                        <a:rPr lang="zh-TW" altLang="en-US" dirty="0" smtClean="0"/>
                        <a:t>年度</a:t>
                      </a:r>
                      <a:endParaRPr lang="zh-TW" altLang="en-US" dirty="0"/>
                    </a:p>
                  </a:txBody>
                  <a:tcPr/>
                </a:tc>
              </a:tr>
              <a:tr h="437760">
                <a:tc>
                  <a:txBody>
                    <a:bodyPr/>
                    <a:lstStyle/>
                    <a:p>
                      <a:pPr algn="ctr"/>
                      <a:r>
                        <a:rPr lang="zh-TW" altLang="en-US" dirty="0" smtClean="0">
                          <a:solidFill>
                            <a:schemeClr val="tx1"/>
                          </a:solidFill>
                        </a:rPr>
                        <a:t>特優</a:t>
                      </a:r>
                      <a:endParaRPr lang="zh-TW" altLang="en-US" dirty="0">
                        <a:solidFill>
                          <a:schemeClr val="tx1"/>
                        </a:solidFill>
                      </a:endParaRPr>
                    </a:p>
                  </a:txBody>
                  <a:tcPr/>
                </a:tc>
                <a:tc>
                  <a:txBody>
                    <a:bodyPr/>
                    <a:lstStyle/>
                    <a:p>
                      <a:pPr algn="ctr"/>
                      <a:r>
                        <a:rPr lang="en-US" altLang="zh-TW" sz="3200" dirty="0" smtClean="0">
                          <a:solidFill>
                            <a:schemeClr val="tx1"/>
                          </a:solidFill>
                        </a:rPr>
                        <a:t>0</a:t>
                      </a:r>
                      <a:endParaRPr lang="zh-TW" altLang="en-US" sz="3200" dirty="0">
                        <a:solidFill>
                          <a:schemeClr val="tx1"/>
                        </a:solidFill>
                      </a:endParaRPr>
                    </a:p>
                  </a:txBody>
                  <a:tcPr/>
                </a:tc>
                <a:tc>
                  <a:txBody>
                    <a:bodyPr/>
                    <a:lstStyle/>
                    <a:p>
                      <a:pPr algn="ctr"/>
                      <a:r>
                        <a:rPr lang="en-US" altLang="zh-TW" sz="3200" dirty="0" smtClean="0">
                          <a:solidFill>
                            <a:schemeClr val="tx1"/>
                          </a:solidFill>
                        </a:rPr>
                        <a:t>0</a:t>
                      </a:r>
                      <a:endParaRPr lang="zh-TW" altLang="en-US" sz="3200" dirty="0">
                        <a:solidFill>
                          <a:schemeClr val="tx1"/>
                        </a:solidFill>
                      </a:endParaRPr>
                    </a:p>
                  </a:txBody>
                  <a:tcPr/>
                </a:tc>
              </a:tr>
              <a:tr h="370840">
                <a:tc>
                  <a:txBody>
                    <a:bodyPr/>
                    <a:lstStyle/>
                    <a:p>
                      <a:pPr algn="ctr"/>
                      <a:r>
                        <a:rPr lang="zh-TW" altLang="en-US" dirty="0" smtClean="0">
                          <a:solidFill>
                            <a:srgbClr val="002060"/>
                          </a:solidFill>
                        </a:rPr>
                        <a:t>優選</a:t>
                      </a:r>
                      <a:endParaRPr lang="zh-TW" altLang="en-US" dirty="0">
                        <a:solidFill>
                          <a:srgbClr val="002060"/>
                        </a:solidFill>
                      </a:endParaRPr>
                    </a:p>
                  </a:txBody>
                  <a:tcPr/>
                </a:tc>
                <a:tc>
                  <a:txBody>
                    <a:bodyPr/>
                    <a:lstStyle/>
                    <a:p>
                      <a:pPr algn="ctr"/>
                      <a:r>
                        <a:rPr lang="en-US" altLang="zh-TW" sz="3200" dirty="0" smtClean="0">
                          <a:solidFill>
                            <a:srgbClr val="002060"/>
                          </a:solidFill>
                        </a:rPr>
                        <a:t>3</a:t>
                      </a:r>
                      <a:endParaRPr lang="zh-TW" altLang="en-US" sz="3200" dirty="0">
                        <a:solidFill>
                          <a:srgbClr val="002060"/>
                        </a:solidFill>
                      </a:endParaRPr>
                    </a:p>
                  </a:txBody>
                  <a:tcPr/>
                </a:tc>
                <a:tc>
                  <a:txBody>
                    <a:bodyPr/>
                    <a:lstStyle/>
                    <a:p>
                      <a:pPr algn="ctr"/>
                      <a:r>
                        <a:rPr lang="en-US" altLang="zh-TW" sz="3200" dirty="0" smtClean="0">
                          <a:solidFill>
                            <a:srgbClr val="002060"/>
                          </a:solidFill>
                        </a:rPr>
                        <a:t>2</a:t>
                      </a:r>
                      <a:endParaRPr lang="zh-TW" altLang="en-US" sz="3200" dirty="0">
                        <a:solidFill>
                          <a:srgbClr val="002060"/>
                        </a:solidFill>
                      </a:endParaRPr>
                    </a:p>
                  </a:txBody>
                  <a:tcPr/>
                </a:tc>
              </a:tr>
              <a:tr h="370840">
                <a:tc>
                  <a:txBody>
                    <a:bodyPr/>
                    <a:lstStyle/>
                    <a:p>
                      <a:pPr algn="ctr"/>
                      <a:r>
                        <a:rPr lang="zh-TW" altLang="en-US" dirty="0" smtClean="0">
                          <a:solidFill>
                            <a:schemeClr val="tx1"/>
                          </a:solidFill>
                        </a:rPr>
                        <a:t>佳作</a:t>
                      </a:r>
                      <a:endParaRPr lang="zh-TW" altLang="en-US" dirty="0">
                        <a:solidFill>
                          <a:schemeClr val="tx1"/>
                        </a:solidFill>
                      </a:endParaRPr>
                    </a:p>
                  </a:txBody>
                  <a:tcPr/>
                </a:tc>
                <a:tc>
                  <a:txBody>
                    <a:bodyPr/>
                    <a:lstStyle/>
                    <a:p>
                      <a:pPr algn="ctr"/>
                      <a:r>
                        <a:rPr lang="en-US" altLang="zh-TW" sz="3200" dirty="0" smtClean="0">
                          <a:solidFill>
                            <a:schemeClr val="tx1"/>
                          </a:solidFill>
                        </a:rPr>
                        <a:t>2</a:t>
                      </a:r>
                      <a:endParaRPr lang="zh-TW" altLang="en-US" sz="3200" dirty="0">
                        <a:solidFill>
                          <a:schemeClr val="tx1"/>
                        </a:solidFill>
                      </a:endParaRPr>
                    </a:p>
                  </a:txBody>
                  <a:tcPr/>
                </a:tc>
                <a:tc>
                  <a:txBody>
                    <a:bodyPr/>
                    <a:lstStyle/>
                    <a:p>
                      <a:pPr algn="ctr"/>
                      <a:r>
                        <a:rPr lang="en-US" altLang="zh-TW" sz="3200" dirty="0" smtClean="0">
                          <a:solidFill>
                            <a:schemeClr val="tx1"/>
                          </a:solidFill>
                        </a:rPr>
                        <a:t>2</a:t>
                      </a:r>
                      <a:endParaRPr lang="zh-TW" altLang="en-US" sz="3200" dirty="0">
                        <a:solidFill>
                          <a:schemeClr val="tx1"/>
                        </a:solidFill>
                      </a:endParaRPr>
                    </a:p>
                  </a:txBody>
                  <a:tcPr/>
                </a:tc>
              </a:tr>
            </a:tbl>
          </a:graphicData>
        </a:graphic>
      </p:graphicFrame>
      <p:pic>
        <p:nvPicPr>
          <p:cNvPr id="3074" name="Picture 2" descr="G:\訪視電子檔\小書\98學年度\特優\IMG_0337.JPG"/>
          <p:cNvPicPr>
            <a:picLocks noChangeAspect="1" noChangeArrowheads="1"/>
          </p:cNvPicPr>
          <p:nvPr/>
        </p:nvPicPr>
        <p:blipFill>
          <a:blip r:embed="rId2" cstate="screen"/>
          <a:srcRect/>
          <a:stretch>
            <a:fillRect/>
          </a:stretch>
        </p:blipFill>
        <p:spPr bwMode="auto">
          <a:xfrm>
            <a:off x="4860032" y="1484784"/>
            <a:ext cx="3744416" cy="499239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p:cNvSpPr>
            <a:spLocks noGrp="1"/>
          </p:cNvSpPr>
          <p:nvPr>
            <p:ph type="title"/>
          </p:nvPr>
        </p:nvSpPr>
        <p:spPr>
          <a:xfrm>
            <a:off x="1691680" y="476672"/>
            <a:ext cx="6995120" cy="864096"/>
          </a:xfrm>
        </p:spPr>
        <p:txBody>
          <a:bodyPr>
            <a:normAutofit/>
          </a:bodyPr>
          <a:lstStyle/>
          <a:p>
            <a:r>
              <a:rPr lang="zh-TW" altLang="en-US" b="1" dirty="0" smtClean="0">
                <a:effectLst>
                  <a:outerShdw blurRad="38100" dist="38100" dir="2700000" algn="tl">
                    <a:srgbClr val="000000">
                      <a:alpha val="43137"/>
                    </a:srgbClr>
                  </a:outerShdw>
                </a:effectLst>
              </a:rPr>
              <a:t>歡迎加入</a:t>
            </a:r>
            <a:r>
              <a:rPr lang="zh-TW" altLang="en-US" b="1" dirty="0" smtClean="0">
                <a:solidFill>
                  <a:srgbClr val="FF0000"/>
                </a:solidFill>
                <a:effectLst>
                  <a:outerShdw blurRad="38100" dist="38100" dir="2700000" algn="tl">
                    <a:srgbClr val="000000">
                      <a:alpha val="43137"/>
                    </a:srgbClr>
                  </a:outerShdw>
                </a:effectLst>
              </a:rPr>
              <a:t>故事志工團</a:t>
            </a:r>
          </a:p>
        </p:txBody>
      </p:sp>
      <p:pic>
        <p:nvPicPr>
          <p:cNvPr id="3077" name="Picture 5" descr="G:\訪視電子檔\照片\行政\99學年度\110307書展暨闖關活動\IMG_5755.JPG"/>
          <p:cNvPicPr>
            <a:picLocks noChangeAspect="1" noChangeArrowheads="1"/>
          </p:cNvPicPr>
          <p:nvPr/>
        </p:nvPicPr>
        <p:blipFill>
          <a:blip r:embed="rId2" cstate="screen"/>
          <a:srcRect/>
          <a:stretch>
            <a:fillRect/>
          </a:stretch>
        </p:blipFill>
        <p:spPr bwMode="auto">
          <a:xfrm>
            <a:off x="2267744" y="1988840"/>
            <a:ext cx="4869822" cy="36524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78" name="Picture 6" descr="C:\Documents and Settings\iverson3\桌面\團員照片\100.3書展\DSCF3380.JPG"/>
          <p:cNvPicPr>
            <a:picLocks noChangeAspect="1" noChangeArrowheads="1"/>
          </p:cNvPicPr>
          <p:nvPr/>
        </p:nvPicPr>
        <p:blipFill>
          <a:blip r:embed="rId3" cstate="screen"/>
          <a:srcRect/>
          <a:stretch>
            <a:fillRect/>
          </a:stretch>
        </p:blipFill>
        <p:spPr bwMode="auto">
          <a:xfrm>
            <a:off x="467544" y="1916832"/>
            <a:ext cx="4817568" cy="36131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圖片 6" descr="IMG_0171.JPG"/>
          <p:cNvPicPr>
            <a:picLocks noChangeAspect="1"/>
          </p:cNvPicPr>
          <p:nvPr/>
        </p:nvPicPr>
        <p:blipFill>
          <a:blip r:embed="rId4" cstate="print"/>
          <a:stretch>
            <a:fillRect/>
          </a:stretch>
        </p:blipFill>
        <p:spPr>
          <a:xfrm>
            <a:off x="1259632" y="3212976"/>
            <a:ext cx="5220072" cy="34800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3" descr="E:\訪視電子檔\照片\行政\97學年度\97.12.22移動圖書館說故事\IMG_0082.JPG"/>
          <p:cNvPicPr>
            <a:picLocks noChangeAspect="1" noChangeArrowheads="1"/>
          </p:cNvPicPr>
          <p:nvPr/>
        </p:nvPicPr>
        <p:blipFill>
          <a:blip r:embed="rId5" cstate="screen"/>
          <a:srcRect/>
          <a:stretch>
            <a:fillRect/>
          </a:stretch>
        </p:blipFill>
        <p:spPr bwMode="auto">
          <a:xfrm>
            <a:off x="1331640" y="1484784"/>
            <a:ext cx="6206431" cy="465519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4" descr="E:\訪視電子檔\照片\行政\97學年度\97.12.22移動圖書館說故事\IMG_0036.JPG"/>
          <p:cNvPicPr>
            <a:picLocks noChangeAspect="1" noChangeArrowheads="1"/>
          </p:cNvPicPr>
          <p:nvPr/>
        </p:nvPicPr>
        <p:blipFill>
          <a:blip r:embed="rId6" cstate="screen"/>
          <a:srcRect/>
          <a:stretch>
            <a:fillRect/>
          </a:stretch>
        </p:blipFill>
        <p:spPr bwMode="auto">
          <a:xfrm>
            <a:off x="1907704" y="1662682"/>
            <a:ext cx="6926534" cy="51953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blinds(horizontal)">
                                      <p:cBhvr>
                                        <p:cTn id="7" dur="500"/>
                                        <p:tgtEl>
                                          <p:spTgt spid="3077"/>
                                        </p:tgtEl>
                                      </p:cBhvr>
                                    </p:animEffect>
                                  </p:childTnLst>
                                </p:cTn>
                              </p:par>
                            </p:childTnLst>
                          </p:cTn>
                        </p:par>
                        <p:par>
                          <p:cTn id="8" fill="hold">
                            <p:stCondLst>
                              <p:cond delay="500"/>
                            </p:stCondLst>
                            <p:childTnLst>
                              <p:par>
                                <p:cTn id="9" presetID="3" presetClass="entr" presetSubtype="5" fill="hold" nodeType="afterEffect">
                                  <p:stCondLst>
                                    <p:cond delay="1000"/>
                                  </p:stCondLst>
                                  <p:childTnLst>
                                    <p:set>
                                      <p:cBhvr>
                                        <p:cTn id="10" dur="1" fill="hold">
                                          <p:stCondLst>
                                            <p:cond delay="0"/>
                                          </p:stCondLst>
                                        </p:cTn>
                                        <p:tgtEl>
                                          <p:spTgt spid="3078"/>
                                        </p:tgtEl>
                                        <p:attrNameLst>
                                          <p:attrName>style.visibility</p:attrName>
                                        </p:attrNameLst>
                                      </p:cBhvr>
                                      <p:to>
                                        <p:strVal val="visible"/>
                                      </p:to>
                                    </p:set>
                                    <p:animEffect transition="in" filter="blinds(vertical)">
                                      <p:cBhvr>
                                        <p:cTn id="11" dur="500"/>
                                        <p:tgtEl>
                                          <p:spTgt spid="3078"/>
                                        </p:tgtEl>
                                      </p:cBhvr>
                                    </p:animEffect>
                                  </p:childTnLst>
                                </p:cTn>
                              </p:par>
                            </p:childTnLst>
                          </p:cTn>
                        </p:par>
                        <p:par>
                          <p:cTn id="12" fill="hold">
                            <p:stCondLst>
                              <p:cond delay="2000"/>
                            </p:stCondLst>
                            <p:childTnLst>
                              <p:par>
                                <p:cTn id="13" presetID="3" presetClass="entr" presetSubtype="10" fill="hold" nodeType="after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par>
                          <p:cTn id="16" fill="hold">
                            <p:stCondLst>
                              <p:cond delay="3500"/>
                            </p:stCondLst>
                            <p:childTnLst>
                              <p:par>
                                <p:cTn id="17" presetID="3" presetClass="entr" presetSubtype="5"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blinds(vertical)">
                                      <p:cBhvr>
                                        <p:cTn id="19" dur="500"/>
                                        <p:tgtEl>
                                          <p:spTgt spid="8"/>
                                        </p:tgtEl>
                                      </p:cBhvr>
                                    </p:animEffect>
                                  </p:childTnLst>
                                </p:cTn>
                              </p:par>
                            </p:childTnLst>
                          </p:cTn>
                        </p:par>
                        <p:par>
                          <p:cTn id="20" fill="hold">
                            <p:stCondLst>
                              <p:cond delay="5000"/>
                            </p:stCondLst>
                            <p:childTnLst>
                              <p:par>
                                <p:cTn id="21" presetID="3" presetClass="entr" presetSubtype="10" fill="hold" nodeType="afterEffect">
                                  <p:stCondLst>
                                    <p:cond delay="100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金華願景.png"/>
          <p:cNvPicPr>
            <a:picLocks noChangeAspect="1"/>
          </p:cNvPicPr>
          <p:nvPr/>
        </p:nvPicPr>
        <p:blipFill>
          <a:blip r:embed="rId2" cstate="screen">
            <a:clrChange>
              <a:clrFrom>
                <a:srgbClr val="FFFFFF"/>
              </a:clrFrom>
              <a:clrTo>
                <a:srgbClr val="FFFFFF">
                  <a:alpha val="0"/>
                </a:srgbClr>
              </a:clrTo>
            </a:clrChange>
          </a:blip>
          <a:stretch>
            <a:fillRect/>
          </a:stretch>
        </p:blipFill>
        <p:spPr>
          <a:xfrm>
            <a:off x="1403648" y="1412776"/>
            <a:ext cx="6570945" cy="5406705"/>
          </a:xfrm>
          <a:prstGeom prst="rect">
            <a:avLst/>
          </a:prstGeom>
        </p:spPr>
      </p:pic>
      <p:pic>
        <p:nvPicPr>
          <p:cNvPr id="7" name="圖片 6" descr="學生圖像.png"/>
          <p:cNvPicPr>
            <a:picLocks noChangeAspect="1"/>
          </p:cNvPicPr>
          <p:nvPr/>
        </p:nvPicPr>
        <p:blipFill>
          <a:blip r:embed="rId3" cstate="screen"/>
          <a:srcRect l="20244" r="14292" b="20878"/>
          <a:stretch>
            <a:fillRect/>
          </a:stretch>
        </p:blipFill>
        <p:spPr>
          <a:xfrm>
            <a:off x="1331640" y="1340768"/>
            <a:ext cx="6768752" cy="5517232"/>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91680" y="548680"/>
            <a:ext cx="7272808" cy="792088"/>
          </a:xfrm>
        </p:spPr>
        <p:txBody>
          <a:bodyPr/>
          <a:lstStyle/>
          <a:p>
            <a:r>
              <a:rPr lang="zh-TW" altLang="en-US" b="1" dirty="0" smtClean="0">
                <a:effectLst>
                  <a:outerShdw blurRad="38100" dist="38100" dir="2700000" algn="tl">
                    <a:srgbClr val="000000">
                      <a:alpha val="43137"/>
                    </a:srgbClr>
                  </a:outerShdw>
                </a:effectLst>
              </a:rPr>
              <a:t>給父母的五顆心</a:t>
            </a:r>
            <a:endParaRPr lang="zh-TW" altLang="en-US" b="1" dirty="0">
              <a:effectLst>
                <a:outerShdw blurRad="38100" dist="38100" dir="2700000" algn="tl">
                  <a:srgbClr val="000000">
                    <a:alpha val="43137"/>
                  </a:srgbClr>
                </a:outerShdw>
              </a:effectLst>
            </a:endParaRPr>
          </a:p>
        </p:txBody>
      </p:sp>
      <p:sp>
        <p:nvSpPr>
          <p:cNvPr id="3" name="內容版面配置區 2"/>
          <p:cNvSpPr>
            <a:spLocks noGrp="1"/>
          </p:cNvSpPr>
          <p:nvPr>
            <p:ph idx="1"/>
          </p:nvPr>
        </p:nvSpPr>
        <p:spPr>
          <a:xfrm>
            <a:off x="1691680" y="1772816"/>
            <a:ext cx="6995120" cy="4353347"/>
          </a:xfrm>
        </p:spPr>
        <p:txBody>
          <a:bodyPr>
            <a:noAutofit/>
          </a:bodyPr>
          <a:lstStyle/>
          <a:p>
            <a:pPr marL="514350" indent="-514350">
              <a:buFont typeface="+mj-lt"/>
              <a:buAutoNum type="arabicPeriod"/>
            </a:pPr>
            <a:r>
              <a:rPr lang="zh-TW" altLang="en-US" dirty="0" smtClean="0"/>
              <a:t>有</a:t>
            </a:r>
            <a:r>
              <a:rPr lang="zh-TW" altLang="en-US" b="1" dirty="0" smtClean="0">
                <a:solidFill>
                  <a:srgbClr val="FF0000"/>
                </a:solidFill>
                <a:effectLst>
                  <a:outerShdw blurRad="38100" dist="38100" dir="2700000" algn="tl">
                    <a:srgbClr val="000000">
                      <a:alpha val="43137"/>
                    </a:srgbClr>
                  </a:outerShdw>
                </a:effectLst>
              </a:rPr>
              <a:t>耐心</a:t>
            </a:r>
            <a:r>
              <a:rPr lang="zh-TW" altLang="en-US" dirty="0" smtClean="0"/>
              <a:t>，多停聽看。</a:t>
            </a:r>
          </a:p>
          <a:p>
            <a:pPr marL="514350" indent="-514350">
              <a:buFont typeface="+mj-lt"/>
              <a:buAutoNum type="arabicPeriod"/>
            </a:pPr>
            <a:r>
              <a:rPr lang="zh-TW" altLang="en-US" dirty="0" smtClean="0"/>
              <a:t>有</a:t>
            </a:r>
            <a:r>
              <a:rPr lang="zh-TW" altLang="en-US" b="1" dirty="0" smtClean="0">
                <a:solidFill>
                  <a:srgbClr val="FF0000"/>
                </a:solidFill>
                <a:effectLst>
                  <a:outerShdw blurRad="38100" dist="38100" dir="2700000" algn="tl">
                    <a:srgbClr val="000000">
                      <a:alpha val="43137"/>
                    </a:srgbClr>
                  </a:outerShdw>
                </a:effectLst>
              </a:rPr>
              <a:t>愛心</a:t>
            </a:r>
            <a:r>
              <a:rPr lang="zh-TW" altLang="en-US" dirty="0" smtClean="0"/>
              <a:t>，多和孩子聊天。</a:t>
            </a:r>
            <a:endParaRPr lang="en-US" altLang="zh-TW" dirty="0" smtClean="0"/>
          </a:p>
          <a:p>
            <a:pPr marL="514350" indent="-514350">
              <a:buFont typeface="+mj-lt"/>
              <a:buAutoNum type="arabicPeriod"/>
            </a:pPr>
            <a:r>
              <a:rPr lang="zh-TW" altLang="en-US" dirty="0" smtClean="0"/>
              <a:t>有</a:t>
            </a:r>
            <a:r>
              <a:rPr lang="zh-TW" altLang="en-US" b="1" dirty="0" smtClean="0">
                <a:solidFill>
                  <a:srgbClr val="FF0000"/>
                </a:solidFill>
                <a:effectLst>
                  <a:outerShdw blurRad="38100" dist="38100" dir="2700000" algn="tl">
                    <a:srgbClr val="000000">
                      <a:alpha val="43137"/>
                    </a:srgbClr>
                  </a:outerShdw>
                </a:effectLst>
              </a:rPr>
              <a:t>信心</a:t>
            </a:r>
            <a:r>
              <a:rPr lang="zh-TW" altLang="en-US" dirty="0" smtClean="0"/>
              <a:t>，尊重孩子是獨立的個體。</a:t>
            </a:r>
          </a:p>
          <a:p>
            <a:pPr marL="514350" indent="-514350">
              <a:buFont typeface="+mj-lt"/>
              <a:buAutoNum type="arabicPeriod"/>
            </a:pPr>
            <a:r>
              <a:rPr lang="zh-TW" altLang="en-US" dirty="0" smtClean="0"/>
              <a:t>有</a:t>
            </a:r>
            <a:r>
              <a:rPr lang="zh-TW" altLang="en-US" b="1" dirty="0" smtClean="0">
                <a:solidFill>
                  <a:srgbClr val="FF0000"/>
                </a:solidFill>
                <a:effectLst>
                  <a:outerShdw blurRad="38100" dist="38100" dir="2700000" algn="tl">
                    <a:srgbClr val="000000">
                      <a:alpha val="43137"/>
                    </a:srgbClr>
                  </a:outerShdw>
                </a:effectLst>
              </a:rPr>
              <a:t>同理心</a:t>
            </a:r>
            <a:r>
              <a:rPr lang="zh-TW" altLang="en-US" dirty="0" smtClean="0"/>
              <a:t>，塑造健康成長的孩子。</a:t>
            </a:r>
            <a:endParaRPr lang="en-US" altLang="zh-TW" dirty="0" smtClean="0"/>
          </a:p>
          <a:p>
            <a:pPr marL="514350" indent="-514350">
              <a:buFont typeface="+mj-lt"/>
              <a:buAutoNum type="arabicPeriod"/>
            </a:pPr>
            <a:r>
              <a:rPr lang="zh-TW" altLang="en-US" dirty="0" smtClean="0"/>
              <a:t>有</a:t>
            </a:r>
            <a:r>
              <a:rPr lang="zh-TW" altLang="en-US" b="1" dirty="0" smtClean="0">
                <a:solidFill>
                  <a:srgbClr val="FF0000"/>
                </a:solidFill>
                <a:effectLst>
                  <a:outerShdw blurRad="38100" dist="38100" dir="2700000" algn="tl">
                    <a:srgbClr val="000000">
                      <a:alpha val="43137"/>
                    </a:srgbClr>
                  </a:outerShdw>
                </a:effectLst>
              </a:rPr>
              <a:t>恆心</a:t>
            </a:r>
            <a:r>
              <a:rPr lang="zh-TW" altLang="en-US" dirty="0" smtClean="0"/>
              <a:t>，多陪孩子閱讀。</a:t>
            </a:r>
          </a:p>
          <a:p>
            <a:pPr>
              <a:buNone/>
            </a:pPr>
            <a:endParaRPr lang="zh-TW" altLang="en-US" dirty="0" smtClean="0"/>
          </a:p>
        </p:txBody>
      </p:sp>
      <p:pic>
        <p:nvPicPr>
          <p:cNvPr id="5" name="圖片 4" descr="%5Bwallcoo_com%5D_valentine_illustration_wallpaper_Untitled-12.jpg"/>
          <p:cNvPicPr>
            <a:picLocks noChangeAspect="1"/>
          </p:cNvPicPr>
          <p:nvPr/>
        </p:nvPicPr>
        <p:blipFill>
          <a:blip r:embed="rId3" cstate="print">
            <a:clrChange>
              <a:clrFrom>
                <a:srgbClr val="FFFFF7"/>
              </a:clrFrom>
              <a:clrTo>
                <a:srgbClr val="FFFFF7">
                  <a:alpha val="0"/>
                </a:srgbClr>
              </a:clrTo>
            </a:clrChange>
          </a:blip>
          <a:stretch>
            <a:fillRect/>
          </a:stretch>
        </p:blipFill>
        <p:spPr>
          <a:xfrm>
            <a:off x="360040" y="4869160"/>
            <a:ext cx="2483768" cy="18628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金華08.png"/>
          <p:cNvPicPr>
            <a:picLocks noChangeAspect="1"/>
          </p:cNvPicPr>
          <p:nvPr/>
        </p:nvPicPr>
        <p:blipFill>
          <a:blip r:embed="rId2" cstate="screen"/>
          <a:srcRect/>
          <a:stretch>
            <a:fillRect/>
          </a:stretch>
        </p:blipFill>
        <p:spPr>
          <a:xfrm>
            <a:off x="0" y="2027207"/>
            <a:ext cx="9144000" cy="4830793"/>
          </a:xfrm>
          <a:prstGeom prst="rect">
            <a:avLst/>
          </a:prstGeom>
        </p:spPr>
      </p:pic>
      <p:sp>
        <p:nvSpPr>
          <p:cNvPr id="6" name="圓角矩形 5"/>
          <p:cNvSpPr/>
          <p:nvPr/>
        </p:nvSpPr>
        <p:spPr>
          <a:xfrm>
            <a:off x="0" y="44624"/>
            <a:ext cx="9144000" cy="230425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lvl="0">
              <a:spcBef>
                <a:spcPct val="20000"/>
              </a:spcBef>
              <a:defRPr/>
            </a:pPr>
            <a:r>
              <a:rPr lang="zh-TW" altLang="en-US"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孩子的優異表現，一半取決於他們自身的努力，另一半則仰賴大人關愛的眼神，正向的期待力量是孩子的成長動力。</a:t>
            </a:r>
            <a:endParaRPr lang="zh-TW" altLang="en-US" sz="36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b="1" dirty="0" smtClean="0">
                <a:latin typeface="標楷體" panose="03000509000000000000" pitchFamily="65" charset="-120"/>
                <a:ea typeface="標楷體" panose="03000509000000000000" pitchFamily="65" charset="-120"/>
              </a:rPr>
              <a:t>學務處 優質團隊</a:t>
            </a:r>
            <a:endParaRPr lang="zh-TW" altLang="en-US" b="1"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lstStyle/>
          <a:p>
            <a:r>
              <a:rPr lang="zh-TW" altLang="en-US" sz="2800" dirty="0" smtClean="0">
                <a:latin typeface="標楷體" panose="03000509000000000000" pitchFamily="65" charset="-120"/>
                <a:ea typeface="標楷體" panose="03000509000000000000" pitchFamily="65" charset="-120"/>
              </a:rPr>
              <a:t>學務主任</a:t>
            </a:r>
            <a:r>
              <a:rPr lang="en-US" altLang="zh-TW" sz="2800" dirty="0" smtClean="0">
                <a:latin typeface="標楷體" panose="03000509000000000000" pitchFamily="65" charset="-120"/>
                <a:ea typeface="標楷體" panose="03000509000000000000" pitchFamily="65" charset="-120"/>
              </a:rPr>
              <a:t>_</a:t>
            </a:r>
            <a:r>
              <a:rPr lang="zh-TW" altLang="en-US" sz="2800" dirty="0" smtClean="0">
                <a:latin typeface="標楷體" panose="03000509000000000000" pitchFamily="65" charset="-120"/>
                <a:ea typeface="標楷體" panose="03000509000000000000" pitchFamily="65" charset="-120"/>
              </a:rPr>
              <a:t>吳世平</a:t>
            </a:r>
            <a:endParaRPr lang="en-US" altLang="zh-TW" sz="2800" dirty="0" smtClean="0">
              <a:latin typeface="標楷體" panose="03000509000000000000" pitchFamily="65" charset="-120"/>
              <a:ea typeface="標楷體" panose="03000509000000000000" pitchFamily="65" charset="-120"/>
            </a:endParaRPr>
          </a:p>
          <a:p>
            <a:r>
              <a:rPr lang="zh-TW" altLang="en-US" sz="2800" dirty="0" smtClean="0">
                <a:latin typeface="標楷體" panose="03000509000000000000" pitchFamily="65" charset="-120"/>
                <a:ea typeface="標楷體" panose="03000509000000000000" pitchFamily="65" charset="-120"/>
              </a:rPr>
              <a:t>訓育組長</a:t>
            </a:r>
            <a:r>
              <a:rPr lang="en-US" altLang="zh-TW" sz="2800" dirty="0" smtClean="0">
                <a:latin typeface="標楷體" panose="03000509000000000000" pitchFamily="65" charset="-120"/>
                <a:ea typeface="標楷體" panose="03000509000000000000" pitchFamily="65" charset="-120"/>
              </a:rPr>
              <a:t>_</a:t>
            </a:r>
            <a:r>
              <a:rPr lang="zh-TW" altLang="en-US" sz="2800" dirty="0" smtClean="0">
                <a:latin typeface="標楷體" panose="03000509000000000000" pitchFamily="65" charset="-120"/>
                <a:ea typeface="標楷體" panose="03000509000000000000" pitchFamily="65" charset="-120"/>
              </a:rPr>
              <a:t>邱雅綺、生</a:t>
            </a:r>
            <a:r>
              <a:rPr lang="zh-TW" altLang="en-US" sz="2800" dirty="0">
                <a:latin typeface="標楷體" panose="03000509000000000000" pitchFamily="65" charset="-120"/>
                <a:ea typeface="標楷體" panose="03000509000000000000" pitchFamily="65" charset="-120"/>
              </a:rPr>
              <a:t>教</a:t>
            </a:r>
            <a:r>
              <a:rPr lang="zh-TW" altLang="en-US" sz="2800" dirty="0" smtClean="0">
                <a:latin typeface="標楷體" panose="03000509000000000000" pitchFamily="65" charset="-120"/>
                <a:ea typeface="標楷體" panose="03000509000000000000" pitchFamily="65" charset="-120"/>
              </a:rPr>
              <a:t>組長</a:t>
            </a:r>
            <a:r>
              <a:rPr lang="en-US" altLang="zh-TW" sz="2800" dirty="0" smtClean="0">
                <a:latin typeface="標楷體" panose="03000509000000000000" pitchFamily="65" charset="-120"/>
                <a:ea typeface="標楷體" panose="03000509000000000000" pitchFamily="65" charset="-120"/>
              </a:rPr>
              <a:t>_</a:t>
            </a:r>
            <a:r>
              <a:rPr lang="zh-TW" altLang="en-US" sz="2800" dirty="0" smtClean="0">
                <a:latin typeface="標楷體" panose="03000509000000000000" pitchFamily="65" charset="-120"/>
                <a:ea typeface="標楷體" panose="03000509000000000000" pitchFamily="65" charset="-120"/>
              </a:rPr>
              <a:t>李其財</a:t>
            </a:r>
            <a:endParaRPr lang="en-US" altLang="zh-TW" sz="2800" dirty="0" smtClean="0">
              <a:latin typeface="標楷體" panose="03000509000000000000" pitchFamily="65" charset="-120"/>
              <a:ea typeface="標楷體" panose="03000509000000000000" pitchFamily="65" charset="-120"/>
            </a:endParaRPr>
          </a:p>
          <a:p>
            <a:r>
              <a:rPr lang="zh-TW" altLang="en-US" sz="2800" dirty="0" smtClean="0">
                <a:latin typeface="標楷體" panose="03000509000000000000" pitchFamily="65" charset="-120"/>
                <a:ea typeface="標楷體" panose="03000509000000000000" pitchFamily="65" charset="-120"/>
              </a:rPr>
              <a:t>體育組長</a:t>
            </a:r>
            <a:r>
              <a:rPr lang="en-US" altLang="zh-TW" sz="2800" dirty="0" smtClean="0">
                <a:latin typeface="標楷體" panose="03000509000000000000" pitchFamily="65" charset="-120"/>
                <a:ea typeface="標楷體" panose="03000509000000000000" pitchFamily="65" charset="-120"/>
              </a:rPr>
              <a:t>_</a:t>
            </a:r>
            <a:r>
              <a:rPr lang="zh-TW" altLang="en-US" sz="2800" dirty="0" smtClean="0">
                <a:latin typeface="標楷體" panose="03000509000000000000" pitchFamily="65" charset="-120"/>
                <a:ea typeface="標楷體" panose="03000509000000000000" pitchFamily="65" charset="-120"/>
              </a:rPr>
              <a:t>鄭一正、衛生組長</a:t>
            </a:r>
            <a:r>
              <a:rPr lang="en-US" altLang="zh-TW" sz="2800" dirty="0" smtClean="0">
                <a:latin typeface="標楷體" panose="03000509000000000000" pitchFamily="65" charset="-120"/>
                <a:ea typeface="標楷體" panose="03000509000000000000" pitchFamily="65" charset="-120"/>
              </a:rPr>
              <a:t>_</a:t>
            </a:r>
            <a:r>
              <a:rPr lang="zh-TW" altLang="en-US" sz="2800" dirty="0" smtClean="0">
                <a:latin typeface="標楷體" panose="03000509000000000000" pitchFamily="65" charset="-120"/>
                <a:ea typeface="標楷體" panose="03000509000000000000" pitchFamily="65" charset="-120"/>
              </a:rPr>
              <a:t>黃書鈺</a:t>
            </a:r>
            <a:endParaRPr lang="en-US" altLang="zh-TW" sz="2800" dirty="0" smtClean="0">
              <a:latin typeface="標楷體" panose="03000509000000000000" pitchFamily="65" charset="-120"/>
              <a:ea typeface="標楷體" panose="03000509000000000000" pitchFamily="65" charset="-120"/>
            </a:endParaRPr>
          </a:p>
          <a:p>
            <a:r>
              <a:rPr lang="zh-TW" altLang="en-US" sz="2800" dirty="0" smtClean="0">
                <a:latin typeface="標楷體" panose="03000509000000000000" pitchFamily="65" charset="-120"/>
                <a:ea typeface="標楷體" panose="03000509000000000000" pitchFamily="65" charset="-120"/>
              </a:rPr>
              <a:t>護 理 師</a:t>
            </a:r>
            <a:r>
              <a:rPr lang="en-US" altLang="zh-TW" sz="2800" dirty="0" smtClean="0">
                <a:latin typeface="標楷體" panose="03000509000000000000" pitchFamily="65" charset="-120"/>
                <a:ea typeface="標楷體" panose="03000509000000000000" pitchFamily="65" charset="-120"/>
              </a:rPr>
              <a:t>_</a:t>
            </a:r>
            <a:r>
              <a:rPr lang="zh-TW" altLang="zh-TW" sz="2800" dirty="0" smtClean="0">
                <a:latin typeface="標楷體" panose="03000509000000000000" pitchFamily="65" charset="-120"/>
                <a:ea typeface="標楷體" panose="03000509000000000000" pitchFamily="65" charset="-120"/>
              </a:rPr>
              <a:t>王</a:t>
            </a:r>
            <a:r>
              <a:rPr lang="zh-TW" altLang="zh-TW" sz="2800" dirty="0">
                <a:latin typeface="標楷體" panose="03000509000000000000" pitchFamily="65" charset="-120"/>
                <a:ea typeface="標楷體" panose="03000509000000000000" pitchFamily="65" charset="-120"/>
              </a:rPr>
              <a:t>婕汝</a:t>
            </a:r>
            <a:endParaRPr lang="en-US" altLang="zh-TW" sz="2800" dirty="0" smtClean="0">
              <a:latin typeface="標楷體" panose="03000509000000000000" pitchFamily="65" charset="-120"/>
              <a:ea typeface="標楷體" panose="03000509000000000000" pitchFamily="65" charset="-120"/>
            </a:endParaRPr>
          </a:p>
          <a:p>
            <a:r>
              <a:rPr lang="zh-TW" altLang="en-US" sz="2800" dirty="0" smtClean="0">
                <a:latin typeface="標楷體" panose="03000509000000000000" pitchFamily="65" charset="-120"/>
                <a:ea typeface="標楷體" panose="03000509000000000000" pitchFamily="65" charset="-120"/>
              </a:rPr>
              <a:t>幹    事</a:t>
            </a:r>
            <a:r>
              <a:rPr lang="en-US" altLang="zh-TW" sz="2800" dirty="0" smtClean="0">
                <a:latin typeface="標楷體" panose="03000509000000000000" pitchFamily="65" charset="-120"/>
                <a:ea typeface="標楷體" panose="03000509000000000000" pitchFamily="65" charset="-120"/>
              </a:rPr>
              <a:t>_</a:t>
            </a:r>
            <a:r>
              <a:rPr lang="zh-TW" altLang="zh-TW" sz="2800" dirty="0" smtClean="0">
                <a:latin typeface="標楷體" panose="03000509000000000000" pitchFamily="65" charset="-120"/>
                <a:ea typeface="標楷體" panose="03000509000000000000" pitchFamily="65" charset="-120"/>
              </a:rPr>
              <a:t>張</a:t>
            </a:r>
            <a:r>
              <a:rPr lang="zh-TW" altLang="zh-TW" sz="2800" dirty="0">
                <a:latin typeface="標楷體" panose="03000509000000000000" pitchFamily="65" charset="-120"/>
                <a:ea typeface="標楷體" panose="03000509000000000000" pitchFamily="65" charset="-120"/>
              </a:rPr>
              <a:t>頌</a:t>
            </a:r>
            <a:r>
              <a:rPr lang="zh-TW" altLang="zh-TW" sz="2800" dirty="0" smtClean="0">
                <a:latin typeface="標楷體" panose="03000509000000000000" pitchFamily="65" charset="-120"/>
                <a:ea typeface="標楷體" panose="03000509000000000000" pitchFamily="65" charset="-120"/>
              </a:rPr>
              <a:t>婷</a:t>
            </a:r>
            <a:endParaRPr lang="en-US" altLang="zh-TW" sz="2800" dirty="0" smtClean="0">
              <a:latin typeface="標楷體" panose="03000509000000000000" pitchFamily="65" charset="-120"/>
              <a:ea typeface="標楷體" panose="03000509000000000000" pitchFamily="65" charset="-120"/>
            </a:endParaRPr>
          </a:p>
          <a:p>
            <a:r>
              <a:rPr lang="zh-TW" altLang="en-US" sz="2800" dirty="0" smtClean="0">
                <a:latin typeface="標楷體" panose="03000509000000000000" pitchFamily="65" charset="-120"/>
                <a:ea typeface="標楷體" panose="03000509000000000000" pitchFamily="65" charset="-120"/>
              </a:rPr>
              <a:t>工    友</a:t>
            </a:r>
            <a:r>
              <a:rPr lang="en-US" altLang="zh-TW" sz="2800" dirty="0" smtClean="0">
                <a:latin typeface="標楷體" panose="03000509000000000000" pitchFamily="65" charset="-120"/>
                <a:ea typeface="標楷體" panose="03000509000000000000" pitchFamily="65" charset="-120"/>
              </a:rPr>
              <a:t>_</a:t>
            </a:r>
            <a:r>
              <a:rPr lang="zh-TW" altLang="en-US" sz="2800" dirty="0" smtClean="0">
                <a:latin typeface="標楷體" panose="03000509000000000000" pitchFamily="65" charset="-120"/>
                <a:ea typeface="標楷體" panose="03000509000000000000" pitchFamily="65" charset="-120"/>
              </a:rPr>
              <a:t>吳靜冠</a:t>
            </a:r>
            <a:endParaRPr lang="en-US" altLang="zh-TW" sz="2800" dirty="0" smtClean="0">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5988" y="3140968"/>
            <a:ext cx="4608512" cy="3456384"/>
          </a:xfrm>
          <a:prstGeom prst="ellipse">
            <a:avLst/>
          </a:prstGeom>
          <a:ln>
            <a:noFill/>
          </a:ln>
          <a:effectLst>
            <a:softEdge rad="112500"/>
          </a:effectLst>
        </p:spPr>
      </p:pic>
    </p:spTree>
    <p:extLst>
      <p:ext uri="{BB962C8B-B14F-4D97-AF65-F5344CB8AC3E}">
        <p14:creationId xmlns:p14="http://schemas.microsoft.com/office/powerpoint/2010/main" val="333390779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8520" y="260648"/>
            <a:ext cx="8229600" cy="1143000"/>
          </a:xfrm>
        </p:spPr>
        <p:txBody>
          <a:bodyPr>
            <a:normAutofit/>
          </a:bodyPr>
          <a:lstStyle/>
          <a:p>
            <a:pPr marL="484632" eaLnBrk="1" fontAlgn="auto" hangingPunct="1">
              <a:spcAft>
                <a:spcPts val="0"/>
              </a:spcAft>
              <a:defRPr/>
            </a:pPr>
            <a:r>
              <a:rPr lang="zh-TW" altLang="en-US" sz="4400" b="1" dirty="0" smtClean="0">
                <a:solidFill>
                  <a:srgbClr val="FF0000"/>
                </a:solidFill>
                <a:latin typeface="標楷體" panose="03000509000000000000" pitchFamily="65" charset="-120"/>
                <a:ea typeface="標楷體" panose="03000509000000000000" pitchFamily="65" charset="-120"/>
              </a:rPr>
              <a:t>學務活動思維</a:t>
            </a:r>
            <a:endParaRPr lang="zh-TW" altLang="en-US" sz="4400" b="1" dirty="0">
              <a:solidFill>
                <a:srgbClr val="FF0000"/>
              </a:solidFill>
              <a:latin typeface="標楷體" panose="03000509000000000000" pitchFamily="65" charset="-120"/>
              <a:ea typeface="標楷體" panose="03000509000000000000" pitchFamily="65" charset="-120"/>
            </a:endParaRP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200416192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矩形 2"/>
          <p:cNvSpPr/>
          <p:nvPr/>
        </p:nvSpPr>
        <p:spPr>
          <a:xfrm>
            <a:off x="2195736" y="1170782"/>
            <a:ext cx="5032147" cy="923330"/>
          </a:xfrm>
          <a:prstGeom prst="rect">
            <a:avLst/>
          </a:prstGeom>
          <a:noFill/>
        </p:spPr>
        <p:txBody>
          <a:bodyPr wrap="none" lIns="91440" tIns="45720" rIns="91440" bIns="45720">
            <a:spAutoFit/>
          </a:bodyPr>
          <a:lstStyle/>
          <a:p>
            <a:pPr algn="ctr"/>
            <a:r>
              <a:rPr lang="zh-TW" altLang="en-US" sz="5400" b="1" dirty="0" smtClean="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latin typeface="標楷體" panose="03000509000000000000" pitchFamily="65" charset="-120"/>
                <a:ea typeface="標楷體" panose="03000509000000000000" pitchFamily="65" charset="-120"/>
              </a:rPr>
              <a:t>健康 和樂 進步</a:t>
            </a:r>
            <a:endParaRPr lang="zh-TW" altLang="en-US" sz="54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90290646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zh-TW" altLang="en-US" b="1" dirty="0" smtClean="0">
                <a:latin typeface="標楷體" panose="03000509000000000000" pitchFamily="65" charset="-120"/>
                <a:ea typeface="標楷體" panose="03000509000000000000" pitchFamily="65" charset="-120"/>
              </a:rPr>
              <a:t>落實生活教育</a:t>
            </a:r>
            <a:r>
              <a:rPr lang="en-US" altLang="zh-TW" b="1" dirty="0" smtClean="0">
                <a:latin typeface="標楷體" panose="03000509000000000000" pitchFamily="65" charset="-120"/>
                <a:ea typeface="標楷體" panose="03000509000000000000" pitchFamily="65" charset="-120"/>
              </a:rPr>
              <a:t>-1</a:t>
            </a:r>
            <a:endParaRPr lang="zh-TW" altLang="en-US" b="1" dirty="0">
              <a:latin typeface="標楷體" panose="03000509000000000000" pitchFamily="65" charset="-120"/>
              <a:ea typeface="標楷體" panose="03000509000000000000" pitchFamily="65" charset="-120"/>
            </a:endParaRPr>
          </a:p>
        </p:txBody>
      </p:sp>
      <p:sp>
        <p:nvSpPr>
          <p:cNvPr id="4" name="內容版面配置區 2"/>
          <p:cNvSpPr>
            <a:spLocks noGrp="1"/>
          </p:cNvSpPr>
          <p:nvPr>
            <p:ph idx="1"/>
          </p:nvPr>
        </p:nvSpPr>
        <p:spPr/>
        <p:txBody>
          <a:bodyPr>
            <a:normAutofit lnSpcReduction="10000"/>
          </a:bodyPr>
          <a:lstStyle/>
          <a:p>
            <a:pPr marL="360363" indent="-360363">
              <a:buFont typeface="+mj-lt"/>
              <a:buAutoNum type="arabicPeriod"/>
            </a:pPr>
            <a:r>
              <a:rPr lang="zh-TW" altLang="en-US" b="1" dirty="0">
                <a:solidFill>
                  <a:srgbClr val="0000FF"/>
                </a:solidFill>
                <a:latin typeface="標楷體" pitchFamily="65" charset="-120"/>
                <a:ea typeface="標楷體" pitchFamily="65" charset="-120"/>
              </a:rPr>
              <a:t>上學時間為</a:t>
            </a:r>
            <a:r>
              <a:rPr lang="en-US" altLang="zh-TW" b="1" dirty="0" smtClean="0">
                <a:solidFill>
                  <a:srgbClr val="0000FF"/>
                </a:solidFill>
                <a:latin typeface="標楷體" pitchFamily="65" charset="-120"/>
                <a:ea typeface="標楷體" pitchFamily="65" charset="-120"/>
              </a:rPr>
              <a:t>7</a:t>
            </a:r>
            <a:r>
              <a:rPr lang="zh-TW" altLang="en-US" b="1" dirty="0" smtClean="0">
                <a:solidFill>
                  <a:srgbClr val="0000FF"/>
                </a:solidFill>
                <a:latin typeface="標楷體" pitchFamily="65" charset="-120"/>
                <a:ea typeface="標楷體" pitchFamily="65" charset="-120"/>
              </a:rPr>
              <a:t>時</a:t>
            </a:r>
            <a:r>
              <a:rPr lang="en-US" altLang="zh-TW" b="1" dirty="0" smtClean="0">
                <a:solidFill>
                  <a:srgbClr val="0000FF"/>
                </a:solidFill>
                <a:latin typeface="標楷體" pitchFamily="65" charset="-120"/>
                <a:ea typeface="標楷體" pitchFamily="65" charset="-120"/>
              </a:rPr>
              <a:t>20</a:t>
            </a:r>
            <a:r>
              <a:rPr lang="zh-TW" altLang="en-US" b="1" dirty="0" smtClean="0">
                <a:solidFill>
                  <a:srgbClr val="0000FF"/>
                </a:solidFill>
                <a:latin typeface="標楷體" pitchFamily="65" charset="-120"/>
                <a:ea typeface="標楷體" pitchFamily="65" charset="-120"/>
              </a:rPr>
              <a:t>分～</a:t>
            </a:r>
            <a:r>
              <a:rPr lang="en-US" altLang="zh-TW" b="1" dirty="0" smtClean="0">
                <a:solidFill>
                  <a:srgbClr val="0000FF"/>
                </a:solidFill>
                <a:latin typeface="標楷體" pitchFamily="65" charset="-120"/>
                <a:ea typeface="標楷體" pitchFamily="65" charset="-120"/>
              </a:rPr>
              <a:t>7</a:t>
            </a:r>
            <a:r>
              <a:rPr lang="zh-TW" altLang="en-US" b="1" dirty="0" smtClean="0">
                <a:solidFill>
                  <a:srgbClr val="0000FF"/>
                </a:solidFill>
                <a:latin typeface="標楷體" pitchFamily="65" charset="-120"/>
                <a:ea typeface="標楷體" pitchFamily="65" charset="-120"/>
              </a:rPr>
              <a:t>時</a:t>
            </a:r>
            <a:r>
              <a:rPr lang="en-US" altLang="zh-TW" b="1" dirty="0" smtClean="0">
                <a:solidFill>
                  <a:srgbClr val="0000FF"/>
                </a:solidFill>
                <a:latin typeface="標楷體" pitchFamily="65" charset="-120"/>
                <a:ea typeface="標楷體" pitchFamily="65" charset="-120"/>
              </a:rPr>
              <a:t>50</a:t>
            </a:r>
            <a:r>
              <a:rPr lang="zh-TW" altLang="en-US" b="1" dirty="0" smtClean="0">
                <a:solidFill>
                  <a:srgbClr val="0000FF"/>
                </a:solidFill>
                <a:latin typeface="標楷體" pitchFamily="65" charset="-120"/>
                <a:ea typeface="標楷體" pitchFamily="65" charset="-120"/>
              </a:rPr>
              <a:t>分，</a:t>
            </a:r>
            <a:r>
              <a:rPr kumimoji="0" lang="zh-TW" altLang="en-US" dirty="0" smtClean="0">
                <a:latin typeface="標楷體" pitchFamily="65" charset="-120"/>
                <a:ea typeface="標楷體" pitchFamily="65" charset="-120"/>
              </a:rPr>
              <a:t>除非特殊情況</a:t>
            </a:r>
            <a:r>
              <a:rPr kumimoji="0" lang="en-US" altLang="zh-TW" dirty="0" smtClean="0">
                <a:latin typeface="標楷體" pitchFamily="65" charset="-120"/>
                <a:ea typeface="標楷體" pitchFamily="65" charset="-120"/>
              </a:rPr>
              <a:t>(</a:t>
            </a:r>
            <a:r>
              <a:rPr kumimoji="0" lang="zh-TW" altLang="en-US" dirty="0" smtClean="0">
                <a:latin typeface="標楷體" pitchFamily="65" charset="-120"/>
                <a:ea typeface="標楷體" pitchFamily="65" charset="-120"/>
              </a:rPr>
              <a:t>如：泳隊晨練</a:t>
            </a:r>
            <a:r>
              <a:rPr kumimoji="0" lang="en-US" altLang="zh-TW" dirty="0" smtClean="0">
                <a:latin typeface="標楷體" pitchFamily="65" charset="-120"/>
                <a:ea typeface="標楷體" pitchFamily="65" charset="-120"/>
              </a:rPr>
              <a:t>)</a:t>
            </a:r>
            <a:r>
              <a:rPr kumimoji="0" lang="zh-TW" altLang="en-US" dirty="0" smtClean="0">
                <a:latin typeface="標楷體" pitchFamily="65" charset="-120"/>
                <a:ea typeface="標楷體" pitchFamily="65" charset="-120"/>
              </a:rPr>
              <a:t>，學校不建議學生在</a:t>
            </a:r>
            <a:r>
              <a:rPr kumimoji="0" lang="en-US" altLang="zh-TW" dirty="0" smtClean="0">
                <a:latin typeface="標楷體" pitchFamily="65" charset="-120"/>
                <a:ea typeface="標楷體" pitchFamily="65" charset="-120"/>
              </a:rPr>
              <a:t>7</a:t>
            </a:r>
            <a:r>
              <a:rPr kumimoji="0" lang="zh-TW" altLang="en-US" dirty="0" smtClean="0">
                <a:latin typeface="標楷體" pitchFamily="65" charset="-120"/>
                <a:ea typeface="標楷體" pitchFamily="65" charset="-120"/>
              </a:rPr>
              <a:t>時</a:t>
            </a:r>
            <a:r>
              <a:rPr kumimoji="0" lang="en-US" altLang="zh-TW" dirty="0" smtClean="0">
                <a:latin typeface="標楷體" pitchFamily="65" charset="-120"/>
                <a:ea typeface="標楷體" pitchFamily="65" charset="-120"/>
              </a:rPr>
              <a:t>20</a:t>
            </a:r>
            <a:r>
              <a:rPr kumimoji="0" lang="zh-TW" altLang="en-US" dirty="0" smtClean="0">
                <a:latin typeface="標楷體" pitchFamily="65" charset="-120"/>
                <a:ea typeface="標楷體" pitchFamily="65" charset="-120"/>
              </a:rPr>
              <a:t>分</a:t>
            </a:r>
            <a:r>
              <a:rPr kumimoji="0" lang="zh-TW" altLang="en-US" dirty="0" smtClean="0">
                <a:solidFill>
                  <a:srgbClr val="FF0000"/>
                </a:solidFill>
                <a:latin typeface="標楷體" pitchFamily="65" charset="-120"/>
                <a:ea typeface="標楷體" pitchFamily="65" charset="-120"/>
              </a:rPr>
              <a:t>之</a:t>
            </a:r>
            <a:r>
              <a:rPr kumimoji="0" lang="zh-TW" altLang="en-US" b="1" dirty="0" smtClean="0">
                <a:solidFill>
                  <a:srgbClr val="FF0000"/>
                </a:solidFill>
                <a:latin typeface="標楷體" pitchFamily="65" charset="-120"/>
                <a:ea typeface="標楷體" pitchFamily="65" charset="-120"/>
              </a:rPr>
              <a:t>前</a:t>
            </a:r>
            <a:r>
              <a:rPr kumimoji="0" lang="zh-TW" altLang="en-US" dirty="0" smtClean="0">
                <a:latin typeface="標楷體" pitchFamily="65" charset="-120"/>
                <a:ea typeface="標楷體" pitchFamily="65" charset="-120"/>
              </a:rPr>
              <a:t>到校。</a:t>
            </a:r>
          </a:p>
          <a:p>
            <a:pPr marL="360363" indent="-360363">
              <a:buFont typeface="+mj-lt"/>
              <a:buAutoNum type="arabicPeriod"/>
            </a:pPr>
            <a:r>
              <a:rPr kumimoji="0" lang="zh-TW" altLang="en-US" dirty="0" smtClean="0">
                <a:latin typeface="標楷體" pitchFamily="65" charset="-120"/>
                <a:ea typeface="標楷體" pitchFamily="65" charset="-120"/>
              </a:rPr>
              <a:t>若因特殊狀況學生必須在</a:t>
            </a:r>
            <a:r>
              <a:rPr kumimoji="0" lang="en-US" altLang="zh-TW" dirty="0" smtClean="0">
                <a:latin typeface="標楷體" pitchFamily="65" charset="-120"/>
                <a:ea typeface="標楷體" pitchFamily="65" charset="-120"/>
              </a:rPr>
              <a:t>7</a:t>
            </a:r>
            <a:r>
              <a:rPr kumimoji="0" lang="zh-TW" altLang="en-US" dirty="0" smtClean="0">
                <a:latin typeface="標楷體" pitchFamily="65" charset="-120"/>
                <a:ea typeface="標楷體" pitchFamily="65" charset="-120"/>
              </a:rPr>
              <a:t>時</a:t>
            </a:r>
            <a:r>
              <a:rPr kumimoji="0" lang="en-US" altLang="zh-TW" dirty="0" smtClean="0">
                <a:latin typeface="標楷體" pitchFamily="65" charset="-120"/>
                <a:ea typeface="標楷體" pitchFamily="65" charset="-120"/>
              </a:rPr>
              <a:t>20</a:t>
            </a:r>
            <a:r>
              <a:rPr kumimoji="0" lang="zh-TW" altLang="en-US" dirty="0" smtClean="0">
                <a:latin typeface="標楷體" pitchFamily="65" charset="-120"/>
                <a:ea typeface="標楷體" pitchFamily="65" charset="-120"/>
              </a:rPr>
              <a:t>分前到校，請老師提醒早到學生必須集中在</a:t>
            </a:r>
            <a:r>
              <a:rPr kumimoji="0" lang="zh-TW" altLang="en-US" b="1" dirty="0" smtClean="0">
                <a:solidFill>
                  <a:srgbClr val="FF0000"/>
                </a:solidFill>
                <a:latin typeface="標楷體" pitchFamily="65" charset="-120"/>
                <a:ea typeface="標楷體" pitchFamily="65" charset="-120"/>
              </a:rPr>
              <a:t>川堂</a:t>
            </a:r>
            <a:r>
              <a:rPr kumimoji="0" lang="zh-TW" altLang="en-US" dirty="0" smtClean="0">
                <a:latin typeface="標楷體" pitchFamily="65" charset="-120"/>
                <a:ea typeface="標楷體" pitchFamily="65" charset="-120"/>
              </a:rPr>
              <a:t>處，待警衛於</a:t>
            </a:r>
            <a:r>
              <a:rPr kumimoji="0" lang="en-US" altLang="zh-TW" dirty="0" smtClean="0">
                <a:latin typeface="標楷體" pitchFamily="65" charset="-120"/>
                <a:ea typeface="標楷體" pitchFamily="65" charset="-120"/>
              </a:rPr>
              <a:t>7</a:t>
            </a:r>
            <a:r>
              <a:rPr kumimoji="0" lang="zh-TW" altLang="en-US" dirty="0" smtClean="0">
                <a:latin typeface="標楷體" pitchFamily="65" charset="-120"/>
                <a:ea typeface="標楷體" pitchFamily="65" charset="-120"/>
              </a:rPr>
              <a:t>時</a:t>
            </a:r>
            <a:r>
              <a:rPr kumimoji="0" lang="en-US" altLang="zh-TW" dirty="0" smtClean="0">
                <a:latin typeface="標楷體" pitchFamily="65" charset="-120"/>
                <a:ea typeface="標楷體" pitchFamily="65" charset="-120"/>
              </a:rPr>
              <a:t>20</a:t>
            </a:r>
            <a:r>
              <a:rPr kumimoji="0" lang="zh-TW" altLang="en-US" dirty="0" smtClean="0">
                <a:latin typeface="標楷體" pitchFamily="65" charset="-120"/>
                <a:ea typeface="標楷體" pitchFamily="65" charset="-120"/>
              </a:rPr>
              <a:t>分解除保全設定後才能進入教室。</a:t>
            </a:r>
            <a:endParaRPr kumimoji="0" lang="en-US" altLang="zh-TW" dirty="0" smtClean="0">
              <a:latin typeface="標楷體" pitchFamily="65" charset="-120"/>
              <a:ea typeface="標楷體" pitchFamily="65" charset="-120"/>
            </a:endParaRPr>
          </a:p>
          <a:p>
            <a:pPr marL="360363" indent="-360363">
              <a:buFont typeface="+mj-lt"/>
              <a:buAutoNum type="arabicPeriod"/>
            </a:pPr>
            <a:r>
              <a:rPr lang="zh-TW" altLang="en-US" dirty="0">
                <a:latin typeface="標楷體" pitchFamily="65" charset="-120"/>
                <a:ea typeface="標楷體" pitchFamily="65" charset="-120"/>
              </a:rPr>
              <a:t>請多提醒 貴子弟</a:t>
            </a:r>
            <a:r>
              <a:rPr lang="en-US" altLang="zh-TW" dirty="0">
                <a:latin typeface="標楷體" pitchFamily="65" charset="-120"/>
                <a:ea typeface="標楷體" pitchFamily="65" charset="-120"/>
              </a:rPr>
              <a:t>7</a:t>
            </a:r>
            <a:r>
              <a:rPr lang="zh-TW" altLang="en-US" dirty="0">
                <a:latin typeface="標楷體" pitchFamily="65" charset="-120"/>
                <a:ea typeface="標楷體" pitchFamily="65" charset="-120"/>
              </a:rPr>
              <a:t>時</a:t>
            </a:r>
            <a:r>
              <a:rPr lang="en-US" altLang="zh-TW" dirty="0">
                <a:latin typeface="標楷體" pitchFamily="65" charset="-120"/>
                <a:ea typeface="標楷體" pitchFamily="65" charset="-120"/>
              </a:rPr>
              <a:t>50</a:t>
            </a:r>
            <a:r>
              <a:rPr lang="zh-TW" altLang="en-US" dirty="0">
                <a:latin typeface="標楷體" pitchFamily="65" charset="-120"/>
                <a:ea typeface="標楷體" pitchFamily="65" charset="-120"/>
              </a:rPr>
              <a:t>分之後到校算遲到，並請家長認同</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正常生活作息是學習的基礎。</a:t>
            </a:r>
          </a:p>
          <a:p>
            <a:pPr marL="360363" indent="-360363">
              <a:buFont typeface="+mj-lt"/>
              <a:buAutoNum type="arabicPeriod"/>
            </a:pPr>
            <a:endParaRPr kumimoji="0" lang="en-US" altLang="zh-TW" dirty="0" smtClean="0">
              <a:latin typeface="標楷體" pitchFamily="65" charset="-120"/>
              <a:ea typeface="標楷體" pitchFamily="65" charset="-120"/>
            </a:endParaRPr>
          </a:p>
          <a:p>
            <a:pPr marL="360363" indent="-360363">
              <a:buFont typeface="+mj-lt"/>
              <a:buAutoNum type="arabicPeriod"/>
            </a:pPr>
            <a:endParaRPr kumimoji="0" lang="en-US" altLang="zh-TW" dirty="0" smtClean="0">
              <a:latin typeface="標楷體" pitchFamily="65" charset="-120"/>
              <a:ea typeface="標楷體" pitchFamily="65" charset="-120"/>
            </a:endParaRPr>
          </a:p>
          <a:p>
            <a:pPr marL="360363" indent="-360363">
              <a:buFont typeface="+mj-lt"/>
              <a:buAutoNum type="arabicPeriod"/>
            </a:pPr>
            <a:endParaRPr kumimoji="0" lang="en-US" altLang="zh-TW" dirty="0" smtClean="0">
              <a:latin typeface="標楷體" pitchFamily="65" charset="-120"/>
              <a:ea typeface="標楷體" pitchFamily="65" charset="-120"/>
            </a:endParaRPr>
          </a:p>
          <a:p>
            <a:pPr marL="360363" indent="-360363">
              <a:buFont typeface="+mj-lt"/>
              <a:buAutoNum type="arabicPeriod"/>
            </a:pPr>
            <a:endParaRPr kumimoji="0" lang="zh-TW" altLang="en-US" dirty="0" smtClean="0">
              <a:latin typeface="標楷體" pitchFamily="65" charset="-120"/>
              <a:ea typeface="標楷體" pitchFamily="65" charset="-120"/>
            </a:endParaRPr>
          </a:p>
        </p:txBody>
      </p:sp>
    </p:spTree>
    <p:extLst>
      <p:ext uri="{BB962C8B-B14F-4D97-AF65-F5344CB8AC3E}">
        <p14:creationId xmlns:p14="http://schemas.microsoft.com/office/powerpoint/2010/main" val="3395937938"/>
      </p:ext>
    </p:extLst>
  </p:cSld>
  <p:clrMapOvr>
    <a:masterClrMapping/>
  </p:clrMapOvr>
  <p:transition spd="slow">
    <p:wheel spokes="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91680" y="548680"/>
            <a:ext cx="7272808" cy="792088"/>
          </a:xfrm>
        </p:spPr>
        <p:txBody>
          <a:bodyPr/>
          <a:lstStyle/>
          <a:p>
            <a:r>
              <a:rPr lang="zh-TW" altLang="en-US" b="1" dirty="0" smtClean="0">
                <a:effectLst>
                  <a:outerShdw blurRad="38100" dist="38100" dir="2700000" algn="tl">
                    <a:srgbClr val="000000">
                      <a:alpha val="43137"/>
                    </a:srgbClr>
                  </a:outerShdw>
                </a:effectLst>
              </a:rPr>
              <a:t>教務處組織</a:t>
            </a:r>
            <a:endParaRPr lang="zh-TW" altLang="en-US" b="1" dirty="0">
              <a:effectLst>
                <a:outerShdw blurRad="38100" dist="38100" dir="2700000" algn="tl">
                  <a:srgbClr val="000000">
                    <a:alpha val="43137"/>
                  </a:srgbClr>
                </a:outerShdw>
              </a:effectLst>
            </a:endParaRPr>
          </a:p>
        </p:txBody>
      </p:sp>
      <p:graphicFrame>
        <p:nvGraphicFramePr>
          <p:cNvPr id="5" name="內容版面配置區 4"/>
          <p:cNvGraphicFramePr>
            <a:graphicFrameLocks noGrp="1"/>
          </p:cNvGraphicFramePr>
          <p:nvPr>
            <p:ph idx="1"/>
          </p:nvPr>
        </p:nvGraphicFramePr>
        <p:xfrm>
          <a:off x="457200" y="1600200"/>
          <a:ext cx="6851104"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圓角矩形圖說文字 6"/>
          <p:cNvSpPr/>
          <p:nvPr/>
        </p:nvSpPr>
        <p:spPr>
          <a:xfrm>
            <a:off x="4716016" y="1412776"/>
            <a:ext cx="4320480" cy="5184576"/>
          </a:xfrm>
          <a:prstGeom prst="wedgeRoundRectCallout">
            <a:avLst>
              <a:gd name="adj1" fmla="val -65352"/>
              <a:gd name="adj2" fmla="val -36336"/>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r>
              <a:rPr lang="zh-TW" altLang="en-US" sz="4000" b="1" dirty="0" smtClean="0">
                <a:ln w="1905">
                  <a:solidFill>
                    <a:srgbClr val="FFFF00"/>
                  </a:solidFill>
                </a:ln>
                <a:solidFill>
                  <a:srgbClr val="FFFF00"/>
                </a:solidFill>
                <a:effectLst>
                  <a:outerShdw blurRad="38100" dist="38100" dir="2700000" algn="tl">
                    <a:srgbClr val="000000">
                      <a:alpha val="43137"/>
                    </a:srgbClr>
                  </a:outerShdw>
                </a:effectLst>
              </a:rPr>
              <a:t>協助課程與教學規劃、學生成績評量、各項學藝競賽、代理代課教師安排、</a:t>
            </a:r>
            <a:r>
              <a:rPr lang="zh-TW" altLang="zh-TW" sz="4000" b="1" dirty="0" smtClean="0">
                <a:ln w="1905">
                  <a:solidFill>
                    <a:srgbClr val="FFFF00"/>
                  </a:solidFill>
                </a:ln>
                <a:solidFill>
                  <a:srgbClr val="FFFF00"/>
                </a:solidFill>
                <a:effectLst>
                  <a:outerShdw blurRad="38100" dist="38100" dir="2700000" algn="tl">
                    <a:srgbClr val="000000">
                      <a:alpha val="43137"/>
                    </a:srgbClr>
                  </a:outerShdw>
                </a:effectLst>
              </a:rPr>
              <a:t>排課、作業調閱、課後照顧、課發會等</a:t>
            </a:r>
            <a:r>
              <a:rPr lang="zh-TW" altLang="en-US" sz="4000" b="1" dirty="0" smtClean="0">
                <a:ln w="1905">
                  <a:solidFill>
                    <a:srgbClr val="FFFF00"/>
                  </a:solidFill>
                </a:ln>
                <a:solidFill>
                  <a:srgbClr val="FFFF00"/>
                </a:solidFill>
                <a:effectLst>
                  <a:outerShdw blurRad="38100" dist="38100" dir="2700000" algn="tl">
                    <a:srgbClr val="000000">
                      <a:alpha val="43137"/>
                    </a:srgbClr>
                  </a:outerShdw>
                </a:effectLst>
              </a:rPr>
              <a:t>。</a:t>
            </a:r>
            <a:endParaRPr lang="zh-TW" altLang="en-US" sz="4000" b="1" dirty="0">
              <a:ln w="1905">
                <a:solidFill>
                  <a:srgbClr val="FFFF00"/>
                </a:solidFill>
              </a:ln>
              <a:solidFill>
                <a:srgbClr val="FFFF00"/>
              </a:solidFill>
              <a:effectLst>
                <a:outerShdw blurRad="38100" dist="38100" dir="2700000" algn="tl">
                  <a:srgbClr val="000000">
                    <a:alpha val="43137"/>
                  </a:srgbClr>
                </a:outerShdw>
              </a:effectLst>
            </a:endParaRPr>
          </a:p>
        </p:txBody>
      </p:sp>
      <p:sp>
        <p:nvSpPr>
          <p:cNvPr id="12" name="圓角矩形圖說文字 11"/>
          <p:cNvSpPr/>
          <p:nvPr/>
        </p:nvSpPr>
        <p:spPr>
          <a:xfrm>
            <a:off x="4716016" y="1412776"/>
            <a:ext cx="4320480" cy="5184576"/>
          </a:xfrm>
          <a:prstGeom prst="wedgeRoundRectCallout">
            <a:avLst>
              <a:gd name="adj1" fmla="val -67580"/>
              <a:gd name="adj2" fmla="val -13594"/>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r>
              <a:rPr lang="zh-TW" altLang="en-US" sz="4000" b="1" dirty="0" smtClean="0">
                <a:solidFill>
                  <a:srgbClr val="FFFF00"/>
                </a:solidFill>
                <a:effectLst>
                  <a:outerShdw blurRad="38100" dist="38100" dir="2700000" algn="tl">
                    <a:srgbClr val="000000">
                      <a:alpha val="43137"/>
                    </a:srgbClr>
                  </a:outerShdw>
                </a:effectLst>
              </a:rPr>
              <a:t>教科書評審與發放、教具及教學設備請購、</a:t>
            </a:r>
            <a:r>
              <a:rPr lang="zh-TW" altLang="zh-TW" sz="4000" b="1" dirty="0" smtClean="0">
                <a:solidFill>
                  <a:srgbClr val="FFFF00"/>
                </a:solidFill>
                <a:effectLst>
                  <a:outerShdw blurRad="38100" dist="38100" dir="2700000" algn="tl">
                    <a:srgbClr val="000000">
                      <a:alpha val="43137"/>
                    </a:srgbClr>
                  </a:outerShdw>
                </a:effectLst>
              </a:rPr>
              <a:t>圖書館利用教育、讀報教育、深耕閱讀</a:t>
            </a:r>
            <a:r>
              <a:rPr lang="zh-TW" altLang="en-US" sz="4000" b="1" dirty="0" smtClean="0">
                <a:solidFill>
                  <a:srgbClr val="FFFF00"/>
                </a:solidFill>
                <a:effectLst>
                  <a:outerShdw blurRad="38100" dist="38100" dir="2700000" algn="tl">
                    <a:srgbClr val="000000">
                      <a:alpha val="43137"/>
                    </a:srgbClr>
                  </a:outerShdw>
                </a:effectLst>
              </a:rPr>
              <a:t>、美術展覽作品收件。</a:t>
            </a:r>
            <a:endParaRPr lang="zh-TW" altLang="en-US" sz="4000" b="1" dirty="0">
              <a:ln w="1905">
                <a:solidFill>
                  <a:srgbClr val="FFFF00"/>
                </a:solidFill>
              </a:ln>
              <a:solidFill>
                <a:srgbClr val="FFFF00"/>
              </a:solidFill>
              <a:effectLst>
                <a:outerShdw blurRad="38100" dist="38100" dir="2700000" algn="tl">
                  <a:srgbClr val="000000">
                    <a:alpha val="43137"/>
                  </a:srgbClr>
                </a:outerShdw>
              </a:effectLst>
            </a:endParaRPr>
          </a:p>
        </p:txBody>
      </p:sp>
      <p:sp>
        <p:nvSpPr>
          <p:cNvPr id="13" name="圓角矩形圖說文字 12"/>
          <p:cNvSpPr/>
          <p:nvPr/>
        </p:nvSpPr>
        <p:spPr>
          <a:xfrm>
            <a:off x="4716016" y="1412776"/>
            <a:ext cx="4320480" cy="5184576"/>
          </a:xfrm>
          <a:prstGeom prst="wedgeRoundRectCallout">
            <a:avLst>
              <a:gd name="adj1" fmla="val -67023"/>
              <a:gd name="adj2" fmla="val 5435"/>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r>
              <a:rPr lang="zh-TW" altLang="en-US" sz="4000" b="1" dirty="0" smtClean="0">
                <a:solidFill>
                  <a:srgbClr val="FFFF00"/>
                </a:solidFill>
                <a:effectLst>
                  <a:outerShdw blurRad="38100" dist="38100" dir="2700000" algn="tl">
                    <a:srgbClr val="000000">
                      <a:alpha val="43137"/>
                    </a:srgbClr>
                  </a:outerShdw>
                </a:effectLst>
              </a:rPr>
              <a:t>學校網站管理、師生資訊教育、資訊設備維護與管理。</a:t>
            </a:r>
            <a:endParaRPr lang="zh-TW" altLang="en-US" sz="4000" b="1" dirty="0">
              <a:ln w="1905">
                <a:solidFill>
                  <a:srgbClr val="FFFF00"/>
                </a:solidFill>
              </a:ln>
              <a:solidFill>
                <a:srgbClr val="FFFF00"/>
              </a:solidFill>
              <a:effectLst>
                <a:outerShdw blurRad="38100" dist="38100" dir="2700000" algn="tl">
                  <a:srgbClr val="000000">
                    <a:alpha val="43137"/>
                  </a:srgbClr>
                </a:outerShdw>
              </a:effectLst>
            </a:endParaRPr>
          </a:p>
        </p:txBody>
      </p:sp>
      <p:sp>
        <p:nvSpPr>
          <p:cNvPr id="14" name="圓角矩形圖說文字 13"/>
          <p:cNvSpPr/>
          <p:nvPr/>
        </p:nvSpPr>
        <p:spPr>
          <a:xfrm>
            <a:off x="4716016" y="1412776"/>
            <a:ext cx="4320480" cy="5184576"/>
          </a:xfrm>
          <a:prstGeom prst="wedgeRoundRectCallout">
            <a:avLst>
              <a:gd name="adj1" fmla="val -67023"/>
              <a:gd name="adj2" fmla="val 30498"/>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r>
              <a:rPr lang="zh-TW" altLang="en-US" sz="4000" b="1" dirty="0" smtClean="0">
                <a:solidFill>
                  <a:srgbClr val="FFFF00"/>
                </a:solidFill>
                <a:effectLst>
                  <a:outerShdw blurRad="38100" dist="38100" dir="2700000" algn="tl">
                    <a:srgbClr val="000000">
                      <a:alpha val="43137"/>
                    </a:srgbClr>
                  </a:outerShdw>
                </a:effectLst>
              </a:rPr>
              <a:t>學生轉出入、成績證明、獎助學金申請、新生報到及畢業生升學填報。</a:t>
            </a:r>
            <a:endParaRPr lang="zh-TW" altLang="en-US" sz="4000" b="1" dirty="0">
              <a:ln w="1905">
                <a:solidFill>
                  <a:srgbClr val="FFFF00"/>
                </a:solidFill>
              </a:ln>
              <a:solidFill>
                <a:srgbClr val="FFFF00"/>
              </a:solidFill>
              <a:effectLst>
                <a:outerShdw blurRad="38100" dist="38100" dir="2700000" algn="tl">
                  <a:srgbClr val="000000">
                    <a:alpha val="43137"/>
                  </a:srgbClr>
                </a:outerShdw>
              </a:effectLs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xit" presetSubtype="16" fill="hold" grpId="1" nodeType="clickEffect">
                                  <p:stCondLst>
                                    <p:cond delay="0"/>
                                  </p:stCondLst>
                                  <p:childTnLst>
                                    <p:animEffect transition="out" filter="diamond(in)">
                                      <p:cBhvr>
                                        <p:cTn id="20" dur="2000"/>
                                        <p:tgtEl>
                                          <p:spTgt spid="12"/>
                                        </p:tgtEl>
                                      </p:cBhvr>
                                    </p:animEffect>
                                    <p:set>
                                      <p:cBhvr>
                                        <p:cTn id="21" dur="1" fill="hold">
                                          <p:stCondLst>
                                            <p:cond delay="1999"/>
                                          </p:stCondLst>
                                        </p:cTn>
                                        <p:tgtEl>
                                          <p:spTgt spid="12"/>
                                        </p:tgtEl>
                                        <p:attrNameLst>
                                          <p:attrName>style.visibility</p:attrName>
                                        </p:attrNameLst>
                                      </p:cBhvr>
                                      <p:to>
                                        <p:strVal val="hidden"/>
                                      </p:to>
                                    </p:set>
                                  </p:childTnLst>
                                </p:cTn>
                              </p:par>
                            </p:childTnLst>
                          </p:cTn>
                        </p:par>
                        <p:par>
                          <p:cTn id="22" fill="hold">
                            <p:stCondLst>
                              <p:cond delay="2000"/>
                            </p:stCondLst>
                            <p:childTnLst>
                              <p:par>
                                <p:cTn id="23" presetID="3" presetClass="entr" presetSubtype="1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linds(horizont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xit" presetSubtype="16" fill="hold" grpId="1" nodeType="clickEffect">
                                  <p:stCondLst>
                                    <p:cond delay="0"/>
                                  </p:stCondLst>
                                  <p:childTnLst>
                                    <p:animEffect transition="out" filter="diamond(in)">
                                      <p:cBhvr>
                                        <p:cTn id="29" dur="2000"/>
                                        <p:tgtEl>
                                          <p:spTgt spid="13"/>
                                        </p:tgtEl>
                                      </p:cBhvr>
                                    </p:animEffect>
                                    <p:set>
                                      <p:cBhvr>
                                        <p:cTn id="30" dur="1" fill="hold">
                                          <p:stCondLst>
                                            <p:cond delay="1999"/>
                                          </p:stCondLst>
                                        </p:cTn>
                                        <p:tgtEl>
                                          <p:spTgt spid="13"/>
                                        </p:tgtEl>
                                        <p:attrNameLst>
                                          <p:attrName>style.visibility</p:attrName>
                                        </p:attrNameLst>
                                      </p:cBhvr>
                                      <p:to>
                                        <p:strVal val="hidden"/>
                                      </p:to>
                                    </p:set>
                                  </p:childTnLst>
                                </p:cTn>
                              </p:par>
                            </p:childTnLst>
                          </p:cTn>
                        </p:par>
                        <p:par>
                          <p:cTn id="31" fill="hold">
                            <p:stCondLst>
                              <p:cond delay="2000"/>
                            </p:stCondLst>
                            <p:childTnLst>
                              <p:par>
                                <p:cTn id="32" presetID="3" presetClass="entr" presetSubtype="1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2" grpId="0" animBg="1"/>
      <p:bldP spid="12" grpId="1" animBg="1"/>
      <p:bldP spid="13" grpId="0" animBg="1"/>
      <p:bldP spid="13" grpId="1"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latin typeface="標楷體" panose="03000509000000000000" pitchFamily="65" charset="-120"/>
                <a:ea typeface="標楷體" panose="03000509000000000000" pitchFamily="65" charset="-120"/>
              </a:rPr>
              <a:t>落實生活教育</a:t>
            </a:r>
            <a:r>
              <a:rPr lang="en-US" altLang="zh-TW" b="1" dirty="0" smtClean="0">
                <a:latin typeface="標楷體" panose="03000509000000000000" pitchFamily="65" charset="-120"/>
                <a:ea typeface="標楷體" panose="03000509000000000000" pitchFamily="65" charset="-120"/>
              </a:rPr>
              <a:t>-2</a:t>
            </a:r>
            <a:endParaRPr lang="zh-TW" altLang="en-US" b="1"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normAutofit fontScale="92500" lnSpcReduction="10000"/>
          </a:bodyPr>
          <a:lstStyle/>
          <a:p>
            <a:pPr lvl="0"/>
            <a:r>
              <a:rPr lang="zh-TW" altLang="zh-TW" dirty="0" smtClean="0">
                <a:latin typeface="標楷體" panose="03000509000000000000" pitchFamily="65" charset="-120"/>
                <a:ea typeface="標楷體" panose="03000509000000000000" pitchFamily="65" charset="-120"/>
              </a:rPr>
              <a:t>請假手續：</a:t>
            </a:r>
            <a:endParaRPr lang="en-US" altLang="zh-TW" dirty="0" smtClean="0">
              <a:latin typeface="標楷體" panose="03000509000000000000" pitchFamily="65" charset="-120"/>
              <a:ea typeface="標楷體" panose="03000509000000000000" pitchFamily="65" charset="-120"/>
            </a:endParaRPr>
          </a:p>
          <a:p>
            <a:pPr marL="514350" indent="-514350">
              <a:buFont typeface="+mj-lt"/>
              <a:buAutoNum type="arabicPeriod"/>
            </a:pPr>
            <a:r>
              <a:rPr lang="zh-TW" altLang="zh-TW" b="1" dirty="0" smtClean="0">
                <a:solidFill>
                  <a:srgbClr val="FF0000"/>
                </a:solidFill>
                <a:latin typeface="標楷體" panose="03000509000000000000" pitchFamily="65" charset="-120"/>
                <a:ea typeface="標楷體" panose="03000509000000000000" pitchFamily="65" charset="-120"/>
              </a:rPr>
              <a:t>未滿</a:t>
            </a:r>
            <a:r>
              <a:rPr lang="en-US" altLang="zh-TW" b="1" dirty="0" smtClean="0">
                <a:solidFill>
                  <a:srgbClr val="FF0000"/>
                </a:solidFill>
                <a:latin typeface="標楷體" panose="03000509000000000000" pitchFamily="65" charset="-120"/>
                <a:ea typeface="標楷體" panose="03000509000000000000" pitchFamily="65" charset="-120"/>
              </a:rPr>
              <a:t>1</a:t>
            </a:r>
            <a:r>
              <a:rPr lang="zh-TW" altLang="zh-TW" b="1" dirty="0" smtClean="0">
                <a:solidFill>
                  <a:srgbClr val="FF0000"/>
                </a:solidFill>
                <a:latin typeface="標楷體" panose="03000509000000000000" pitchFamily="65" charset="-120"/>
                <a:ea typeface="標楷體" panose="03000509000000000000" pitchFamily="65" charset="-120"/>
              </a:rPr>
              <a:t>日</a:t>
            </a:r>
            <a:r>
              <a:rPr lang="zh-TW" altLang="zh-TW" dirty="0" smtClean="0">
                <a:latin typeface="標楷體" panose="03000509000000000000" pitchFamily="65" charset="-120"/>
                <a:ea typeface="標楷體" panose="03000509000000000000" pitchFamily="65" charset="-120"/>
              </a:rPr>
              <a:t>：請假當天由家長利用書面、聯絡簿或利用</a:t>
            </a:r>
            <a:r>
              <a:rPr lang="zh-TW" altLang="en-US" b="1" dirty="0" smtClean="0">
                <a:solidFill>
                  <a:srgbClr val="C00000"/>
                </a:solidFill>
                <a:latin typeface="標楷體" panose="03000509000000000000" pitchFamily="65" charset="-120"/>
                <a:ea typeface="標楷體" panose="03000509000000000000" pitchFamily="65" charset="-120"/>
              </a:rPr>
              <a:t>請假專線</a:t>
            </a:r>
            <a:r>
              <a:rPr lang="zh-TW" altLang="zh-TW" b="1" dirty="0" smtClean="0">
                <a:solidFill>
                  <a:srgbClr val="C00000"/>
                </a:solidFill>
                <a:latin typeface="標楷體" panose="03000509000000000000" pitchFamily="65" charset="-120"/>
                <a:ea typeface="標楷體" panose="03000509000000000000" pitchFamily="65" charset="-120"/>
              </a:rPr>
              <a:t>（</a:t>
            </a:r>
            <a:r>
              <a:rPr lang="en-US" altLang="zh-TW" b="1" dirty="0" smtClean="0">
                <a:solidFill>
                  <a:srgbClr val="C00000"/>
                </a:solidFill>
                <a:latin typeface="標楷體" panose="03000509000000000000" pitchFamily="65" charset="-120"/>
                <a:ea typeface="標楷體" panose="03000509000000000000" pitchFamily="65" charset="-120"/>
              </a:rPr>
              <a:t>02-23917402</a:t>
            </a:r>
            <a:r>
              <a:rPr lang="zh-TW" altLang="en-US" b="1" dirty="0" smtClean="0">
                <a:solidFill>
                  <a:srgbClr val="C00000"/>
                </a:solidFill>
                <a:latin typeface="標楷體" panose="03000509000000000000" pitchFamily="65" charset="-120"/>
                <a:ea typeface="標楷體" panose="03000509000000000000" pitchFamily="65" charset="-120"/>
              </a:rPr>
              <a:t>，分機</a:t>
            </a:r>
            <a:r>
              <a:rPr lang="en-US" altLang="zh-TW" b="1" dirty="0" smtClean="0">
                <a:solidFill>
                  <a:srgbClr val="C00000"/>
                </a:solidFill>
                <a:latin typeface="標楷體" panose="03000509000000000000" pitchFamily="65" charset="-120"/>
                <a:ea typeface="標楷體" panose="03000509000000000000" pitchFamily="65" charset="-120"/>
              </a:rPr>
              <a:t>825</a:t>
            </a:r>
            <a:r>
              <a:rPr lang="zh-TW" altLang="zh-TW" b="1" dirty="0" smtClean="0">
                <a:solidFill>
                  <a:srgbClr val="C00000"/>
                </a:solidFill>
                <a:latin typeface="標楷體" panose="03000509000000000000" pitchFamily="65" charset="-120"/>
                <a:ea typeface="標楷體" panose="03000509000000000000" pitchFamily="65" charset="-120"/>
              </a:rPr>
              <a:t>）</a:t>
            </a:r>
            <a:r>
              <a:rPr lang="zh-TW" altLang="zh-TW" dirty="0" smtClean="0">
                <a:latin typeface="標楷體" panose="03000509000000000000" pitchFamily="65" charset="-120"/>
                <a:ea typeface="標楷體" panose="03000509000000000000" pitchFamily="65" charset="-120"/>
              </a:rPr>
              <a:t>請假，由任課老師核准即可。遲到、早退或中途離校者，由導師核准，惟佔用上課時間時，仍須以請假方式辦理。</a:t>
            </a:r>
            <a:endParaRPr lang="en-US" altLang="zh-TW" dirty="0" smtClean="0">
              <a:latin typeface="標楷體" panose="03000509000000000000" pitchFamily="65" charset="-120"/>
              <a:ea typeface="標楷體" panose="03000509000000000000" pitchFamily="65" charset="-120"/>
            </a:endParaRPr>
          </a:p>
          <a:p>
            <a:pPr marL="514350" indent="-514350">
              <a:buFont typeface="+mj-lt"/>
              <a:buAutoNum type="arabicPeriod"/>
            </a:pPr>
            <a:r>
              <a:rPr lang="zh-TW" altLang="zh-TW" b="1" dirty="0" smtClean="0">
                <a:solidFill>
                  <a:srgbClr val="FF0000"/>
                </a:solidFill>
                <a:latin typeface="標楷體" panose="03000509000000000000" pitchFamily="65" charset="-120"/>
                <a:ea typeface="標楷體" panose="03000509000000000000" pitchFamily="65" charset="-120"/>
              </a:rPr>
              <a:t>未滿</a:t>
            </a:r>
            <a:r>
              <a:rPr lang="en-US" altLang="zh-TW" b="1" dirty="0" smtClean="0">
                <a:solidFill>
                  <a:srgbClr val="FF0000"/>
                </a:solidFill>
                <a:latin typeface="標楷體" panose="03000509000000000000" pitchFamily="65" charset="-120"/>
                <a:ea typeface="標楷體" panose="03000509000000000000" pitchFamily="65" charset="-120"/>
              </a:rPr>
              <a:t>3</a:t>
            </a:r>
            <a:r>
              <a:rPr lang="zh-TW" altLang="zh-TW" b="1" dirty="0" smtClean="0">
                <a:solidFill>
                  <a:srgbClr val="FF0000"/>
                </a:solidFill>
                <a:latin typeface="標楷體" panose="03000509000000000000" pitchFamily="65" charset="-120"/>
                <a:ea typeface="標楷體" panose="03000509000000000000" pitchFamily="65" charset="-120"/>
              </a:rPr>
              <a:t>日</a:t>
            </a:r>
            <a:r>
              <a:rPr lang="zh-TW" altLang="zh-TW" dirty="0" smtClean="0">
                <a:latin typeface="標楷體" panose="03000509000000000000" pitchFamily="65" charset="-120"/>
                <a:ea typeface="標楷體" panose="03000509000000000000" pitchFamily="65" charset="-120"/>
              </a:rPr>
              <a:t>：必須以書面﹙含聯絡簿﹚向導師請假，由任課教師核准即可。</a:t>
            </a:r>
            <a:endParaRPr lang="en-US" altLang="zh-TW" dirty="0" smtClean="0">
              <a:latin typeface="標楷體" panose="03000509000000000000" pitchFamily="65" charset="-120"/>
              <a:ea typeface="標楷體" panose="03000509000000000000" pitchFamily="65" charset="-120"/>
            </a:endParaRPr>
          </a:p>
          <a:p>
            <a:pPr marL="514350" indent="-514350">
              <a:buFont typeface="+mj-lt"/>
              <a:buAutoNum type="arabicPeriod"/>
            </a:pPr>
            <a:r>
              <a:rPr lang="en-US" altLang="zh-TW" dirty="0">
                <a:latin typeface="標楷體" panose="03000509000000000000" pitchFamily="65" charset="-120"/>
                <a:ea typeface="標楷體" panose="03000509000000000000" pitchFamily="65" charset="-120"/>
              </a:rPr>
              <a:t>3</a:t>
            </a:r>
            <a:r>
              <a:rPr lang="zh-TW" altLang="en-US" dirty="0">
                <a:latin typeface="標楷體" panose="03000509000000000000" pitchFamily="65" charset="-120"/>
                <a:ea typeface="標楷體" panose="03000509000000000000" pitchFamily="65" charset="-120"/>
              </a:rPr>
              <a:t>日以上：須以書面報告</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請假單</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向導師請假，送學務處轉陳校長核准。</a:t>
            </a:r>
          </a:p>
          <a:p>
            <a:pPr marL="514350" indent="-514350">
              <a:buFont typeface="+mj-lt"/>
              <a:buAutoNum type="arabicPeriod"/>
            </a:pPr>
            <a:endParaRPr lang="en-US" altLang="zh-TW" dirty="0" smtClean="0">
              <a:latin typeface="標楷體" panose="03000509000000000000" pitchFamily="65" charset="-120"/>
              <a:ea typeface="標楷體" panose="03000509000000000000" pitchFamily="65" charset="-120"/>
            </a:endParaRPr>
          </a:p>
          <a:p>
            <a:pPr marL="514350" indent="-514350">
              <a:buFont typeface="+mj-lt"/>
              <a:buAutoNum type="arabicPeriod"/>
            </a:pPr>
            <a:endParaRPr lang="en-US" altLang="zh-TW" dirty="0" smtClean="0">
              <a:latin typeface="標楷體" panose="03000509000000000000" pitchFamily="65" charset="-120"/>
              <a:ea typeface="標楷體" panose="03000509000000000000" pitchFamily="65" charset="-120"/>
            </a:endParaRPr>
          </a:p>
          <a:p>
            <a:pPr lvl="0"/>
            <a:endParaRPr lang="zh-TW" altLang="zh-TW" dirty="0" smtClean="0"/>
          </a:p>
        </p:txBody>
      </p:sp>
    </p:spTree>
    <p:extLst>
      <p:ext uri="{BB962C8B-B14F-4D97-AF65-F5344CB8AC3E}">
        <p14:creationId xmlns:p14="http://schemas.microsoft.com/office/powerpoint/2010/main" val="20984765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latin typeface="標楷體" panose="03000509000000000000" pitchFamily="65" charset="-120"/>
                <a:ea typeface="標楷體" panose="03000509000000000000" pitchFamily="65" charset="-120"/>
              </a:rPr>
              <a:t>落實生活教育</a:t>
            </a:r>
            <a:r>
              <a:rPr lang="en-US" altLang="zh-TW" b="1" dirty="0" smtClean="0">
                <a:latin typeface="標楷體" panose="03000509000000000000" pitchFamily="65" charset="-120"/>
                <a:ea typeface="標楷體" panose="03000509000000000000" pitchFamily="65" charset="-120"/>
              </a:rPr>
              <a:t>-3</a:t>
            </a:r>
            <a:endParaRPr lang="zh-TW" altLang="en-US" b="1"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normAutofit/>
          </a:bodyPr>
          <a:lstStyle/>
          <a:p>
            <a:pPr lvl="0"/>
            <a:r>
              <a:rPr lang="zh-TW" altLang="zh-TW" b="1" dirty="0" smtClean="0">
                <a:latin typeface="標楷體" panose="03000509000000000000" pitchFamily="65" charset="-120"/>
                <a:ea typeface="標楷體" panose="03000509000000000000" pitchFamily="65" charset="-120"/>
              </a:rPr>
              <a:t>服裝</a:t>
            </a:r>
            <a:r>
              <a:rPr lang="zh-TW" altLang="zh-TW"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pPr marL="514350" lvl="0" indent="-514350">
              <a:buFont typeface="+mj-lt"/>
              <a:buAutoNum type="arabicPeriod"/>
            </a:pPr>
            <a:r>
              <a:rPr lang="zh-TW" altLang="zh-TW" dirty="0" smtClean="0">
                <a:latin typeface="標楷體" panose="03000509000000000000" pitchFamily="65" charset="-120"/>
                <a:ea typeface="標楷體" panose="03000509000000000000" pitchFamily="65" charset="-120"/>
              </a:rPr>
              <a:t>除</a:t>
            </a:r>
            <a:r>
              <a:rPr lang="zh-TW" altLang="zh-TW" dirty="0" smtClean="0">
                <a:solidFill>
                  <a:srgbClr val="FF0000"/>
                </a:solidFill>
                <a:latin typeface="標楷體" panose="03000509000000000000" pitchFamily="65" charset="-120"/>
                <a:ea typeface="標楷體" panose="03000509000000000000" pitchFamily="65" charset="-120"/>
              </a:rPr>
              <a:t>每週三為便服日</a:t>
            </a:r>
            <a:r>
              <a:rPr lang="zh-TW" altLang="zh-TW" dirty="0" smtClean="0">
                <a:latin typeface="標楷體" panose="03000509000000000000" pitchFamily="65" charset="-120"/>
                <a:ea typeface="標楷體" panose="03000509000000000000" pitchFamily="65" charset="-120"/>
              </a:rPr>
              <a:t>外，其餘上學時間之服裝應</a:t>
            </a:r>
            <a:r>
              <a:rPr lang="zh-TW" altLang="en-US" dirty="0" smtClean="0">
                <a:latin typeface="標楷體" panose="03000509000000000000" pitchFamily="65" charset="-120"/>
                <a:ea typeface="標楷體" panose="03000509000000000000" pitchFamily="65" charset="-120"/>
              </a:rPr>
              <a:t>配合當日課程內容，</a:t>
            </a:r>
            <a:r>
              <a:rPr lang="zh-TW" altLang="zh-TW" dirty="0" smtClean="0">
                <a:latin typeface="標楷體" panose="03000509000000000000" pitchFamily="65" charset="-120"/>
                <a:ea typeface="標楷體" panose="03000509000000000000" pitchFamily="65" charset="-120"/>
              </a:rPr>
              <a:t>穿著制服</a:t>
            </a:r>
            <a:r>
              <a:rPr lang="zh-TW" altLang="en-US" dirty="0" smtClean="0">
                <a:latin typeface="標楷體" panose="03000509000000000000" pitchFamily="65" charset="-120"/>
                <a:ea typeface="標楷體" panose="03000509000000000000" pitchFamily="65" charset="-120"/>
              </a:rPr>
              <a:t>或運動服，此部分由級任導師規範之。</a:t>
            </a:r>
            <a:endParaRPr lang="en-US" altLang="zh-TW" dirty="0" smtClean="0">
              <a:latin typeface="標楷體" panose="03000509000000000000" pitchFamily="65" charset="-120"/>
              <a:ea typeface="標楷體" panose="03000509000000000000" pitchFamily="65" charset="-120"/>
            </a:endParaRPr>
          </a:p>
          <a:p>
            <a:pPr marL="514350" lvl="0" indent="-514350">
              <a:buFont typeface="+mj-lt"/>
              <a:buAutoNum type="arabicPeriod"/>
            </a:pPr>
            <a:r>
              <a:rPr lang="zh-TW" altLang="zh-TW" dirty="0" smtClean="0">
                <a:latin typeface="標楷體" panose="03000509000000000000" pitchFamily="65" charset="-120"/>
                <a:ea typeface="標楷體" panose="03000509000000000000" pitchFamily="65" charset="-120"/>
              </a:rPr>
              <a:t>為有效辨識學童班級、座號，請家長協助在制服</a:t>
            </a:r>
            <a:r>
              <a:rPr lang="zh-TW" altLang="en-US" dirty="0" smtClean="0">
                <a:latin typeface="標楷體" panose="03000509000000000000" pitchFamily="65" charset="-120"/>
                <a:ea typeface="標楷體" panose="03000509000000000000" pitchFamily="65" charset="-120"/>
              </a:rPr>
              <a:t>、運動服</a:t>
            </a:r>
            <a:r>
              <a:rPr lang="zh-TW" altLang="zh-TW" dirty="0" smtClean="0">
                <a:latin typeface="標楷體" panose="03000509000000000000" pitchFamily="65" charset="-120"/>
                <a:ea typeface="標楷體" panose="03000509000000000000" pitchFamily="65" charset="-120"/>
              </a:rPr>
              <a:t>縫上名牌。</a:t>
            </a:r>
            <a:endParaRPr lang="en-US" altLang="zh-TW" dirty="0" smtClean="0">
              <a:latin typeface="標楷體" panose="03000509000000000000" pitchFamily="65" charset="-120"/>
              <a:ea typeface="標楷體" panose="03000509000000000000" pitchFamily="65" charset="-120"/>
            </a:endParaRPr>
          </a:p>
          <a:p>
            <a:pPr marL="514350" lvl="0" indent="-514350">
              <a:buFont typeface="+mj-lt"/>
              <a:buAutoNum type="arabicPeriod"/>
            </a:pPr>
            <a:r>
              <a:rPr lang="zh-TW" altLang="en-US" dirty="0" smtClean="0">
                <a:latin typeface="標楷體" panose="03000509000000000000" pitchFamily="65" charset="-120"/>
                <a:ea typeface="標楷體" panose="03000509000000000000" pitchFamily="65" charset="-120"/>
              </a:rPr>
              <a:t>請多利用名牌套。</a:t>
            </a:r>
            <a:endParaRPr lang="zh-TW" altLang="zh-TW" dirty="0" smtClean="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23063244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800" b="1" dirty="0">
                <a:latin typeface="標楷體" panose="03000509000000000000" pitchFamily="65" charset="-120"/>
                <a:ea typeface="標楷體" panose="03000509000000000000" pitchFamily="65" charset="-120"/>
              </a:rPr>
              <a:t>重視</a:t>
            </a:r>
            <a:r>
              <a:rPr lang="zh-TW" altLang="en-US" sz="4800" b="1" dirty="0" smtClean="0">
                <a:latin typeface="標楷體" panose="03000509000000000000" pitchFamily="65" charset="-120"/>
                <a:ea typeface="標楷體" panose="03000509000000000000" pitchFamily="65" charset="-120"/>
              </a:rPr>
              <a:t>安全議題</a:t>
            </a:r>
            <a:endParaRPr lang="zh-TW" altLang="en-US" sz="4800" b="1" dirty="0">
              <a:latin typeface="標楷體" panose="03000509000000000000" pitchFamily="65" charset="-120"/>
              <a:ea typeface="標楷體" panose="03000509000000000000" pitchFamily="65" charset="-120"/>
            </a:endParaRPr>
          </a:p>
        </p:txBody>
      </p:sp>
      <p:sp>
        <p:nvSpPr>
          <p:cNvPr id="4" name="內容版面配置區 2"/>
          <p:cNvSpPr>
            <a:spLocks noGrp="1"/>
          </p:cNvSpPr>
          <p:nvPr>
            <p:ph idx="1"/>
          </p:nvPr>
        </p:nvSpPr>
        <p:spPr/>
        <p:txBody>
          <a:bodyPr>
            <a:normAutofit/>
          </a:bodyPr>
          <a:lstStyle/>
          <a:p>
            <a:pPr lvl="0"/>
            <a:r>
              <a:rPr lang="zh-TW" altLang="zh-TW" sz="2800" b="1" dirty="0" smtClean="0">
                <a:solidFill>
                  <a:srgbClr val="FF0000"/>
                </a:solidFill>
                <a:latin typeface="標楷體" panose="03000509000000000000" pitchFamily="65" charset="-120"/>
                <a:ea typeface="標楷體" panose="03000509000000000000" pitchFamily="65" charset="-120"/>
              </a:rPr>
              <a:t>請多利用學童接送區</a:t>
            </a:r>
            <a:r>
              <a:rPr lang="zh-TW" altLang="zh-TW" sz="2800" dirty="0" smtClean="0">
                <a:latin typeface="標楷體" panose="03000509000000000000" pitchFamily="65" charset="-120"/>
                <a:ea typeface="標楷體" panose="03000509000000000000" pitchFamily="65" charset="-120"/>
              </a:rPr>
              <a:t>：為維護學童安全，愛國東路</a:t>
            </a:r>
            <a:r>
              <a:rPr lang="en-US" altLang="zh-TW" sz="2800" dirty="0" smtClean="0">
                <a:latin typeface="標楷體" panose="03000509000000000000" pitchFamily="65" charset="-120"/>
                <a:ea typeface="標楷體" panose="03000509000000000000" pitchFamily="65" charset="-120"/>
              </a:rPr>
              <a:t>79</a:t>
            </a:r>
            <a:r>
              <a:rPr lang="zh-TW" altLang="zh-TW" sz="2800" dirty="0" smtClean="0">
                <a:latin typeface="標楷體" panose="03000509000000000000" pitchFamily="65" charset="-120"/>
                <a:ea typeface="標楷體" panose="03000509000000000000" pitchFamily="65" charset="-120"/>
              </a:rPr>
              <a:t>巷、金華街</a:t>
            </a:r>
            <a:r>
              <a:rPr lang="en-US" altLang="zh-TW" sz="2800" dirty="0" smtClean="0">
                <a:latin typeface="標楷體" panose="03000509000000000000" pitchFamily="65" charset="-120"/>
                <a:ea typeface="標楷體" panose="03000509000000000000" pitchFamily="65" charset="-120"/>
              </a:rPr>
              <a:t>199</a:t>
            </a:r>
            <a:r>
              <a:rPr lang="zh-TW" altLang="zh-TW" sz="2800" dirty="0" smtClean="0">
                <a:latin typeface="標楷體" panose="03000509000000000000" pitchFamily="65" charset="-120"/>
                <a:ea typeface="標楷體" panose="03000509000000000000" pitchFamily="65" charset="-120"/>
              </a:rPr>
              <a:t>巷及麗水街</a:t>
            </a:r>
            <a:r>
              <a:rPr lang="en-US" altLang="zh-TW" sz="2800" dirty="0" smtClean="0">
                <a:latin typeface="標楷體" panose="03000509000000000000" pitchFamily="65" charset="-120"/>
                <a:ea typeface="標楷體" panose="03000509000000000000" pitchFamily="65" charset="-120"/>
              </a:rPr>
              <a:t>14</a:t>
            </a:r>
            <a:r>
              <a:rPr lang="zh-TW" altLang="zh-TW" sz="2800" dirty="0" smtClean="0">
                <a:latin typeface="標楷體" panose="03000509000000000000" pitchFamily="65" charset="-120"/>
                <a:ea typeface="標楷體" panose="03000509000000000000" pitchFamily="65" charset="-120"/>
              </a:rPr>
              <a:t>巷於上、放學期間均進行交通管制，另請多利用通學巷及巷道公園接送學童。</a:t>
            </a:r>
            <a:r>
              <a:rPr lang="zh-TW" altLang="zh-TW" sz="2800" b="1" dirty="0" smtClean="0">
                <a:solidFill>
                  <a:srgbClr val="7030A0"/>
                </a:solidFill>
                <a:latin typeface="標楷體" panose="03000509000000000000" pitchFamily="65" charset="-120"/>
                <a:ea typeface="標楷體" panose="03000509000000000000" pitchFamily="65" charset="-120"/>
              </a:rPr>
              <a:t>若因特殊需求需由車輛接送上、放學，請多利用愛國東路兩側（教廷大使館及摩門教堂旁人行道）接送，但請勿臨停超過</a:t>
            </a:r>
            <a:r>
              <a:rPr lang="en-US" altLang="zh-TW" sz="2800" b="1" dirty="0" smtClean="0">
                <a:solidFill>
                  <a:srgbClr val="7030A0"/>
                </a:solidFill>
                <a:latin typeface="標楷體" panose="03000509000000000000" pitchFamily="65" charset="-120"/>
                <a:ea typeface="標楷體" panose="03000509000000000000" pitchFamily="65" charset="-120"/>
              </a:rPr>
              <a:t>3</a:t>
            </a:r>
            <a:r>
              <a:rPr lang="zh-TW" altLang="zh-TW" sz="2800" b="1" dirty="0" smtClean="0">
                <a:solidFill>
                  <a:srgbClr val="7030A0"/>
                </a:solidFill>
                <a:latin typeface="標楷體" panose="03000509000000000000" pitchFamily="65" charset="-120"/>
                <a:ea typeface="標楷體" panose="03000509000000000000" pitchFamily="65" charset="-120"/>
              </a:rPr>
              <a:t>分鐘。</a:t>
            </a:r>
            <a:endParaRPr lang="en-US" altLang="zh-TW" sz="2800" b="1" dirty="0" smtClean="0">
              <a:solidFill>
                <a:srgbClr val="7030A0"/>
              </a:solidFill>
              <a:latin typeface="標楷體" panose="03000509000000000000" pitchFamily="65" charset="-120"/>
              <a:ea typeface="標楷體" panose="03000509000000000000" pitchFamily="65" charset="-120"/>
            </a:endParaRPr>
          </a:p>
        </p:txBody>
      </p:sp>
      <p:sp>
        <p:nvSpPr>
          <p:cNvPr id="5" name="文字方塊 4"/>
          <p:cNvSpPr txBox="1"/>
          <p:nvPr/>
        </p:nvSpPr>
        <p:spPr>
          <a:xfrm>
            <a:off x="827584" y="4293096"/>
            <a:ext cx="7848872" cy="2246769"/>
          </a:xfrm>
          <a:prstGeom prst="rect">
            <a:avLst/>
          </a:prstGeom>
          <a:noFill/>
        </p:spPr>
        <p:txBody>
          <a:bodyPr wrap="square" rtlCol="0">
            <a:spAutoFit/>
          </a:bodyPr>
          <a:lstStyle/>
          <a:p>
            <a:pPr marL="285750" indent="-285750">
              <a:buFont typeface="Wingdings" panose="05000000000000000000" pitchFamily="2" charset="2"/>
              <a:buChar char="l"/>
            </a:pPr>
            <a:r>
              <a:rPr lang="zh-TW" altLang="en-US" sz="2800" b="1" dirty="0" smtClean="0">
                <a:solidFill>
                  <a:prstClr val="black"/>
                </a:solidFill>
                <a:latin typeface="標楷體" panose="03000509000000000000" pitchFamily="65" charset="-120"/>
                <a:ea typeface="標楷體" panose="03000509000000000000" pitchFamily="65" charset="-120"/>
              </a:rPr>
              <a:t>小一新生放學請家長和學生約好家長接送區</a:t>
            </a:r>
            <a:r>
              <a:rPr lang="en-US" altLang="zh-TW" sz="2800" dirty="0">
                <a:solidFill>
                  <a:prstClr val="black"/>
                </a:solidFill>
              </a:rPr>
              <a:t>(</a:t>
            </a:r>
            <a:r>
              <a:rPr lang="zh-TW" altLang="zh-TW" sz="2800" dirty="0" smtClean="0">
                <a:solidFill>
                  <a:prstClr val="black"/>
                </a:solidFill>
              </a:rPr>
              <a:t>學生</a:t>
            </a:r>
            <a:r>
              <a:rPr lang="zh-TW" altLang="zh-TW" sz="2800" dirty="0">
                <a:solidFill>
                  <a:prstClr val="black"/>
                </a:solidFill>
              </a:rPr>
              <a:t>由本校南側門離校，請家長於巷道公園接送</a:t>
            </a:r>
            <a:r>
              <a:rPr lang="zh-TW" altLang="zh-TW" sz="2800" dirty="0" smtClean="0">
                <a:solidFill>
                  <a:prstClr val="black"/>
                </a:solidFill>
              </a:rPr>
              <a:t>學童</a:t>
            </a:r>
            <a:r>
              <a:rPr lang="en-US" altLang="zh-TW" sz="2800" dirty="0" smtClean="0">
                <a:solidFill>
                  <a:prstClr val="black"/>
                </a:solidFill>
              </a:rPr>
              <a:t>)</a:t>
            </a:r>
            <a:r>
              <a:rPr lang="zh-TW" altLang="en-US" sz="2800" b="1" dirty="0" smtClean="0">
                <a:solidFill>
                  <a:prstClr val="black"/>
                </a:solidFill>
                <a:latin typeface="標楷體" panose="03000509000000000000" pitchFamily="65" charset="-120"/>
                <a:ea typeface="標楷體" panose="03000509000000000000" pitchFamily="65" charset="-120"/>
              </a:rPr>
              <a:t>，</a:t>
            </a:r>
            <a:r>
              <a:rPr lang="en-US" altLang="zh-TW" sz="2800" b="1" dirty="0" smtClean="0">
                <a:solidFill>
                  <a:prstClr val="black"/>
                </a:solidFill>
                <a:latin typeface="標楷體" panose="03000509000000000000" pitchFamily="65" charset="-120"/>
                <a:ea typeface="標楷體" panose="03000509000000000000" pitchFamily="65" charset="-120"/>
              </a:rPr>
              <a:t>9/1-9/3</a:t>
            </a:r>
            <a:r>
              <a:rPr lang="zh-TW" altLang="en-US" sz="2800" b="1" dirty="0" smtClean="0">
                <a:solidFill>
                  <a:prstClr val="black"/>
                </a:solidFill>
                <a:latin typeface="標楷體" panose="03000509000000000000" pitchFamily="65" charset="-120"/>
                <a:ea typeface="標楷體" panose="03000509000000000000" pitchFamily="65" charset="-120"/>
              </a:rPr>
              <a:t>是家長進入校園的緩衝期，</a:t>
            </a:r>
            <a:r>
              <a:rPr lang="zh-TW" altLang="en-US" sz="2800" b="1" dirty="0" smtClean="0">
                <a:solidFill>
                  <a:srgbClr val="FF0000"/>
                </a:solidFill>
                <a:latin typeface="標楷體" panose="03000509000000000000" pitchFamily="65" charset="-120"/>
                <a:ea typeface="標楷體" panose="03000509000000000000" pitchFamily="65" charset="-120"/>
              </a:rPr>
              <a:t>為維護校園安全，</a:t>
            </a:r>
            <a:r>
              <a:rPr lang="en-US" altLang="zh-TW" sz="2800" b="1" dirty="0" smtClean="0">
                <a:solidFill>
                  <a:srgbClr val="FF0000"/>
                </a:solidFill>
                <a:latin typeface="標楷體" panose="03000509000000000000" pitchFamily="65" charset="-120"/>
                <a:ea typeface="標楷體" panose="03000509000000000000" pitchFamily="65" charset="-120"/>
              </a:rPr>
              <a:t>9/4</a:t>
            </a:r>
            <a:r>
              <a:rPr lang="zh-TW" altLang="en-US" sz="2800" b="1" dirty="0" smtClean="0">
                <a:solidFill>
                  <a:srgbClr val="FF0000"/>
                </a:solidFill>
                <a:latin typeface="標楷體" panose="03000509000000000000" pitchFamily="65" charset="-120"/>
                <a:ea typeface="標楷體" panose="03000509000000000000" pitchFamily="65" charset="-120"/>
              </a:rPr>
              <a:t>開始接送進入校園請一律換證</a:t>
            </a:r>
            <a:r>
              <a:rPr lang="zh-TW" altLang="en-US" sz="2800" b="1" dirty="0" smtClean="0">
                <a:solidFill>
                  <a:prstClr val="black"/>
                </a:solidFill>
                <a:latin typeface="標楷體" panose="03000509000000000000" pitchFamily="65" charset="-120"/>
                <a:ea typeface="標楷體" panose="03000509000000000000" pitchFamily="65" charset="-120"/>
              </a:rPr>
              <a:t>。</a:t>
            </a:r>
            <a:endParaRPr lang="en-US" altLang="zh-TW" sz="2800" b="1" dirty="0" smtClean="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1685180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48"/>
            <a:ext cx="9144000" cy="6843703"/>
          </a:xfrm>
          <a:prstGeom prst="rect">
            <a:avLst/>
          </a:prstGeom>
        </p:spPr>
      </p:pic>
      <p:sp>
        <p:nvSpPr>
          <p:cNvPr id="4" name="拱形 3"/>
          <p:cNvSpPr/>
          <p:nvPr/>
        </p:nvSpPr>
        <p:spPr>
          <a:xfrm rot="16200000">
            <a:off x="1619672" y="1484784"/>
            <a:ext cx="504056" cy="504056"/>
          </a:xfrm>
          <a:prstGeom prst="blockArc">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solidFill>
                <a:prstClr val="black"/>
              </a:solidFill>
            </a:endParaRPr>
          </a:p>
        </p:txBody>
      </p:sp>
      <p:sp>
        <p:nvSpPr>
          <p:cNvPr id="5" name="拱形 4"/>
          <p:cNvSpPr/>
          <p:nvPr/>
        </p:nvSpPr>
        <p:spPr>
          <a:xfrm rot="5586926">
            <a:off x="5809461" y="1484784"/>
            <a:ext cx="504056" cy="504056"/>
          </a:xfrm>
          <a:prstGeom prst="blockArc">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solidFill>
                <a:prstClr val="black"/>
              </a:solidFill>
            </a:endParaRPr>
          </a:p>
        </p:txBody>
      </p:sp>
      <p:sp>
        <p:nvSpPr>
          <p:cNvPr id="6" name="拱形 5"/>
          <p:cNvSpPr/>
          <p:nvPr/>
        </p:nvSpPr>
        <p:spPr>
          <a:xfrm rot="16200000">
            <a:off x="1979712" y="4365104"/>
            <a:ext cx="504056" cy="504056"/>
          </a:xfrm>
          <a:prstGeom prst="blockArc">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solidFill>
                <a:prstClr val="black"/>
              </a:solidFill>
            </a:endParaRPr>
          </a:p>
        </p:txBody>
      </p:sp>
      <p:sp>
        <p:nvSpPr>
          <p:cNvPr id="7" name="拱形 6"/>
          <p:cNvSpPr/>
          <p:nvPr/>
        </p:nvSpPr>
        <p:spPr>
          <a:xfrm rot="10800000">
            <a:off x="4427984" y="5301208"/>
            <a:ext cx="504056" cy="504056"/>
          </a:xfrm>
          <a:prstGeom prst="blockArc">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solidFill>
                <a:prstClr val="black"/>
              </a:solidFill>
            </a:endParaRPr>
          </a:p>
        </p:txBody>
      </p:sp>
      <p:grpSp>
        <p:nvGrpSpPr>
          <p:cNvPr id="12" name="群組 11"/>
          <p:cNvGrpSpPr/>
          <p:nvPr/>
        </p:nvGrpSpPr>
        <p:grpSpPr>
          <a:xfrm>
            <a:off x="1907704" y="1556792"/>
            <a:ext cx="4104456" cy="4104456"/>
            <a:chOff x="1907704" y="1556792"/>
            <a:chExt cx="4104456" cy="4104456"/>
          </a:xfrm>
        </p:grpSpPr>
        <p:sp>
          <p:nvSpPr>
            <p:cNvPr id="8" name="圓角矩形 7"/>
            <p:cNvSpPr/>
            <p:nvPr/>
          </p:nvSpPr>
          <p:spPr>
            <a:xfrm>
              <a:off x="1907704" y="1556792"/>
              <a:ext cx="4104456" cy="28803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solidFill>
                  <a:prstClr val="white"/>
                </a:solidFill>
              </a:endParaRPr>
            </a:p>
          </p:txBody>
        </p:sp>
        <p:sp>
          <p:nvSpPr>
            <p:cNvPr id="9" name="圓角矩形 8"/>
            <p:cNvSpPr/>
            <p:nvPr/>
          </p:nvSpPr>
          <p:spPr>
            <a:xfrm>
              <a:off x="2771800" y="1844824"/>
              <a:ext cx="432048" cy="266429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solidFill>
                  <a:prstClr val="white"/>
                </a:solidFill>
              </a:endParaRPr>
            </a:p>
          </p:txBody>
        </p:sp>
        <p:sp>
          <p:nvSpPr>
            <p:cNvPr id="10" name="流程圖: 替代處理程序 9"/>
            <p:cNvSpPr/>
            <p:nvPr/>
          </p:nvSpPr>
          <p:spPr>
            <a:xfrm>
              <a:off x="2123728" y="4509120"/>
              <a:ext cx="2736304" cy="216024"/>
            </a:xfrm>
            <a:prstGeom prst="flowChartAlternateProces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solidFill>
                  <a:prstClr val="white"/>
                </a:solidFill>
              </a:endParaRPr>
            </a:p>
          </p:txBody>
        </p:sp>
        <p:sp>
          <p:nvSpPr>
            <p:cNvPr id="11" name="流程圖: 替代處理程序 10"/>
            <p:cNvSpPr/>
            <p:nvPr/>
          </p:nvSpPr>
          <p:spPr>
            <a:xfrm>
              <a:off x="4499992" y="4725144"/>
              <a:ext cx="360040" cy="936104"/>
            </a:xfrm>
            <a:prstGeom prst="flowChartAlternateProces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solidFill>
                  <a:prstClr val="white"/>
                </a:solidFill>
              </a:endParaRPr>
            </a:p>
          </p:txBody>
        </p:sp>
      </p:grpSp>
      <p:grpSp>
        <p:nvGrpSpPr>
          <p:cNvPr id="16" name="群組 15"/>
          <p:cNvGrpSpPr/>
          <p:nvPr/>
        </p:nvGrpSpPr>
        <p:grpSpPr>
          <a:xfrm>
            <a:off x="3779912" y="188640"/>
            <a:ext cx="5112568" cy="1080120"/>
            <a:chOff x="3779912" y="188640"/>
            <a:chExt cx="5112568" cy="1080120"/>
          </a:xfrm>
        </p:grpSpPr>
        <p:sp>
          <p:nvSpPr>
            <p:cNvPr id="14" name="圓角矩形圖說文字 13"/>
            <p:cNvSpPr/>
            <p:nvPr/>
          </p:nvSpPr>
          <p:spPr>
            <a:xfrm>
              <a:off x="3779912" y="188640"/>
              <a:ext cx="5112568" cy="1080120"/>
            </a:xfrm>
            <a:prstGeom prst="wedgeRoundRectCallout">
              <a:avLst>
                <a:gd name="adj1" fmla="val 7629"/>
                <a:gd name="adj2" fmla="val 96071"/>
                <a:gd name="adj3" fmla="val 16667"/>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zh-TW" altLang="en-US">
                <a:solidFill>
                  <a:prstClr val="white"/>
                </a:solidFill>
              </a:endParaRPr>
            </a:p>
          </p:txBody>
        </p:sp>
        <p:sp>
          <p:nvSpPr>
            <p:cNvPr id="15" name="文字方塊 14"/>
            <p:cNvSpPr txBox="1"/>
            <p:nvPr/>
          </p:nvSpPr>
          <p:spPr>
            <a:xfrm>
              <a:off x="3779912" y="242645"/>
              <a:ext cx="5040560" cy="954107"/>
            </a:xfrm>
            <a:prstGeom prst="rect">
              <a:avLst/>
            </a:prstGeom>
            <a:noFill/>
          </p:spPr>
          <p:txBody>
            <a:bodyPr wrap="square" rtlCol="0">
              <a:spAutoFit/>
            </a:bodyPr>
            <a:lstStyle/>
            <a:p>
              <a:r>
                <a:rPr lang="zh-TW" alt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請勿於消防隊前接送學童，該處設有黃色網狀線，禁止臨停！</a:t>
              </a:r>
              <a:endParaRPr lang="zh-TW"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13" name="直線圖說文字 1 12"/>
          <p:cNvSpPr/>
          <p:nvPr/>
        </p:nvSpPr>
        <p:spPr>
          <a:xfrm>
            <a:off x="978470" y="4853136"/>
            <a:ext cx="3521522" cy="1024136"/>
          </a:xfrm>
          <a:prstGeom prst="borderCallout1">
            <a:avLst>
              <a:gd name="adj1" fmla="val -5772"/>
              <a:gd name="adj2" fmla="val 14154"/>
              <a:gd name="adj3" fmla="val -182626"/>
              <a:gd name="adj4" fmla="val 144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prstClr val="white"/>
                </a:solidFill>
              </a:rPr>
              <a:t>請多利用愛國東路兩側學童接送區，但請勿臨停過久，避免受罰</a:t>
            </a:r>
            <a:r>
              <a:rPr lang="zh-TW" altLang="en-US" dirty="0" smtClean="0">
                <a:solidFill>
                  <a:prstClr val="white"/>
                </a:solidFill>
              </a:rPr>
              <a:t>。</a:t>
            </a:r>
            <a:endParaRPr lang="zh-TW" altLang="en-US" dirty="0">
              <a:solidFill>
                <a:prstClr val="white"/>
              </a:solidFill>
            </a:endParaRPr>
          </a:p>
        </p:txBody>
      </p:sp>
    </p:spTree>
    <p:extLst>
      <p:ext uri="{BB962C8B-B14F-4D97-AF65-F5344CB8AC3E}">
        <p14:creationId xmlns:p14="http://schemas.microsoft.com/office/powerpoint/2010/main" val="374760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2000" tmFilter="0, 0; .2, .5; .8, .5; 1, 0"/>
                                        <p:tgtEl>
                                          <p:spTgt spid="12"/>
                                        </p:tgtEl>
                                      </p:cBhvr>
                                    </p:animEffect>
                                    <p:animScale>
                                      <p:cBhvr>
                                        <p:cTn id="12" dur="1000" autoRev="1" fill="hold"/>
                                        <p:tgtEl>
                                          <p:spTgt spid="1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6" presetClass="exit" presetSubtype="16" fill="hold" nodeType="clickEffect">
                                  <p:stCondLst>
                                    <p:cond delay="0"/>
                                  </p:stCondLst>
                                  <p:childTnLst>
                                    <p:animEffect transition="out" filter="circle(in)">
                                      <p:cBhvr>
                                        <p:cTn id="16" dur="2000"/>
                                        <p:tgtEl>
                                          <p:spTgt spid="12"/>
                                        </p:tgtEl>
                                      </p:cBhvr>
                                    </p:animEffect>
                                    <p:set>
                                      <p:cBhvr>
                                        <p:cTn id="17" dur="1" fill="hold">
                                          <p:stCondLst>
                                            <p:cond delay="1999"/>
                                          </p:stCondLst>
                                        </p:cTn>
                                        <p:tgtEl>
                                          <p:spTgt spid="12"/>
                                        </p:tgtEl>
                                        <p:attrNameLst>
                                          <p:attrName>style.visibility</p:attrName>
                                        </p:attrNameLst>
                                      </p:cBhvr>
                                      <p:to>
                                        <p:strVal val="hidden"/>
                                      </p:to>
                                    </p:set>
                                  </p:childTnLst>
                                </p:cTn>
                              </p:par>
                            </p:childTnLst>
                          </p:cTn>
                        </p:par>
                        <p:par>
                          <p:cTn id="18" fill="hold">
                            <p:stCondLst>
                              <p:cond delay="2000"/>
                            </p:stCondLst>
                            <p:childTnLst>
                              <p:par>
                                <p:cTn id="19" presetID="26"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80">
                                          <p:stCondLst>
                                            <p:cond delay="0"/>
                                          </p:stCondLst>
                                        </p:cTn>
                                        <p:tgtEl>
                                          <p:spTgt spid="16"/>
                                        </p:tgtEl>
                                      </p:cBhvr>
                                    </p:animEffect>
                                    <p:anim calcmode="lin" valueType="num">
                                      <p:cBhvr>
                                        <p:cTn id="22"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7" dur="26">
                                          <p:stCondLst>
                                            <p:cond delay="650"/>
                                          </p:stCondLst>
                                        </p:cTn>
                                        <p:tgtEl>
                                          <p:spTgt spid="16"/>
                                        </p:tgtEl>
                                      </p:cBhvr>
                                      <p:to x="100000" y="60000"/>
                                    </p:animScale>
                                    <p:animScale>
                                      <p:cBhvr>
                                        <p:cTn id="28" dur="166" decel="50000">
                                          <p:stCondLst>
                                            <p:cond delay="676"/>
                                          </p:stCondLst>
                                        </p:cTn>
                                        <p:tgtEl>
                                          <p:spTgt spid="16"/>
                                        </p:tgtEl>
                                      </p:cBhvr>
                                      <p:to x="100000" y="100000"/>
                                    </p:animScale>
                                    <p:animScale>
                                      <p:cBhvr>
                                        <p:cTn id="29" dur="26">
                                          <p:stCondLst>
                                            <p:cond delay="1312"/>
                                          </p:stCondLst>
                                        </p:cTn>
                                        <p:tgtEl>
                                          <p:spTgt spid="16"/>
                                        </p:tgtEl>
                                      </p:cBhvr>
                                      <p:to x="100000" y="80000"/>
                                    </p:animScale>
                                    <p:animScale>
                                      <p:cBhvr>
                                        <p:cTn id="30" dur="166" decel="50000">
                                          <p:stCondLst>
                                            <p:cond delay="1338"/>
                                          </p:stCondLst>
                                        </p:cTn>
                                        <p:tgtEl>
                                          <p:spTgt spid="16"/>
                                        </p:tgtEl>
                                      </p:cBhvr>
                                      <p:to x="100000" y="100000"/>
                                    </p:animScale>
                                    <p:animScale>
                                      <p:cBhvr>
                                        <p:cTn id="31" dur="26">
                                          <p:stCondLst>
                                            <p:cond delay="1642"/>
                                          </p:stCondLst>
                                        </p:cTn>
                                        <p:tgtEl>
                                          <p:spTgt spid="16"/>
                                        </p:tgtEl>
                                      </p:cBhvr>
                                      <p:to x="100000" y="90000"/>
                                    </p:animScale>
                                    <p:animScale>
                                      <p:cBhvr>
                                        <p:cTn id="32" dur="166" decel="50000">
                                          <p:stCondLst>
                                            <p:cond delay="1668"/>
                                          </p:stCondLst>
                                        </p:cTn>
                                        <p:tgtEl>
                                          <p:spTgt spid="16"/>
                                        </p:tgtEl>
                                      </p:cBhvr>
                                      <p:to x="100000" y="100000"/>
                                    </p:animScale>
                                    <p:animScale>
                                      <p:cBhvr>
                                        <p:cTn id="33" dur="26">
                                          <p:stCondLst>
                                            <p:cond delay="1808"/>
                                          </p:stCondLst>
                                        </p:cTn>
                                        <p:tgtEl>
                                          <p:spTgt spid="16"/>
                                        </p:tgtEl>
                                      </p:cBhvr>
                                      <p:to x="100000" y="95000"/>
                                    </p:animScale>
                                    <p:animScale>
                                      <p:cBhvr>
                                        <p:cTn id="34" dur="166" decel="50000">
                                          <p:stCondLst>
                                            <p:cond delay="1834"/>
                                          </p:stCondLst>
                                        </p:cTn>
                                        <p:tgtEl>
                                          <p:spTgt spid="16"/>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819"/>
            <a:ext cx="9144000" cy="6640362"/>
          </a:xfrm>
          <a:prstGeom prst="rect">
            <a:avLst/>
          </a:prstGeom>
          <a:ln>
            <a:noFill/>
          </a:ln>
          <a:effectLst>
            <a:softEdge rad="112500"/>
          </a:effectLst>
        </p:spPr>
      </p:pic>
      <p:sp>
        <p:nvSpPr>
          <p:cNvPr id="2" name="標題 1"/>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zh-TW" altLang="en-US" b="1" dirty="0" smtClean="0">
                <a:solidFill>
                  <a:srgbClr val="FF0000"/>
                </a:solidFill>
              </a:rPr>
              <a:t>不要讓孩子與危險共行</a:t>
            </a:r>
            <a:endParaRPr lang="zh-TW" altLang="en-US" b="1" dirty="0">
              <a:solidFill>
                <a:srgbClr val="FF0000"/>
              </a:solidFill>
            </a:endParaRPr>
          </a:p>
        </p:txBody>
      </p:sp>
      <p:sp>
        <p:nvSpPr>
          <p:cNvPr id="3" name="內容版面配置區 2"/>
          <p:cNvSpPr>
            <a:spLocks noGrp="1"/>
          </p:cNvSpPr>
          <p:nvPr>
            <p:ph idx="1"/>
          </p:nvPr>
        </p:nvSpPr>
        <p:spPr>
          <a:xfrm>
            <a:off x="107504" y="5445224"/>
            <a:ext cx="8784976" cy="1108720"/>
          </a:xfrm>
        </p:spPr>
        <p:style>
          <a:lnRef idx="0">
            <a:schemeClr val="accent3"/>
          </a:lnRef>
          <a:fillRef idx="3">
            <a:schemeClr val="accent3"/>
          </a:fillRef>
          <a:effectRef idx="3">
            <a:schemeClr val="accent3"/>
          </a:effectRef>
          <a:fontRef idx="minor">
            <a:schemeClr val="lt1"/>
          </a:fontRef>
        </p:style>
        <p:txBody>
          <a:bodyPr>
            <a:normAutofit lnSpcReduction="10000"/>
          </a:bodyPr>
          <a:lstStyle/>
          <a:p>
            <a:r>
              <a:rPr lang="zh-TW" altLang="en-US" b="1" dirty="0" smtClean="0">
                <a:solidFill>
                  <a:srgbClr val="FF0000"/>
                </a:solidFill>
              </a:rPr>
              <a:t>消防隊前重車出入。</a:t>
            </a:r>
            <a:endParaRPr lang="en-US" altLang="zh-TW" b="1" dirty="0" smtClean="0">
              <a:solidFill>
                <a:srgbClr val="FF0000"/>
              </a:solidFill>
            </a:endParaRPr>
          </a:p>
          <a:p>
            <a:r>
              <a:rPr lang="zh-TW" altLang="en-US" b="1" dirty="0" smtClean="0">
                <a:solidFill>
                  <a:srgbClr val="FF0000"/>
                </a:solidFill>
              </a:rPr>
              <a:t>金山停車場、中華郵政公司停車場車輛出入口。</a:t>
            </a:r>
            <a:endParaRPr lang="en-US" altLang="zh-TW" b="1" dirty="0" smtClean="0">
              <a:solidFill>
                <a:srgbClr val="FF0000"/>
              </a:solidFill>
            </a:endParaRPr>
          </a:p>
        </p:txBody>
      </p:sp>
    </p:spTree>
    <p:extLst>
      <p:ext uri="{BB962C8B-B14F-4D97-AF65-F5344CB8AC3E}">
        <p14:creationId xmlns:p14="http://schemas.microsoft.com/office/powerpoint/2010/main" val="39822205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wipe(down)">
                                      <p:cBhvr>
                                        <p:cTn id="10" dur="145">
                                          <p:stCondLst>
                                            <p:cond delay="0"/>
                                          </p:stCondLst>
                                        </p:cTn>
                                        <p:tgtEl>
                                          <p:spTgt spid="3">
                                            <p:bg/>
                                          </p:spTgt>
                                        </p:tgtEl>
                                      </p:cBhvr>
                                    </p:animEffect>
                                    <p:anim calcmode="lin" valueType="num">
                                      <p:cBhvr>
                                        <p:cTn id="11" dur="456" tmFilter="0,0; 0.14,0.36; 0.43,0.73; 0.71,0.91; 1.0,1.0">
                                          <p:stCondLst>
                                            <p:cond delay="0"/>
                                          </p:stCondLst>
                                        </p:cTn>
                                        <p:tgtEl>
                                          <p:spTgt spid="3">
                                            <p:bg/>
                                          </p:spTgt>
                                        </p:tgtEl>
                                        <p:attrNameLst>
                                          <p:attrName>ppt_x</p:attrName>
                                        </p:attrNameLst>
                                      </p:cBhvr>
                                      <p:tavLst>
                                        <p:tav tm="0">
                                          <p:val>
                                            <p:strVal val="#ppt_x-0.25"/>
                                          </p:val>
                                        </p:tav>
                                        <p:tav tm="100000">
                                          <p:val>
                                            <p:strVal val="#ppt_x"/>
                                          </p:val>
                                        </p:tav>
                                      </p:tavLst>
                                    </p:anim>
                                    <p:anim calcmode="lin" valueType="num">
                                      <p:cBhvr>
                                        <p:cTn id="12" dur="166" tmFilter="0.0,0.0; 0.25,0.07; 0.50,0.2; 0.75,0.467; 1.0,1.0">
                                          <p:stCondLst>
                                            <p:cond delay="0"/>
                                          </p:stCondLst>
                                        </p:cTn>
                                        <p:tgtEl>
                                          <p:spTgt spid="3">
                                            <p:bg/>
                                          </p:spTgt>
                                        </p:tgtEl>
                                        <p:attrNameLst>
                                          <p:attrName>ppt_y</p:attrName>
                                        </p:attrNameLst>
                                      </p:cBhvr>
                                      <p:tavLst>
                                        <p:tav tm="0" fmla="#ppt_y-sin(pi*$)/3">
                                          <p:val>
                                            <p:fltVal val="0.5"/>
                                          </p:val>
                                        </p:tav>
                                        <p:tav tm="100000">
                                          <p:val>
                                            <p:fltVal val="1"/>
                                          </p:val>
                                        </p:tav>
                                      </p:tavLst>
                                    </p:anim>
                                    <p:anim calcmode="lin" valueType="num">
                                      <p:cBhvr>
                                        <p:cTn id="13" dur="166" tmFilter="0, 0; 0.125,0.2665; 0.25,0.4; 0.375,0.465; 0.5,0.5;  0.625,0.535; 0.75,0.6; 0.875,0.7335; 1,1">
                                          <p:stCondLst>
                                            <p:cond delay="166"/>
                                          </p:stCondLst>
                                        </p:cTn>
                                        <p:tgtEl>
                                          <p:spTgt spid="3">
                                            <p:bg/>
                                          </p:spTgt>
                                        </p:tgtEl>
                                        <p:attrNameLst>
                                          <p:attrName>ppt_y</p:attrName>
                                        </p:attrNameLst>
                                      </p:cBhvr>
                                      <p:tavLst>
                                        <p:tav tm="0" fmla="#ppt_y-sin(pi*$)/9">
                                          <p:val>
                                            <p:fltVal val="0"/>
                                          </p:val>
                                        </p:tav>
                                        <p:tav tm="100000">
                                          <p:val>
                                            <p:fltVal val="1"/>
                                          </p:val>
                                        </p:tav>
                                      </p:tavLst>
                                    </p:anim>
                                    <p:anim calcmode="lin" valueType="num">
                                      <p:cBhvr>
                                        <p:cTn id="14" dur="83" tmFilter="0, 0; 0.125,0.2665; 0.25,0.4; 0.375,0.465; 0.5,0.5;  0.625,0.535; 0.75,0.6; 0.875,0.7335; 1,1">
                                          <p:stCondLst>
                                            <p:cond delay="331"/>
                                          </p:stCondLst>
                                        </p:cTn>
                                        <p:tgtEl>
                                          <p:spTgt spid="3">
                                            <p:bg/>
                                          </p:spTgt>
                                        </p:tgtEl>
                                        <p:attrNameLst>
                                          <p:attrName>ppt_y</p:attrName>
                                        </p:attrNameLst>
                                      </p:cBhvr>
                                      <p:tavLst>
                                        <p:tav tm="0" fmla="#ppt_y-sin(pi*$)/27">
                                          <p:val>
                                            <p:fltVal val="0"/>
                                          </p:val>
                                        </p:tav>
                                        <p:tav tm="100000">
                                          <p:val>
                                            <p:fltVal val="1"/>
                                          </p:val>
                                        </p:tav>
                                      </p:tavLst>
                                    </p:anim>
                                    <p:anim calcmode="lin" valueType="num">
                                      <p:cBhvr>
                                        <p:cTn id="15" dur="41" tmFilter="0, 0; 0.125,0.2665; 0.25,0.4; 0.375,0.465; 0.5,0.5;  0.625,0.535; 0.75,0.6; 0.875,0.7335; 1,1">
                                          <p:stCondLst>
                                            <p:cond delay="414"/>
                                          </p:stCondLst>
                                        </p:cTn>
                                        <p:tgtEl>
                                          <p:spTgt spid="3">
                                            <p:bg/>
                                          </p:spTgt>
                                        </p:tgtEl>
                                        <p:attrNameLst>
                                          <p:attrName>ppt_y</p:attrName>
                                        </p:attrNameLst>
                                      </p:cBhvr>
                                      <p:tavLst>
                                        <p:tav tm="0" fmla="#ppt_y-sin(pi*$)/81">
                                          <p:val>
                                            <p:fltVal val="0"/>
                                          </p:val>
                                        </p:tav>
                                        <p:tav tm="100000">
                                          <p:val>
                                            <p:fltVal val="1"/>
                                          </p:val>
                                        </p:tav>
                                      </p:tavLst>
                                    </p:anim>
                                    <p:animScale>
                                      <p:cBhvr>
                                        <p:cTn id="16" dur="7">
                                          <p:stCondLst>
                                            <p:cond delay="163"/>
                                          </p:stCondLst>
                                        </p:cTn>
                                        <p:tgtEl>
                                          <p:spTgt spid="3">
                                            <p:bg/>
                                          </p:spTgt>
                                        </p:tgtEl>
                                      </p:cBhvr>
                                      <p:to x="100000" y="60000"/>
                                    </p:animScale>
                                    <p:animScale>
                                      <p:cBhvr>
                                        <p:cTn id="17" dur="42" decel="50000">
                                          <p:stCondLst>
                                            <p:cond delay="169"/>
                                          </p:stCondLst>
                                        </p:cTn>
                                        <p:tgtEl>
                                          <p:spTgt spid="3">
                                            <p:bg/>
                                          </p:spTgt>
                                        </p:tgtEl>
                                      </p:cBhvr>
                                      <p:to x="100000" y="100000"/>
                                    </p:animScale>
                                    <p:animScale>
                                      <p:cBhvr>
                                        <p:cTn id="18" dur="7">
                                          <p:stCondLst>
                                            <p:cond delay="328"/>
                                          </p:stCondLst>
                                        </p:cTn>
                                        <p:tgtEl>
                                          <p:spTgt spid="3">
                                            <p:bg/>
                                          </p:spTgt>
                                        </p:tgtEl>
                                      </p:cBhvr>
                                      <p:to x="100000" y="80000"/>
                                    </p:animScale>
                                    <p:animScale>
                                      <p:cBhvr>
                                        <p:cTn id="19" dur="42" decel="50000">
                                          <p:stCondLst>
                                            <p:cond delay="335"/>
                                          </p:stCondLst>
                                        </p:cTn>
                                        <p:tgtEl>
                                          <p:spTgt spid="3">
                                            <p:bg/>
                                          </p:spTgt>
                                        </p:tgtEl>
                                      </p:cBhvr>
                                      <p:to x="100000" y="100000"/>
                                    </p:animScale>
                                    <p:animScale>
                                      <p:cBhvr>
                                        <p:cTn id="20" dur="7">
                                          <p:stCondLst>
                                            <p:cond delay="411"/>
                                          </p:stCondLst>
                                        </p:cTn>
                                        <p:tgtEl>
                                          <p:spTgt spid="3">
                                            <p:bg/>
                                          </p:spTgt>
                                        </p:tgtEl>
                                      </p:cBhvr>
                                      <p:to x="100000" y="90000"/>
                                    </p:animScale>
                                    <p:animScale>
                                      <p:cBhvr>
                                        <p:cTn id="21" dur="42" decel="50000">
                                          <p:stCondLst>
                                            <p:cond delay="417"/>
                                          </p:stCondLst>
                                        </p:cTn>
                                        <p:tgtEl>
                                          <p:spTgt spid="3">
                                            <p:bg/>
                                          </p:spTgt>
                                        </p:tgtEl>
                                      </p:cBhvr>
                                      <p:to x="100000" y="100000"/>
                                    </p:animScale>
                                    <p:animScale>
                                      <p:cBhvr>
                                        <p:cTn id="22" dur="7">
                                          <p:stCondLst>
                                            <p:cond delay="452"/>
                                          </p:stCondLst>
                                        </p:cTn>
                                        <p:tgtEl>
                                          <p:spTgt spid="3">
                                            <p:bg/>
                                          </p:spTgt>
                                        </p:tgtEl>
                                      </p:cBhvr>
                                      <p:to x="100000" y="95000"/>
                                    </p:animScale>
                                    <p:animScale>
                                      <p:cBhvr>
                                        <p:cTn id="23" dur="42" decel="50000">
                                          <p:stCondLst>
                                            <p:cond delay="459"/>
                                          </p:stCondLst>
                                        </p:cTn>
                                        <p:tgtEl>
                                          <p:spTgt spid="3">
                                            <p:bg/>
                                          </p:spTgt>
                                        </p:tgtEl>
                                      </p:cBhvr>
                                      <p:to x="100000" y="100000"/>
                                    </p:animScale>
                                  </p:childTnLst>
                                </p:cTn>
                              </p:par>
                              <p:par>
                                <p:cTn id="24" presetID="26" presetClass="entr" presetSubtype="0" fill="hold" grpId="0" nodeType="with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wipe(down)">
                                      <p:cBhvr>
                                        <p:cTn id="26" dur="145">
                                          <p:stCondLst>
                                            <p:cond delay="0"/>
                                          </p:stCondLst>
                                        </p:cTn>
                                        <p:tgtEl>
                                          <p:spTgt spid="3">
                                            <p:txEl>
                                              <p:pRg st="0" end="0"/>
                                            </p:txEl>
                                          </p:spTgt>
                                        </p:tgtEl>
                                      </p:cBhvr>
                                    </p:animEffect>
                                    <p:anim calcmode="lin" valueType="num">
                                      <p:cBhvr>
                                        <p:cTn id="27" dur="456"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8" dur="166"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9" dur="166" tmFilter="0, 0; 0.125,0.2665; 0.25,0.4; 0.375,0.465; 0.5,0.5;  0.625,0.535; 0.75,0.6; 0.875,0.7335; 1,1">
                                          <p:stCondLst>
                                            <p:cond delay="166"/>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30" dur="83" tmFilter="0, 0; 0.125,0.2665; 0.25,0.4; 0.375,0.465; 0.5,0.5;  0.625,0.535; 0.75,0.6; 0.875,0.7335; 1,1">
                                          <p:stCondLst>
                                            <p:cond delay="331"/>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1" dur="41" tmFilter="0, 0; 0.125,0.2665; 0.25,0.4; 0.375,0.465; 0.5,0.5;  0.625,0.535; 0.75,0.6; 0.875,0.7335; 1,1">
                                          <p:stCondLst>
                                            <p:cond delay="414"/>
                                          </p:stCondLst>
                                        </p:cTn>
                                        <p:tgtEl>
                                          <p:spTgt spid="3">
                                            <p:txEl>
                                              <p:pRg st="0" end="0"/>
                                            </p:txEl>
                                          </p:spTgt>
                                        </p:tgtEl>
                                        <p:attrNameLst>
                                          <p:attrName>ppt_y</p:attrName>
                                        </p:attrNameLst>
                                      </p:cBhvr>
                                      <p:tavLst>
                                        <p:tav tm="0" fmla="#ppt_y-sin(pi*$)/81">
                                          <p:val>
                                            <p:fltVal val="0"/>
                                          </p:val>
                                        </p:tav>
                                        <p:tav tm="100000">
                                          <p:val>
                                            <p:fltVal val="1"/>
                                          </p:val>
                                        </p:tav>
                                      </p:tavLst>
                                    </p:anim>
                                    <p:animScale>
                                      <p:cBhvr>
                                        <p:cTn id="32" dur="7">
                                          <p:stCondLst>
                                            <p:cond delay="163"/>
                                          </p:stCondLst>
                                        </p:cTn>
                                        <p:tgtEl>
                                          <p:spTgt spid="3">
                                            <p:txEl>
                                              <p:pRg st="0" end="0"/>
                                            </p:txEl>
                                          </p:spTgt>
                                        </p:tgtEl>
                                      </p:cBhvr>
                                      <p:to x="100000" y="60000"/>
                                    </p:animScale>
                                    <p:animScale>
                                      <p:cBhvr>
                                        <p:cTn id="33" dur="42" decel="50000">
                                          <p:stCondLst>
                                            <p:cond delay="169"/>
                                          </p:stCondLst>
                                        </p:cTn>
                                        <p:tgtEl>
                                          <p:spTgt spid="3">
                                            <p:txEl>
                                              <p:pRg st="0" end="0"/>
                                            </p:txEl>
                                          </p:spTgt>
                                        </p:tgtEl>
                                      </p:cBhvr>
                                      <p:to x="100000" y="100000"/>
                                    </p:animScale>
                                    <p:animScale>
                                      <p:cBhvr>
                                        <p:cTn id="34" dur="7">
                                          <p:stCondLst>
                                            <p:cond delay="328"/>
                                          </p:stCondLst>
                                        </p:cTn>
                                        <p:tgtEl>
                                          <p:spTgt spid="3">
                                            <p:txEl>
                                              <p:pRg st="0" end="0"/>
                                            </p:txEl>
                                          </p:spTgt>
                                        </p:tgtEl>
                                      </p:cBhvr>
                                      <p:to x="100000" y="80000"/>
                                    </p:animScale>
                                    <p:animScale>
                                      <p:cBhvr>
                                        <p:cTn id="35" dur="42" decel="50000">
                                          <p:stCondLst>
                                            <p:cond delay="335"/>
                                          </p:stCondLst>
                                        </p:cTn>
                                        <p:tgtEl>
                                          <p:spTgt spid="3">
                                            <p:txEl>
                                              <p:pRg st="0" end="0"/>
                                            </p:txEl>
                                          </p:spTgt>
                                        </p:tgtEl>
                                      </p:cBhvr>
                                      <p:to x="100000" y="100000"/>
                                    </p:animScale>
                                    <p:animScale>
                                      <p:cBhvr>
                                        <p:cTn id="36" dur="7">
                                          <p:stCondLst>
                                            <p:cond delay="411"/>
                                          </p:stCondLst>
                                        </p:cTn>
                                        <p:tgtEl>
                                          <p:spTgt spid="3">
                                            <p:txEl>
                                              <p:pRg st="0" end="0"/>
                                            </p:txEl>
                                          </p:spTgt>
                                        </p:tgtEl>
                                      </p:cBhvr>
                                      <p:to x="100000" y="90000"/>
                                    </p:animScale>
                                    <p:animScale>
                                      <p:cBhvr>
                                        <p:cTn id="37" dur="42" decel="50000">
                                          <p:stCondLst>
                                            <p:cond delay="417"/>
                                          </p:stCondLst>
                                        </p:cTn>
                                        <p:tgtEl>
                                          <p:spTgt spid="3">
                                            <p:txEl>
                                              <p:pRg st="0" end="0"/>
                                            </p:txEl>
                                          </p:spTgt>
                                        </p:tgtEl>
                                      </p:cBhvr>
                                      <p:to x="100000" y="100000"/>
                                    </p:animScale>
                                    <p:animScale>
                                      <p:cBhvr>
                                        <p:cTn id="38" dur="7">
                                          <p:stCondLst>
                                            <p:cond delay="452"/>
                                          </p:stCondLst>
                                        </p:cTn>
                                        <p:tgtEl>
                                          <p:spTgt spid="3">
                                            <p:txEl>
                                              <p:pRg st="0" end="0"/>
                                            </p:txEl>
                                          </p:spTgt>
                                        </p:tgtEl>
                                      </p:cBhvr>
                                      <p:to x="100000" y="95000"/>
                                    </p:animScale>
                                    <p:animScale>
                                      <p:cBhvr>
                                        <p:cTn id="39" dur="42" decel="50000">
                                          <p:stCondLst>
                                            <p:cond delay="459"/>
                                          </p:stCondLst>
                                        </p:cTn>
                                        <p:tgtEl>
                                          <p:spTgt spid="3">
                                            <p:txEl>
                                              <p:pRg st="0" end="0"/>
                                            </p:txEl>
                                          </p:spTgt>
                                        </p:tgtEl>
                                      </p:cBhvr>
                                      <p:to x="100000" y="100000"/>
                                    </p:animScale>
                                  </p:childTnLst>
                                </p:cTn>
                              </p:par>
                              <p:par>
                                <p:cTn id="40" presetID="26" presetClass="entr" presetSubtype="0" fill="hold" grpId="0" nodeType="withEffect">
                                  <p:stCondLst>
                                    <p:cond delay="0"/>
                                  </p:stCondLst>
                                  <p:childTnLst>
                                    <p:set>
                                      <p:cBhvr>
                                        <p:cTn id="41" dur="1" fill="hold">
                                          <p:stCondLst>
                                            <p:cond delay="0"/>
                                          </p:stCondLst>
                                        </p:cTn>
                                        <p:tgtEl>
                                          <p:spTgt spid="3">
                                            <p:txEl>
                                              <p:pRg st="1" end="1"/>
                                            </p:txEl>
                                          </p:spTgt>
                                        </p:tgtEl>
                                        <p:attrNameLst>
                                          <p:attrName>style.visibility</p:attrName>
                                        </p:attrNameLst>
                                      </p:cBhvr>
                                      <p:to>
                                        <p:strVal val="visible"/>
                                      </p:to>
                                    </p:set>
                                    <p:animEffect transition="in" filter="wipe(down)">
                                      <p:cBhvr>
                                        <p:cTn id="42" dur="145">
                                          <p:stCondLst>
                                            <p:cond delay="0"/>
                                          </p:stCondLst>
                                        </p:cTn>
                                        <p:tgtEl>
                                          <p:spTgt spid="3">
                                            <p:txEl>
                                              <p:pRg st="1" end="1"/>
                                            </p:txEl>
                                          </p:spTgt>
                                        </p:tgtEl>
                                      </p:cBhvr>
                                    </p:animEffect>
                                    <p:anim calcmode="lin" valueType="num">
                                      <p:cBhvr>
                                        <p:cTn id="43" dur="456"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44" dur="166"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45" dur="166" tmFilter="0, 0; 0.125,0.2665; 0.25,0.4; 0.375,0.465; 0.5,0.5;  0.625,0.535; 0.75,0.6; 0.875,0.7335; 1,1">
                                          <p:stCondLst>
                                            <p:cond delay="166"/>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46" dur="83" tmFilter="0, 0; 0.125,0.2665; 0.25,0.4; 0.375,0.465; 0.5,0.5;  0.625,0.535; 0.75,0.6; 0.875,0.7335; 1,1">
                                          <p:stCondLst>
                                            <p:cond delay="331"/>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47" dur="41" tmFilter="0, 0; 0.125,0.2665; 0.25,0.4; 0.375,0.465; 0.5,0.5;  0.625,0.535; 0.75,0.6; 0.875,0.7335; 1,1">
                                          <p:stCondLst>
                                            <p:cond delay="414"/>
                                          </p:stCondLst>
                                        </p:cTn>
                                        <p:tgtEl>
                                          <p:spTgt spid="3">
                                            <p:txEl>
                                              <p:pRg st="1" end="1"/>
                                            </p:txEl>
                                          </p:spTgt>
                                        </p:tgtEl>
                                        <p:attrNameLst>
                                          <p:attrName>ppt_y</p:attrName>
                                        </p:attrNameLst>
                                      </p:cBhvr>
                                      <p:tavLst>
                                        <p:tav tm="0" fmla="#ppt_y-sin(pi*$)/81">
                                          <p:val>
                                            <p:fltVal val="0"/>
                                          </p:val>
                                        </p:tav>
                                        <p:tav tm="100000">
                                          <p:val>
                                            <p:fltVal val="1"/>
                                          </p:val>
                                        </p:tav>
                                      </p:tavLst>
                                    </p:anim>
                                    <p:animScale>
                                      <p:cBhvr>
                                        <p:cTn id="48" dur="7">
                                          <p:stCondLst>
                                            <p:cond delay="163"/>
                                          </p:stCondLst>
                                        </p:cTn>
                                        <p:tgtEl>
                                          <p:spTgt spid="3">
                                            <p:txEl>
                                              <p:pRg st="1" end="1"/>
                                            </p:txEl>
                                          </p:spTgt>
                                        </p:tgtEl>
                                      </p:cBhvr>
                                      <p:to x="100000" y="60000"/>
                                    </p:animScale>
                                    <p:animScale>
                                      <p:cBhvr>
                                        <p:cTn id="49" dur="42" decel="50000">
                                          <p:stCondLst>
                                            <p:cond delay="169"/>
                                          </p:stCondLst>
                                        </p:cTn>
                                        <p:tgtEl>
                                          <p:spTgt spid="3">
                                            <p:txEl>
                                              <p:pRg st="1" end="1"/>
                                            </p:txEl>
                                          </p:spTgt>
                                        </p:tgtEl>
                                      </p:cBhvr>
                                      <p:to x="100000" y="100000"/>
                                    </p:animScale>
                                    <p:animScale>
                                      <p:cBhvr>
                                        <p:cTn id="50" dur="7">
                                          <p:stCondLst>
                                            <p:cond delay="328"/>
                                          </p:stCondLst>
                                        </p:cTn>
                                        <p:tgtEl>
                                          <p:spTgt spid="3">
                                            <p:txEl>
                                              <p:pRg st="1" end="1"/>
                                            </p:txEl>
                                          </p:spTgt>
                                        </p:tgtEl>
                                      </p:cBhvr>
                                      <p:to x="100000" y="80000"/>
                                    </p:animScale>
                                    <p:animScale>
                                      <p:cBhvr>
                                        <p:cTn id="51" dur="42" decel="50000">
                                          <p:stCondLst>
                                            <p:cond delay="335"/>
                                          </p:stCondLst>
                                        </p:cTn>
                                        <p:tgtEl>
                                          <p:spTgt spid="3">
                                            <p:txEl>
                                              <p:pRg st="1" end="1"/>
                                            </p:txEl>
                                          </p:spTgt>
                                        </p:tgtEl>
                                      </p:cBhvr>
                                      <p:to x="100000" y="100000"/>
                                    </p:animScale>
                                    <p:animScale>
                                      <p:cBhvr>
                                        <p:cTn id="52" dur="7">
                                          <p:stCondLst>
                                            <p:cond delay="411"/>
                                          </p:stCondLst>
                                        </p:cTn>
                                        <p:tgtEl>
                                          <p:spTgt spid="3">
                                            <p:txEl>
                                              <p:pRg st="1" end="1"/>
                                            </p:txEl>
                                          </p:spTgt>
                                        </p:tgtEl>
                                      </p:cBhvr>
                                      <p:to x="100000" y="90000"/>
                                    </p:animScale>
                                    <p:animScale>
                                      <p:cBhvr>
                                        <p:cTn id="53" dur="42" decel="50000">
                                          <p:stCondLst>
                                            <p:cond delay="417"/>
                                          </p:stCondLst>
                                        </p:cTn>
                                        <p:tgtEl>
                                          <p:spTgt spid="3">
                                            <p:txEl>
                                              <p:pRg st="1" end="1"/>
                                            </p:txEl>
                                          </p:spTgt>
                                        </p:tgtEl>
                                      </p:cBhvr>
                                      <p:to x="100000" y="100000"/>
                                    </p:animScale>
                                    <p:animScale>
                                      <p:cBhvr>
                                        <p:cTn id="54" dur="7">
                                          <p:stCondLst>
                                            <p:cond delay="452"/>
                                          </p:stCondLst>
                                        </p:cTn>
                                        <p:tgtEl>
                                          <p:spTgt spid="3">
                                            <p:txEl>
                                              <p:pRg st="1" end="1"/>
                                            </p:txEl>
                                          </p:spTgt>
                                        </p:tgtEl>
                                      </p:cBhvr>
                                      <p:to x="100000" y="95000"/>
                                    </p:animScale>
                                    <p:animScale>
                                      <p:cBhvr>
                                        <p:cTn id="55" dur="42" decel="50000">
                                          <p:stCondLst>
                                            <p:cond delay="459"/>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b="1" dirty="0" smtClean="0">
                <a:latin typeface="標楷體" panose="03000509000000000000" pitchFamily="65" charset="-120"/>
                <a:ea typeface="標楷體" panose="03000509000000000000" pitchFamily="65" charset="-120"/>
              </a:rPr>
              <a:t>加入導護志工</a:t>
            </a:r>
            <a:endParaRPr lang="zh-TW" altLang="en-US" b="1"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normAutofit fontScale="92500"/>
          </a:bodyPr>
          <a:lstStyle/>
          <a:p>
            <a:pPr lvl="0"/>
            <a:r>
              <a:rPr lang="zh-TW" altLang="zh-TW" b="1" dirty="0" smtClean="0">
                <a:latin typeface="標楷體" panose="03000509000000000000" pitchFamily="65" charset="-120"/>
                <a:ea typeface="標楷體" panose="03000509000000000000" pitchFamily="65" charset="-120"/>
              </a:rPr>
              <a:t>上、放學時段，各路口均有導護志工協助交通疏導</a:t>
            </a:r>
            <a:r>
              <a:rPr lang="zh-TW" altLang="zh-TW" dirty="0" smtClean="0">
                <a:latin typeface="標楷體" panose="03000509000000000000" pitchFamily="65" charset="-120"/>
                <a:ea typeface="標楷體" panose="03000509000000000000" pitchFamily="65" charset="-120"/>
              </a:rPr>
              <a:t>，為維護學童行走安全，請家長指導學童尊重並配合導護志工的行走指示。</a:t>
            </a:r>
          </a:p>
          <a:p>
            <a:pPr lvl="0"/>
            <a:r>
              <a:rPr lang="zh-TW" altLang="zh-TW" dirty="0" smtClean="0">
                <a:latin typeface="標楷體" panose="03000509000000000000" pitchFamily="65" charset="-120"/>
                <a:ea typeface="標楷體" panose="03000509000000000000" pitchFamily="65" charset="-120"/>
              </a:rPr>
              <a:t>本校導護志工無償且盡職的為金華國小親師生服務，請家長</a:t>
            </a:r>
            <a:r>
              <a:rPr lang="zh-TW" altLang="en-US" dirty="0" smtClean="0">
                <a:latin typeface="標楷體" panose="03000509000000000000" pitchFamily="65" charset="-120"/>
                <a:ea typeface="標楷體" panose="03000509000000000000" pitchFamily="65" charset="-120"/>
              </a:rPr>
              <a:t>配合教師，共同</a:t>
            </a:r>
            <a:r>
              <a:rPr lang="zh-TW" altLang="zh-TW" dirty="0" smtClean="0">
                <a:latin typeface="標楷體" panose="03000509000000000000" pitchFamily="65" charset="-120"/>
                <a:ea typeface="標楷體" panose="03000509000000000000" pitchFamily="65" charset="-120"/>
              </a:rPr>
              <a:t>指導學童行經路口時，向導護志工們問好及說再見，養成學童</a:t>
            </a:r>
            <a:r>
              <a:rPr lang="zh-TW" altLang="zh-TW" dirty="0" smtClean="0">
                <a:solidFill>
                  <a:srgbClr val="FF0000"/>
                </a:solidFill>
                <a:latin typeface="標楷體" panose="03000509000000000000" pitchFamily="65" charset="-120"/>
                <a:ea typeface="標楷體" panose="03000509000000000000" pitchFamily="65" charset="-120"/>
              </a:rPr>
              <a:t>感恩的態度</a:t>
            </a:r>
            <a:r>
              <a:rPr lang="zh-TW" altLang="zh-TW" dirty="0" smtClean="0">
                <a:latin typeface="標楷體" panose="03000509000000000000" pitchFamily="65" charset="-120"/>
                <a:ea typeface="標楷體" panose="03000509000000000000" pitchFamily="65" charset="-120"/>
              </a:rPr>
              <a:t>。</a:t>
            </a:r>
          </a:p>
          <a:p>
            <a:r>
              <a:rPr lang="zh-TW" altLang="zh-TW" dirty="0" smtClean="0">
                <a:latin typeface="標楷體" panose="03000509000000000000" pitchFamily="65" charset="-120"/>
                <a:ea typeface="標楷體" panose="03000509000000000000" pitchFamily="65" charset="-120"/>
              </a:rPr>
              <a:t>本校各路口導護志工及家長導護人數需求大，</a:t>
            </a:r>
            <a:r>
              <a:rPr lang="zh-TW" altLang="en-US" dirty="0" smtClean="0">
                <a:latin typeface="標楷體" panose="03000509000000000000" pitchFamily="65" charset="-120"/>
                <a:ea typeface="標楷體" panose="03000509000000000000" pitchFamily="65" charset="-120"/>
              </a:rPr>
              <a:t>除協助班級導護外，亦</a:t>
            </a:r>
            <a:r>
              <a:rPr lang="zh-TW" altLang="en-US"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歡迎加入導護志工隊</a:t>
            </a:r>
            <a:r>
              <a:rPr lang="zh-TW" altLang="en-US" dirty="0" smtClean="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415561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latin typeface="標楷體" panose="03000509000000000000" pitchFamily="65" charset="-120"/>
                <a:ea typeface="標楷體" panose="03000509000000000000" pitchFamily="65" charset="-120"/>
              </a:rPr>
              <a:t>參與</a:t>
            </a:r>
            <a:r>
              <a:rPr lang="zh-TW" altLang="en-US" b="1" dirty="0" smtClean="0">
                <a:latin typeface="標楷體" panose="03000509000000000000" pitchFamily="65" charset="-120"/>
                <a:ea typeface="標楷體" panose="03000509000000000000" pitchFamily="65" charset="-120"/>
              </a:rPr>
              <a:t>多元活動</a:t>
            </a:r>
            <a:r>
              <a:rPr lang="en-US" altLang="zh-TW" b="1" dirty="0" smtClean="0">
                <a:latin typeface="標楷體" panose="03000509000000000000" pitchFamily="65" charset="-120"/>
                <a:ea typeface="標楷體" panose="03000509000000000000" pitchFamily="65" charset="-120"/>
              </a:rPr>
              <a:t>-1</a:t>
            </a:r>
            <a:endParaRPr lang="zh-TW" altLang="en-US" b="1"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lstStyle/>
          <a:p>
            <a:r>
              <a:rPr lang="zh-TW" altLang="en-US" b="1" dirty="0" smtClean="0">
                <a:latin typeface="標楷體" panose="03000509000000000000" pitchFamily="65" charset="-120"/>
                <a:ea typeface="標楷體" panose="03000509000000000000" pitchFamily="65" charset="-120"/>
              </a:rPr>
              <a:t>課外社團</a:t>
            </a:r>
            <a:endParaRPr lang="en-US" altLang="zh-TW" dirty="0" smtClean="0">
              <a:latin typeface="標楷體" panose="03000509000000000000" pitchFamily="65" charset="-120"/>
              <a:ea typeface="標楷體" panose="03000509000000000000" pitchFamily="65" charset="-120"/>
            </a:endParaRPr>
          </a:p>
          <a:p>
            <a:pPr marL="514350" indent="-514350">
              <a:buFont typeface="+mj-lt"/>
              <a:buAutoNum type="arabicPeriod"/>
            </a:pPr>
            <a:r>
              <a:rPr kumimoji="0" lang="zh-TW" altLang="en-US" dirty="0" smtClean="0">
                <a:solidFill>
                  <a:srgbClr val="0000FF"/>
                </a:solidFill>
                <a:latin typeface="標楷體" pitchFamily="65" charset="-120"/>
                <a:ea typeface="標楷體" pitchFamily="65" charset="-120"/>
              </a:rPr>
              <a:t>本校社團開課時間為星期一至星期四下午</a:t>
            </a:r>
            <a:r>
              <a:rPr kumimoji="0" lang="en-US" altLang="zh-TW" dirty="0" smtClean="0">
                <a:solidFill>
                  <a:srgbClr val="0000FF"/>
                </a:solidFill>
                <a:latin typeface="標楷體" pitchFamily="65" charset="-120"/>
                <a:ea typeface="標楷體" pitchFamily="65" charset="-120"/>
              </a:rPr>
              <a:t>4:10-5:30 </a:t>
            </a:r>
          </a:p>
          <a:p>
            <a:pPr marL="514350" indent="-514350">
              <a:buFont typeface="+mj-lt"/>
              <a:buAutoNum type="arabicPeriod"/>
            </a:pPr>
            <a:r>
              <a:rPr lang="zh-TW" altLang="en-US" dirty="0" smtClean="0">
                <a:solidFill>
                  <a:srgbClr val="0000FF"/>
                </a:solidFill>
                <a:latin typeface="標楷體" pitchFamily="65" charset="-120"/>
                <a:ea typeface="標楷體" pitchFamily="65" charset="-120"/>
              </a:rPr>
              <a:t>已於</a:t>
            </a:r>
            <a:r>
              <a:rPr lang="en-US" altLang="zh-TW" dirty="0" smtClean="0">
                <a:solidFill>
                  <a:srgbClr val="0000FF"/>
                </a:solidFill>
                <a:latin typeface="標楷體" pitchFamily="65" charset="-120"/>
                <a:ea typeface="標楷體" pitchFamily="65" charset="-120"/>
              </a:rPr>
              <a:t>6</a:t>
            </a:r>
            <a:r>
              <a:rPr lang="zh-TW" altLang="en-US" dirty="0" smtClean="0">
                <a:solidFill>
                  <a:srgbClr val="0000FF"/>
                </a:solidFill>
                <a:latin typeface="標楷體" pitchFamily="65" charset="-120"/>
                <a:ea typeface="標楷體" pitchFamily="65" charset="-120"/>
              </a:rPr>
              <a:t>月及暑假期間完成線上報名、抽籤錄取，</a:t>
            </a:r>
            <a:r>
              <a:rPr lang="en-US" altLang="zh-TW" dirty="0" smtClean="0">
                <a:solidFill>
                  <a:srgbClr val="0000FF"/>
                </a:solidFill>
                <a:latin typeface="標楷體" pitchFamily="65" charset="-120"/>
                <a:ea typeface="標楷體" pitchFamily="65" charset="-120"/>
              </a:rPr>
              <a:t>9/1</a:t>
            </a:r>
            <a:r>
              <a:rPr lang="zh-TW" altLang="en-US" dirty="0">
                <a:solidFill>
                  <a:srgbClr val="0000FF"/>
                </a:solidFill>
                <a:latin typeface="標楷體" pitchFamily="65" charset="-120"/>
                <a:ea typeface="標楷體" pitchFamily="65" charset="-120"/>
              </a:rPr>
              <a:t>開始</a:t>
            </a:r>
            <a:r>
              <a:rPr lang="zh-TW" altLang="en-US" dirty="0" smtClean="0">
                <a:solidFill>
                  <a:srgbClr val="0000FF"/>
                </a:solidFill>
                <a:latin typeface="標楷體" pitchFamily="65" charset="-120"/>
                <a:ea typeface="標楷體" pitchFamily="65" charset="-120"/>
              </a:rPr>
              <a:t>上課。</a:t>
            </a:r>
            <a:endParaRPr kumimoji="0" lang="en-US" altLang="zh-TW" dirty="0" smtClean="0">
              <a:solidFill>
                <a:srgbClr val="0000FF"/>
              </a:solidFill>
              <a:latin typeface="標楷體" pitchFamily="65" charset="-120"/>
              <a:ea typeface="標楷體" pitchFamily="65" charset="-120"/>
            </a:endParaRPr>
          </a:p>
          <a:p>
            <a:pPr marL="514350" indent="-514350">
              <a:buFont typeface="+mj-lt"/>
              <a:buAutoNum type="arabicPeriod"/>
            </a:pPr>
            <a:endParaRPr lang="en-US" altLang="zh-TW" dirty="0" smtClean="0">
              <a:latin typeface="標楷體" panose="03000509000000000000" pitchFamily="65" charset="-120"/>
              <a:ea typeface="標楷體" panose="03000509000000000000" pitchFamily="65" charset="-120"/>
            </a:endParaRPr>
          </a:p>
        </p:txBody>
      </p:sp>
      <p:sp>
        <p:nvSpPr>
          <p:cNvPr id="4" name="文字方塊 3"/>
          <p:cNvSpPr txBox="1"/>
          <p:nvPr/>
        </p:nvSpPr>
        <p:spPr>
          <a:xfrm>
            <a:off x="611560" y="4509120"/>
            <a:ext cx="8064896" cy="2062103"/>
          </a:xfrm>
          <a:prstGeom prst="rect">
            <a:avLst/>
          </a:prstGeom>
          <a:noFill/>
        </p:spPr>
        <p:txBody>
          <a:bodyPr wrap="square" rtlCol="0">
            <a:spAutoFit/>
          </a:bodyPr>
          <a:lstStyle/>
          <a:p>
            <a:pPr marL="457200" indent="-457200">
              <a:buFont typeface="Arial" panose="020B0604020202020204" pitchFamily="34" charset="0"/>
              <a:buChar char="•"/>
            </a:pPr>
            <a:r>
              <a:rPr lang="zh-TW" altLang="en-US" sz="3200" dirty="0" smtClean="0">
                <a:solidFill>
                  <a:prstClr val="black"/>
                </a:solidFill>
                <a:ea typeface="標楷體" pitchFamily="65" charset="-120"/>
              </a:rPr>
              <a:t>一年級專屬班別</a:t>
            </a:r>
            <a:r>
              <a:rPr lang="en-US" altLang="zh-TW" sz="3200" dirty="0" smtClean="0">
                <a:solidFill>
                  <a:prstClr val="black"/>
                </a:solidFill>
                <a:ea typeface="標楷體" pitchFamily="65" charset="-120"/>
              </a:rPr>
              <a:t>_</a:t>
            </a:r>
            <a:r>
              <a:rPr lang="zh-TW" altLang="en-US" sz="3200" dirty="0" smtClean="0">
                <a:solidFill>
                  <a:prstClr val="black"/>
                </a:solidFill>
                <a:ea typeface="標楷體" pitchFamily="65" charset="-120"/>
              </a:rPr>
              <a:t>周一扯鈴初階班、周二直排輪初階班、周二圍棋初階班。</a:t>
            </a:r>
            <a:endParaRPr lang="en-US" altLang="zh-TW" sz="3200" dirty="0" smtClean="0">
              <a:solidFill>
                <a:prstClr val="black"/>
              </a:solidFill>
              <a:ea typeface="標楷體" pitchFamily="65" charset="-120"/>
            </a:endParaRPr>
          </a:p>
          <a:p>
            <a:pPr marL="457200" indent="-457200">
              <a:buFont typeface="Arial" panose="020B0604020202020204" pitchFamily="34" charset="0"/>
              <a:buChar char="•"/>
            </a:pPr>
            <a:r>
              <a:rPr lang="zh-TW" altLang="en-US" sz="3200" dirty="0">
                <a:solidFill>
                  <a:prstClr val="black"/>
                </a:solidFill>
                <a:ea typeface="標楷體" pitchFamily="65" charset="-120"/>
              </a:rPr>
              <a:t>本學期共</a:t>
            </a:r>
            <a:r>
              <a:rPr lang="zh-TW" altLang="en-US" sz="3200" dirty="0" smtClean="0">
                <a:solidFill>
                  <a:prstClr val="black"/>
                </a:solidFill>
                <a:ea typeface="標楷體" pitchFamily="65" charset="-120"/>
              </a:rPr>
              <a:t>開設</a:t>
            </a:r>
            <a:r>
              <a:rPr lang="en-US" altLang="zh-TW" sz="3200" dirty="0" smtClean="0">
                <a:solidFill>
                  <a:prstClr val="black"/>
                </a:solidFill>
                <a:ea typeface="標楷體" pitchFamily="65" charset="-120"/>
              </a:rPr>
              <a:t>31</a:t>
            </a:r>
            <a:r>
              <a:rPr lang="zh-TW" altLang="en-US" sz="3200" dirty="0" smtClean="0">
                <a:solidFill>
                  <a:prstClr val="black"/>
                </a:solidFill>
                <a:ea typeface="標楷體" pitchFamily="65" charset="-120"/>
              </a:rPr>
              <a:t>個班別。</a:t>
            </a:r>
          </a:p>
          <a:p>
            <a:endParaRPr lang="zh-TW" altLang="en-US" sz="3200" dirty="0">
              <a:solidFill>
                <a:prstClr val="black"/>
              </a:solidFill>
            </a:endParaRPr>
          </a:p>
        </p:txBody>
      </p:sp>
    </p:spTree>
    <p:extLst>
      <p:ext uri="{BB962C8B-B14F-4D97-AF65-F5344CB8AC3E}">
        <p14:creationId xmlns:p14="http://schemas.microsoft.com/office/powerpoint/2010/main" val="23950036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latin typeface="標楷體" panose="03000509000000000000" pitchFamily="65" charset="-120"/>
                <a:ea typeface="標楷體" panose="03000509000000000000" pitchFamily="65" charset="-120"/>
              </a:rPr>
              <a:t>參與</a:t>
            </a:r>
            <a:r>
              <a:rPr lang="zh-TW" altLang="en-US" b="1" dirty="0" smtClean="0">
                <a:latin typeface="標楷體" panose="03000509000000000000" pitchFamily="65" charset="-120"/>
                <a:ea typeface="標楷體" panose="03000509000000000000" pitchFamily="65" charset="-120"/>
              </a:rPr>
              <a:t>多元活動</a:t>
            </a:r>
            <a:r>
              <a:rPr lang="en-US" altLang="zh-TW" b="1" dirty="0" smtClean="0">
                <a:latin typeface="標楷體" panose="03000509000000000000" pitchFamily="65" charset="-120"/>
                <a:ea typeface="標楷體" panose="03000509000000000000" pitchFamily="65" charset="-120"/>
              </a:rPr>
              <a:t>-2</a:t>
            </a:r>
            <a:endParaRPr lang="zh-TW" altLang="en-US" b="1"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lstStyle/>
          <a:p>
            <a:r>
              <a:rPr lang="zh-TW" altLang="en-US" b="1" dirty="0" smtClean="0">
                <a:latin typeface="標楷體" panose="03000509000000000000" pitchFamily="65" charset="-120"/>
                <a:ea typeface="標楷體" panose="03000509000000000000" pitchFamily="65" charset="-120"/>
              </a:rPr>
              <a:t>體育活動</a:t>
            </a:r>
            <a:endParaRPr lang="en-US" altLang="zh-TW" dirty="0" smtClean="0">
              <a:latin typeface="標楷體" panose="03000509000000000000" pitchFamily="65" charset="-120"/>
              <a:ea typeface="標楷體" panose="03000509000000000000" pitchFamily="65" charset="-120"/>
            </a:endParaRPr>
          </a:p>
          <a:p>
            <a:pPr marL="514350" indent="-514350">
              <a:buFont typeface="+mj-lt"/>
              <a:buAutoNum type="arabicPeriod"/>
            </a:pPr>
            <a:r>
              <a:rPr lang="zh-TW" altLang="en-US" dirty="0" smtClean="0">
                <a:latin typeface="標楷體" panose="03000509000000000000" pitchFamily="65" charset="-120"/>
                <a:ea typeface="標楷體" panose="03000509000000000000" pitchFamily="65" charset="-120"/>
              </a:rPr>
              <a:t>請為孩子準備一條毛巾或手帕，上完體育課後能立即擦汗。</a:t>
            </a:r>
            <a:endParaRPr lang="en-US" altLang="zh-TW" dirty="0" smtClean="0">
              <a:latin typeface="標楷體" panose="03000509000000000000" pitchFamily="65" charset="-120"/>
              <a:ea typeface="標楷體" panose="03000509000000000000" pitchFamily="65" charset="-120"/>
            </a:endParaRPr>
          </a:p>
          <a:p>
            <a:pPr marL="514350" indent="-514350">
              <a:buFont typeface="+mj-lt"/>
              <a:buAutoNum type="arabicPeriod"/>
            </a:pPr>
            <a:r>
              <a:rPr lang="zh-TW" altLang="en-US" dirty="0" smtClean="0">
                <a:latin typeface="標楷體" panose="03000509000000000000" pitchFamily="65" charset="-120"/>
                <a:ea typeface="標楷體" panose="03000509000000000000" pitchFamily="65" charset="-120"/>
              </a:rPr>
              <a:t>請幫孩子準備水杯或水壺，鼓勵孩子適時補充水分。</a:t>
            </a:r>
            <a:endParaRPr lang="en-US" altLang="zh-TW" dirty="0" smtClean="0">
              <a:latin typeface="標楷體" panose="03000509000000000000" pitchFamily="65" charset="-120"/>
              <a:ea typeface="標楷體" panose="03000509000000000000" pitchFamily="65" charset="-120"/>
            </a:endParaRPr>
          </a:p>
        </p:txBody>
      </p:sp>
      <p:sp>
        <p:nvSpPr>
          <p:cNvPr id="4" name="文字方塊 3"/>
          <p:cNvSpPr txBox="1"/>
          <p:nvPr/>
        </p:nvSpPr>
        <p:spPr>
          <a:xfrm>
            <a:off x="2871216" y="3933056"/>
            <a:ext cx="5904656" cy="2554545"/>
          </a:xfrm>
          <a:prstGeom prst="rect">
            <a:avLst/>
          </a:prstGeom>
          <a:noFill/>
        </p:spPr>
        <p:txBody>
          <a:bodyPr wrap="square" rtlCol="0">
            <a:spAutoFit/>
          </a:bodyPr>
          <a:lstStyle/>
          <a:p>
            <a:pPr marL="285750" indent="-285750">
              <a:buFont typeface="Wingdings" panose="05000000000000000000" pitchFamily="2" charset="2"/>
              <a:buChar char="l"/>
            </a:pPr>
            <a:r>
              <a:rPr lang="zh-TW" altLang="en-US" sz="3200" dirty="0" smtClean="0">
                <a:solidFill>
                  <a:prstClr val="black"/>
                </a:solidFill>
                <a:ea typeface="標楷體" pitchFamily="65" charset="-120"/>
              </a:rPr>
              <a:t>下課時段</a:t>
            </a:r>
            <a:endParaRPr lang="en-US" altLang="zh-TW" sz="3200" dirty="0" smtClean="0">
              <a:solidFill>
                <a:prstClr val="black"/>
              </a:solidFill>
              <a:ea typeface="標楷體" pitchFamily="65" charset="-120"/>
            </a:endParaRPr>
          </a:p>
          <a:p>
            <a:r>
              <a:rPr lang="zh-TW" altLang="en-US" sz="3200" dirty="0" smtClean="0">
                <a:solidFill>
                  <a:prstClr val="black"/>
                </a:solidFill>
                <a:ea typeface="標楷體" pitchFamily="65" charset="-120"/>
              </a:rPr>
              <a:t>低年級：水泥球場、綜合遊具區，已與中高年級遊戲區區隔，避免衝撞發生危險。</a:t>
            </a:r>
          </a:p>
          <a:p>
            <a:endParaRPr lang="zh-TW" altLang="en-US" sz="3200" dirty="0">
              <a:solidFill>
                <a:prstClr val="black"/>
              </a:solidFill>
            </a:endParaRPr>
          </a:p>
        </p:txBody>
      </p:sp>
    </p:spTree>
    <p:extLst>
      <p:ext uri="{BB962C8B-B14F-4D97-AF65-F5344CB8AC3E}">
        <p14:creationId xmlns:p14="http://schemas.microsoft.com/office/powerpoint/2010/main" val="221609231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b="1" dirty="0" smtClean="0">
                <a:latin typeface="標楷體" panose="03000509000000000000" pitchFamily="65" charset="-120"/>
                <a:ea typeface="標楷體" panose="03000509000000000000" pitchFamily="65" charset="-120"/>
              </a:rPr>
              <a:t>推動健康促進</a:t>
            </a:r>
            <a:r>
              <a:rPr lang="en-US" altLang="zh-TW" b="1" dirty="0" smtClean="0">
                <a:latin typeface="標楷體" panose="03000509000000000000" pitchFamily="65" charset="-120"/>
                <a:ea typeface="標楷體" panose="03000509000000000000" pitchFamily="65" charset="-120"/>
              </a:rPr>
              <a:t>-1</a:t>
            </a:r>
            <a:endParaRPr lang="zh-TW" altLang="en-US" b="1"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normAutofit lnSpcReduction="10000"/>
          </a:bodyPr>
          <a:lstStyle/>
          <a:p>
            <a:pPr marL="514350" lvl="0" indent="-514350">
              <a:buFont typeface="+mj-lt"/>
              <a:buAutoNum type="arabicPeriod"/>
            </a:pPr>
            <a:r>
              <a:rPr lang="zh-TW" altLang="en-US" dirty="0" smtClean="0">
                <a:latin typeface="標楷體" panose="03000509000000000000" pitchFamily="65" charset="-120"/>
                <a:ea typeface="標楷體" panose="03000509000000000000" pitchFamily="65" charset="-120"/>
              </a:rPr>
              <a:t>每周二為全日上課，</a:t>
            </a:r>
            <a:r>
              <a:rPr lang="zh-TW" altLang="zh-TW" dirty="0" smtClean="0">
                <a:latin typeface="標楷體" panose="03000509000000000000" pitchFamily="65" charset="-120"/>
                <a:ea typeface="標楷體" panose="03000509000000000000" pitchFamily="65" charset="-120"/>
              </a:rPr>
              <a:t>請鼓勵學童訂購營養午餐：為維護學童飲食安全，鼓勵家長</a:t>
            </a:r>
            <a:r>
              <a:rPr lang="zh-TW" altLang="en-US" dirty="0" smtClean="0">
                <a:latin typeface="標楷體" panose="03000509000000000000" pitchFamily="65" charset="-120"/>
                <a:ea typeface="標楷體" panose="03000509000000000000" pitchFamily="65" charset="-120"/>
              </a:rPr>
              <a:t>為</a:t>
            </a:r>
            <a:r>
              <a:rPr lang="zh-TW" altLang="zh-TW" dirty="0" smtClean="0">
                <a:latin typeface="標楷體" panose="03000509000000000000" pitchFamily="65" charset="-120"/>
                <a:ea typeface="標楷體" panose="03000509000000000000" pitchFamily="65" charset="-120"/>
              </a:rPr>
              <a:t>學童自帶便當</a:t>
            </a:r>
            <a:r>
              <a:rPr lang="zh-TW" altLang="en-US" dirty="0" smtClean="0">
                <a:latin typeface="標楷體" panose="03000509000000000000" pitchFamily="65" charset="-120"/>
                <a:ea typeface="標楷體" panose="03000509000000000000" pitchFamily="65" charset="-120"/>
              </a:rPr>
              <a:t>或</a:t>
            </a:r>
            <a:r>
              <a:rPr lang="zh-TW" altLang="zh-TW" dirty="0" smtClean="0">
                <a:latin typeface="標楷體" panose="03000509000000000000" pitchFamily="65" charset="-120"/>
                <a:ea typeface="標楷體" panose="03000509000000000000" pitchFamily="65" charset="-120"/>
              </a:rPr>
              <a:t>訂購營養午餐</a:t>
            </a:r>
            <a:r>
              <a:rPr lang="zh-TW" altLang="en-US" dirty="0" smtClean="0">
                <a:latin typeface="標楷體" panose="03000509000000000000" pitchFamily="65" charset="-120"/>
                <a:ea typeface="標楷體" panose="03000509000000000000" pitchFamily="65" charset="-120"/>
              </a:rPr>
              <a:t>（</a:t>
            </a:r>
            <a:r>
              <a:rPr lang="zh-TW" altLang="en-US" dirty="0" smtClean="0">
                <a:solidFill>
                  <a:srgbClr val="FF0000"/>
                </a:solidFill>
                <a:latin typeface="標楷體" panose="03000509000000000000" pitchFamily="65" charset="-120"/>
                <a:ea typeface="標楷體" panose="03000509000000000000" pitchFamily="65" charset="-120"/>
              </a:rPr>
              <a:t>盒餐</a:t>
            </a:r>
            <a:r>
              <a:rPr lang="en-US" altLang="zh-TW" dirty="0" smtClean="0">
                <a:solidFill>
                  <a:srgbClr val="FF0000"/>
                </a:solidFill>
                <a:latin typeface="標楷體" panose="03000509000000000000" pitchFamily="65" charset="-120"/>
                <a:ea typeface="標楷體" panose="03000509000000000000" pitchFamily="65" charset="-120"/>
              </a:rPr>
              <a:t>-</a:t>
            </a:r>
            <a:r>
              <a:rPr lang="zh-TW" altLang="en-US" dirty="0" smtClean="0">
                <a:solidFill>
                  <a:srgbClr val="FF0000"/>
                </a:solidFill>
                <a:latin typeface="標楷體" panose="03000509000000000000" pitchFamily="65" charset="-120"/>
                <a:ea typeface="標楷體" panose="03000509000000000000" pitchFamily="65" charset="-120"/>
              </a:rPr>
              <a:t>圓理想、第一食品</a:t>
            </a:r>
            <a:r>
              <a:rPr lang="zh-TW" altLang="en-US" dirty="0" smtClean="0">
                <a:latin typeface="標楷體" panose="03000509000000000000" pitchFamily="65" charset="-120"/>
                <a:ea typeface="標楷體" panose="03000509000000000000" pitchFamily="65" charset="-120"/>
              </a:rPr>
              <a:t>）</a:t>
            </a:r>
            <a:r>
              <a:rPr lang="zh-TW" altLang="zh-TW" dirty="0" smtClean="0">
                <a:latin typeface="標楷體" panose="03000509000000000000" pitchFamily="65" charset="-120"/>
                <a:ea typeface="標楷體" panose="03000509000000000000" pitchFamily="65" charset="-120"/>
              </a:rPr>
              <a:t>。</a:t>
            </a:r>
          </a:p>
          <a:p>
            <a:pPr marL="514350" indent="-514350">
              <a:buFont typeface="+mj-lt"/>
              <a:buAutoNum type="arabicPeriod"/>
            </a:pPr>
            <a:r>
              <a:rPr lang="zh-TW" altLang="zh-TW" dirty="0" smtClean="0">
                <a:latin typeface="標楷體" panose="03000509000000000000" pitchFamily="65" charset="-120"/>
                <a:ea typeface="標楷體" panose="03000509000000000000" pitchFamily="65" charset="-120"/>
              </a:rPr>
              <a:t>若家長須親送便當，請事先告知學童親自至校門口左側之臨時便當櫃領取，</a:t>
            </a:r>
            <a:r>
              <a:rPr lang="zh-TW" altLang="en-US" dirty="0" smtClean="0">
                <a:latin typeface="標楷體" panose="03000509000000000000" pitchFamily="65" charset="-120"/>
                <a:ea typeface="標楷體" panose="03000509000000000000" pitchFamily="65" charset="-120"/>
              </a:rPr>
              <a:t>並</a:t>
            </a:r>
            <a:r>
              <a:rPr lang="zh-TW" altLang="zh-TW" dirty="0" smtClean="0">
                <a:latin typeface="標楷體" panose="03000509000000000000" pitchFamily="65" charset="-120"/>
                <a:ea typeface="標楷體" panose="03000509000000000000" pitchFamily="65" charset="-120"/>
              </a:rPr>
              <a:t>應註明班級、姓名，以資辨識。</a:t>
            </a:r>
            <a:endParaRPr lang="en-US" altLang="zh-TW" dirty="0" smtClean="0">
              <a:latin typeface="標楷體" panose="03000509000000000000" pitchFamily="65" charset="-120"/>
              <a:ea typeface="標楷體" panose="03000509000000000000" pitchFamily="65" charset="-120"/>
            </a:endParaRPr>
          </a:p>
          <a:p>
            <a:pPr marL="514350" indent="-514350">
              <a:buFont typeface="+mj-lt"/>
              <a:buAutoNum type="arabicPeriod"/>
            </a:pPr>
            <a:r>
              <a:rPr lang="zh-TW" altLang="en-US" dirty="0">
                <a:latin typeface="標楷體" panose="03000509000000000000" pitchFamily="65" charset="-120"/>
                <a:ea typeface="標楷體" panose="03000509000000000000" pitchFamily="65" charset="-120"/>
              </a:rPr>
              <a:t>用餐請自備餐具，並在校準備一套潔牙用具。</a:t>
            </a:r>
          </a:p>
          <a:p>
            <a:pPr marL="514350" indent="-514350">
              <a:buFont typeface="+mj-lt"/>
              <a:buAutoNum type="arabicPeriod"/>
            </a:pPr>
            <a:endParaRPr lang="zh-TW" altLang="en-US" dirty="0" smtClean="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70727032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pPr algn="l"/>
            <a:r>
              <a:rPr lang="zh-TW" altLang="en-US" b="1" dirty="0" smtClean="0">
                <a:latin typeface="標楷體" pitchFamily="65" charset="-120"/>
                <a:ea typeface="標楷體" pitchFamily="65" charset="-120"/>
              </a:rPr>
              <a:t>推動健康促進</a:t>
            </a:r>
            <a:r>
              <a:rPr lang="en-US" altLang="zh-TW" b="1" dirty="0" smtClean="0">
                <a:latin typeface="標楷體" pitchFamily="65" charset="-120"/>
                <a:ea typeface="標楷體" pitchFamily="65" charset="-120"/>
              </a:rPr>
              <a:t>-2</a:t>
            </a:r>
            <a:endParaRPr lang="zh-TW" altLang="en-US" b="1" dirty="0">
              <a:latin typeface="標楷體" pitchFamily="65" charset="-120"/>
              <a:ea typeface="標楷體" pitchFamily="65" charset="-120"/>
            </a:endParaRPr>
          </a:p>
        </p:txBody>
      </p:sp>
      <p:sp>
        <p:nvSpPr>
          <p:cNvPr id="1027" name="Rectangle 3"/>
          <p:cNvSpPr>
            <a:spLocks noChangeArrowheads="1"/>
          </p:cNvSpPr>
          <p:nvPr/>
        </p:nvSpPr>
        <p:spPr bwMode="auto">
          <a:xfrm>
            <a:off x="503040" y="1748711"/>
            <a:ext cx="8640960"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1" lang="zh-TW" altLang="en-US" sz="2000" dirty="0" smtClean="0">
                <a:solidFill>
                  <a:prstClr val="black"/>
                </a:solidFill>
                <a:latin typeface="標楷體" pitchFamily="65" charset="-120"/>
                <a:ea typeface="標楷體" pitchFamily="65" charset="-120"/>
                <a:cs typeface="Times New Roman" pitchFamily="18" charset="0"/>
              </a:rPr>
              <a:t>  </a:t>
            </a:r>
            <a:r>
              <a:rPr kumimoji="1" lang="zh-TW" altLang="en-US" sz="2000" dirty="0" smtClean="0">
                <a:solidFill>
                  <a:srgbClr val="FF0000"/>
                </a:solidFill>
                <a:latin typeface="標楷體" pitchFamily="65" charset="-120"/>
                <a:ea typeface="標楷體" pitchFamily="65" charset="-120"/>
                <a:cs typeface="Times New Roman" pitchFamily="18" charset="0"/>
              </a:rPr>
              <a:t>護理師小叮嚀</a:t>
            </a:r>
            <a:endParaRPr kumimoji="1" lang="en-US" altLang="zh-TW" sz="2000" b="1" dirty="0" smtClean="0">
              <a:solidFill>
                <a:prstClr val="black"/>
              </a:solidFill>
              <a:latin typeface="標楷體" pitchFamily="65" charset="-120"/>
              <a:ea typeface="標楷體" pitchFamily="65" charset="-120"/>
              <a:cs typeface="Times New Roman" pitchFamily="18" charset="0"/>
            </a:endParaRPr>
          </a:p>
          <a:p>
            <a:pPr fontAlgn="base">
              <a:spcBef>
                <a:spcPct val="0"/>
              </a:spcBef>
              <a:spcAft>
                <a:spcPct val="0"/>
              </a:spcAft>
            </a:pPr>
            <a:r>
              <a:rPr kumimoji="1" lang="zh-TW" altLang="en-US" sz="2000" b="1" dirty="0" smtClean="0">
                <a:solidFill>
                  <a:prstClr val="black"/>
                </a:solidFill>
                <a:latin typeface="標楷體" pitchFamily="65" charset="-120"/>
                <a:ea typeface="標楷體" pitchFamily="65" charset="-120"/>
                <a:cs typeface="Times New Roman" pitchFamily="18" charset="0"/>
              </a:rPr>
              <a:t> </a:t>
            </a:r>
            <a:r>
              <a:rPr kumimoji="1" lang="zh-TW" altLang="zh-TW" sz="2000" b="1" dirty="0" smtClean="0">
                <a:solidFill>
                  <a:prstClr val="black"/>
                </a:solidFill>
                <a:latin typeface="標楷體" pitchFamily="65" charset="-120"/>
                <a:ea typeface="標楷體" pitchFamily="65" charset="-120"/>
                <a:cs typeface="Times New Roman" pitchFamily="18" charset="0"/>
              </a:rPr>
              <a:t>【</a:t>
            </a:r>
            <a:r>
              <a:rPr kumimoji="1" lang="zh-TW" altLang="en-US" sz="2000" b="1" dirty="0" smtClean="0">
                <a:solidFill>
                  <a:prstClr val="black"/>
                </a:solidFill>
                <a:latin typeface="標楷體" pitchFamily="65" charset="-120"/>
                <a:ea typeface="標楷體" pitchFamily="65" charset="-120"/>
                <a:cs typeface="Times New Roman" pitchFamily="18" charset="0"/>
              </a:rPr>
              <a:t>各項檢查後</a:t>
            </a:r>
            <a:r>
              <a:rPr kumimoji="1" lang="zh-TW" altLang="zh-TW" sz="2000" b="1" dirty="0" smtClean="0">
                <a:solidFill>
                  <a:prstClr val="black"/>
                </a:solidFill>
                <a:latin typeface="標楷體" pitchFamily="65" charset="-120"/>
                <a:ea typeface="標楷體" pitchFamily="65" charset="-120"/>
                <a:cs typeface="Times New Roman" pitchFamily="18" charset="0"/>
              </a:rPr>
              <a:t>】</a:t>
            </a:r>
            <a:r>
              <a:rPr kumimoji="1" lang="zh-TW" altLang="en-US" sz="2000" dirty="0" smtClean="0">
                <a:solidFill>
                  <a:prstClr val="black"/>
                </a:solidFill>
                <a:latin typeface="標楷體" pitchFamily="65" charset="-120"/>
                <a:ea typeface="標楷體" pitchFamily="65" charset="-120"/>
                <a:cs typeface="Times New Roman" pitchFamily="18" charset="0"/>
              </a:rPr>
              <a:t>如接獲需矯治通知單，請務必撥空帶孩子就醫檢查</a:t>
            </a:r>
            <a:r>
              <a:rPr kumimoji="1" lang="en-US" altLang="zh-TW" sz="2000" dirty="0" smtClean="0">
                <a:solidFill>
                  <a:prstClr val="black"/>
                </a:solidFill>
                <a:latin typeface="標楷體" pitchFamily="65" charset="-120"/>
                <a:ea typeface="標楷體" pitchFamily="65" charset="-120"/>
                <a:cs typeface="Times New Roman" pitchFamily="18" charset="0"/>
              </a:rPr>
              <a:t>(</a:t>
            </a:r>
            <a:r>
              <a:rPr kumimoji="1" lang="zh-TW" altLang="en-US" sz="2000" dirty="0" smtClean="0">
                <a:solidFill>
                  <a:prstClr val="black"/>
                </a:solidFill>
                <a:latin typeface="標楷體" pitchFamily="65" charset="-120"/>
                <a:ea typeface="標楷體" pitchFamily="65" charset="-120"/>
                <a:cs typeface="Times New Roman" pitchFamily="18" charset="0"/>
              </a:rPr>
              <a:t>以期早</a:t>
            </a:r>
            <a:endParaRPr kumimoji="1" lang="en-US" altLang="zh-TW" sz="2000" dirty="0" smtClean="0">
              <a:solidFill>
                <a:prstClr val="black"/>
              </a:solidFill>
              <a:latin typeface="標楷體" pitchFamily="65" charset="-120"/>
              <a:ea typeface="標楷體" pitchFamily="65" charset="-120"/>
              <a:cs typeface="Times New Roman" pitchFamily="18" charset="0"/>
            </a:endParaRPr>
          </a:p>
          <a:p>
            <a:pPr fontAlgn="base">
              <a:spcBef>
                <a:spcPct val="0"/>
              </a:spcBef>
              <a:spcAft>
                <a:spcPct val="0"/>
              </a:spcAft>
            </a:pPr>
            <a:r>
              <a:rPr kumimoji="1" lang="en-US" altLang="zh-TW" sz="2000" dirty="0" smtClean="0">
                <a:solidFill>
                  <a:prstClr val="black"/>
                </a:solidFill>
                <a:latin typeface="標楷體" pitchFamily="65" charset="-120"/>
                <a:ea typeface="標楷體" pitchFamily="65" charset="-120"/>
                <a:cs typeface="Times New Roman" pitchFamily="18" charset="0"/>
              </a:rPr>
              <a:t>               </a:t>
            </a:r>
            <a:r>
              <a:rPr kumimoji="1" lang="zh-TW" altLang="en-US" sz="2000" dirty="0" smtClean="0">
                <a:solidFill>
                  <a:prstClr val="black"/>
                </a:solidFill>
                <a:latin typeface="標楷體" pitchFamily="65" charset="-120"/>
                <a:ea typeface="標楷體" pitchFamily="65" charset="-120"/>
                <a:cs typeface="Times New Roman" pitchFamily="18" charset="0"/>
              </a:rPr>
              <a:t>期發現早期治療</a:t>
            </a:r>
            <a:r>
              <a:rPr kumimoji="1" lang="en-US" altLang="zh-TW" sz="2000" dirty="0" smtClean="0">
                <a:solidFill>
                  <a:prstClr val="black"/>
                </a:solidFill>
                <a:latin typeface="標楷體" pitchFamily="65" charset="-120"/>
                <a:ea typeface="標楷體" pitchFamily="65" charset="-120"/>
                <a:cs typeface="Times New Roman" pitchFamily="18" charset="0"/>
              </a:rPr>
              <a:t>) </a:t>
            </a:r>
            <a:r>
              <a:rPr kumimoji="1" lang="zh-TW" altLang="en-US" sz="2000" dirty="0" smtClean="0">
                <a:solidFill>
                  <a:prstClr val="black"/>
                </a:solidFill>
                <a:latin typeface="標楷體" pitchFamily="65" charset="-120"/>
                <a:ea typeface="標楷體" pitchFamily="65" charset="-120"/>
                <a:cs typeface="Times New Roman" pitchFamily="18" charset="0"/>
              </a:rPr>
              <a:t>。</a:t>
            </a:r>
            <a:endParaRPr kumimoji="1" lang="en-US" altLang="zh-TW" sz="2000" dirty="0" smtClean="0">
              <a:solidFill>
                <a:prstClr val="black"/>
              </a:solidFill>
              <a:latin typeface="標楷體" pitchFamily="65" charset="-120"/>
              <a:ea typeface="標楷體" pitchFamily="65" charset="-120"/>
              <a:cs typeface="Times New Roman" pitchFamily="18" charset="0"/>
            </a:endParaRPr>
          </a:p>
          <a:p>
            <a:pPr fontAlgn="base">
              <a:spcBef>
                <a:spcPct val="0"/>
              </a:spcBef>
              <a:spcAft>
                <a:spcPct val="0"/>
              </a:spcAft>
            </a:pPr>
            <a:r>
              <a:rPr kumimoji="1" lang="zh-TW" altLang="en-US" sz="2000" dirty="0" smtClean="0">
                <a:solidFill>
                  <a:prstClr val="black"/>
                </a:solidFill>
                <a:latin typeface="標楷體" pitchFamily="65" charset="-120"/>
                <a:ea typeface="標楷體" pitchFamily="65" charset="-120"/>
                <a:cs typeface="Times New Roman" pitchFamily="18" charset="0"/>
              </a:rPr>
              <a:t> </a:t>
            </a:r>
            <a:r>
              <a:rPr kumimoji="1" lang="en-US" altLang="zh-TW" sz="2000" b="1" dirty="0" smtClean="0">
                <a:solidFill>
                  <a:prstClr val="black"/>
                </a:solidFill>
                <a:latin typeface="標楷體" pitchFamily="65" charset="-120"/>
                <a:ea typeface="標楷體" pitchFamily="65" charset="-120"/>
                <a:cs typeface="Times New Roman" pitchFamily="18" charset="0"/>
              </a:rPr>
              <a:t>【</a:t>
            </a:r>
            <a:r>
              <a:rPr kumimoji="1" lang="zh-TW" altLang="en-US" sz="2000" b="1" dirty="0" smtClean="0">
                <a:solidFill>
                  <a:prstClr val="black"/>
                </a:solidFill>
                <a:latin typeface="標楷體" pitchFamily="65" charset="-120"/>
                <a:ea typeface="標楷體" pitchFamily="65" charset="-120"/>
                <a:cs typeface="Times New Roman" pitchFamily="18" charset="0"/>
              </a:rPr>
              <a:t>特殊疾患</a:t>
            </a:r>
            <a:r>
              <a:rPr kumimoji="1" lang="en-US" altLang="zh-TW" sz="2000" b="1" dirty="0" smtClean="0">
                <a:solidFill>
                  <a:prstClr val="black"/>
                </a:solidFill>
                <a:latin typeface="標楷體" pitchFamily="65" charset="-120"/>
                <a:ea typeface="標楷體" pitchFamily="65" charset="-120"/>
                <a:cs typeface="Times New Roman" pitchFamily="18" charset="0"/>
              </a:rPr>
              <a:t>】</a:t>
            </a:r>
            <a:r>
              <a:rPr kumimoji="1" lang="zh-TW" altLang="en-US" sz="2000" dirty="0" smtClean="0">
                <a:solidFill>
                  <a:prstClr val="black"/>
                </a:solidFill>
                <a:latin typeface="標楷體" pitchFamily="65" charset="-120"/>
                <a:ea typeface="標楷體" pitchFamily="65" charset="-120"/>
                <a:cs typeface="Times New Roman" pitchFamily="18" charset="0"/>
              </a:rPr>
              <a:t>孩子有特殊疾病史如</a:t>
            </a:r>
            <a:r>
              <a:rPr kumimoji="1" lang="en-US" altLang="zh-TW" sz="2000" dirty="0" smtClean="0">
                <a:solidFill>
                  <a:prstClr val="black"/>
                </a:solidFill>
                <a:latin typeface="標楷體" pitchFamily="65" charset="-120"/>
                <a:ea typeface="標楷體" pitchFamily="65" charset="-120"/>
                <a:cs typeface="Times New Roman" pitchFamily="18" charset="0"/>
              </a:rPr>
              <a:t>:</a:t>
            </a:r>
            <a:r>
              <a:rPr kumimoji="1" lang="zh-TW" altLang="en-US" sz="2000" dirty="0" smtClean="0">
                <a:solidFill>
                  <a:prstClr val="black"/>
                </a:solidFill>
                <a:latin typeface="標楷體" pitchFamily="65" charset="-120"/>
                <a:ea typeface="標楷體" pitchFamily="65" charset="-120"/>
                <a:cs typeface="Times New Roman" pitchFamily="18" charset="0"/>
              </a:rPr>
              <a:t>氣喘</a:t>
            </a:r>
            <a:r>
              <a:rPr kumimoji="1" lang="en-US" altLang="zh-TW" sz="2000" dirty="0" smtClean="0">
                <a:solidFill>
                  <a:prstClr val="black"/>
                </a:solidFill>
                <a:latin typeface="標楷體" pitchFamily="65" charset="-120"/>
                <a:ea typeface="標楷體" pitchFamily="65" charset="-120"/>
                <a:cs typeface="Times New Roman" pitchFamily="18" charset="0"/>
              </a:rPr>
              <a:t>.</a:t>
            </a:r>
            <a:r>
              <a:rPr kumimoji="1" lang="zh-TW" altLang="en-US" sz="2000" dirty="0" smtClean="0">
                <a:solidFill>
                  <a:prstClr val="black"/>
                </a:solidFill>
                <a:latin typeface="標楷體" pitchFamily="65" charset="-120"/>
                <a:ea typeface="標楷體" pitchFamily="65" charset="-120"/>
                <a:cs typeface="Times New Roman" pitchFamily="18" charset="0"/>
              </a:rPr>
              <a:t>糖尿病</a:t>
            </a:r>
            <a:r>
              <a:rPr kumimoji="1" lang="en-US" altLang="zh-TW" sz="2000" dirty="0" smtClean="0">
                <a:solidFill>
                  <a:prstClr val="black"/>
                </a:solidFill>
                <a:latin typeface="標楷體" pitchFamily="65" charset="-120"/>
                <a:ea typeface="標楷體" pitchFamily="65" charset="-120"/>
                <a:cs typeface="Times New Roman" pitchFamily="18" charset="0"/>
              </a:rPr>
              <a:t>.</a:t>
            </a:r>
            <a:r>
              <a:rPr kumimoji="1" lang="zh-TW" altLang="en-US" sz="2000" dirty="0" smtClean="0">
                <a:solidFill>
                  <a:prstClr val="black"/>
                </a:solidFill>
                <a:latin typeface="標楷體" pitchFamily="65" charset="-120"/>
                <a:ea typeface="標楷體" pitchFamily="65" charset="-120"/>
                <a:cs typeface="Times New Roman" pitchFamily="18" charset="0"/>
              </a:rPr>
              <a:t>癲癇</a:t>
            </a:r>
            <a:r>
              <a:rPr kumimoji="1" lang="en-US" altLang="zh-TW" sz="2000" dirty="0" smtClean="0">
                <a:solidFill>
                  <a:prstClr val="black"/>
                </a:solidFill>
                <a:latin typeface="標楷體" pitchFamily="65" charset="-120"/>
                <a:ea typeface="標楷體" pitchFamily="65" charset="-120"/>
                <a:cs typeface="Times New Roman" pitchFamily="18" charset="0"/>
              </a:rPr>
              <a:t>……</a:t>
            </a:r>
            <a:r>
              <a:rPr kumimoji="1" lang="zh-TW" altLang="en-US" sz="2000" dirty="0" smtClean="0">
                <a:solidFill>
                  <a:prstClr val="black"/>
                </a:solidFill>
                <a:latin typeface="標楷體" pitchFamily="65" charset="-120"/>
                <a:ea typeface="標楷體" pitchFamily="65" charset="-120"/>
                <a:cs typeface="Times New Roman" pitchFamily="18" charset="0"/>
              </a:rPr>
              <a:t>在校需特殊照護</a:t>
            </a:r>
            <a:endParaRPr kumimoji="1" lang="en-US" altLang="zh-TW" sz="2000" dirty="0" smtClean="0">
              <a:solidFill>
                <a:prstClr val="black"/>
              </a:solidFill>
              <a:latin typeface="標楷體" pitchFamily="65" charset="-120"/>
              <a:ea typeface="標楷體" pitchFamily="65" charset="-120"/>
              <a:cs typeface="Times New Roman" pitchFamily="18" charset="0"/>
            </a:endParaRPr>
          </a:p>
          <a:p>
            <a:pPr fontAlgn="base">
              <a:spcBef>
                <a:spcPct val="0"/>
              </a:spcBef>
              <a:spcAft>
                <a:spcPct val="0"/>
              </a:spcAft>
            </a:pPr>
            <a:r>
              <a:rPr kumimoji="1" lang="en-US" altLang="zh-TW" sz="2000" dirty="0" smtClean="0">
                <a:solidFill>
                  <a:prstClr val="black"/>
                </a:solidFill>
                <a:latin typeface="標楷體" pitchFamily="65" charset="-120"/>
                <a:ea typeface="標楷體" pitchFamily="65" charset="-120"/>
                <a:cs typeface="Times New Roman" pitchFamily="18" charset="0"/>
              </a:rPr>
              <a:t>             </a:t>
            </a:r>
            <a:r>
              <a:rPr kumimoji="1" lang="zh-TW" altLang="en-US" sz="2000" dirty="0" smtClean="0">
                <a:solidFill>
                  <a:prstClr val="black"/>
                </a:solidFill>
                <a:latin typeface="標楷體" pitchFamily="65" charset="-120"/>
                <a:ea typeface="標楷體" pitchFamily="65" charset="-120"/>
                <a:cs typeface="Times New Roman" pitchFamily="18" charset="0"/>
              </a:rPr>
              <a:t>或備藥於健康中心，請家長與導師或健康中心護理師聯繫。</a:t>
            </a:r>
            <a:endParaRPr kumimoji="1" lang="en-US" altLang="zh-TW" sz="2000" dirty="0" smtClean="0">
              <a:solidFill>
                <a:prstClr val="black"/>
              </a:solidFill>
              <a:latin typeface="標楷體" pitchFamily="65" charset="-120"/>
              <a:ea typeface="標楷體" pitchFamily="65" charset="-120"/>
              <a:cs typeface="Times New Roman" pitchFamily="18" charset="0"/>
            </a:endParaRPr>
          </a:p>
          <a:p>
            <a:r>
              <a:rPr kumimoji="1" lang="zh-TW" altLang="en-US" sz="2000" dirty="0" smtClean="0">
                <a:solidFill>
                  <a:prstClr val="black"/>
                </a:solidFill>
                <a:latin typeface="標楷體" pitchFamily="65" charset="-120"/>
                <a:ea typeface="標楷體" pitchFamily="65" charset="-120"/>
                <a:cs typeface="Times New Roman" pitchFamily="18" charset="0"/>
              </a:rPr>
              <a:t> </a:t>
            </a:r>
            <a:r>
              <a:rPr kumimoji="1" lang="en-US" altLang="zh-TW" sz="2000" dirty="0" smtClean="0">
                <a:solidFill>
                  <a:prstClr val="black"/>
                </a:solidFill>
                <a:latin typeface="標楷體" pitchFamily="65" charset="-120"/>
                <a:ea typeface="標楷體" pitchFamily="65" charset="-120"/>
                <a:cs typeface="Times New Roman" pitchFamily="18" charset="0"/>
              </a:rPr>
              <a:t>【</a:t>
            </a:r>
            <a:r>
              <a:rPr lang="zh-TW" altLang="zh-TW" sz="2000" b="1" dirty="0" smtClean="0">
                <a:solidFill>
                  <a:prstClr val="black"/>
                </a:solidFill>
                <a:latin typeface="標楷體" pitchFamily="65" charset="-120"/>
                <a:ea typeface="標楷體" pitchFamily="65" charset="-120"/>
              </a:rPr>
              <a:t>校園傳染病預防</a:t>
            </a:r>
            <a:r>
              <a:rPr kumimoji="1" lang="en-US" altLang="zh-TW" sz="2000" dirty="0" smtClean="0">
                <a:solidFill>
                  <a:prstClr val="black"/>
                </a:solidFill>
                <a:latin typeface="標楷體" pitchFamily="65" charset="-120"/>
                <a:ea typeface="標楷體" pitchFamily="65" charset="-120"/>
                <a:cs typeface="Times New Roman" pitchFamily="18" charset="0"/>
              </a:rPr>
              <a:t>】</a:t>
            </a:r>
            <a:endParaRPr lang="zh-TW" altLang="zh-TW" sz="2000" dirty="0" smtClean="0">
              <a:solidFill>
                <a:prstClr val="black"/>
              </a:solidFill>
              <a:latin typeface="標楷體" pitchFamily="65" charset="-120"/>
              <a:ea typeface="標楷體" pitchFamily="65" charset="-120"/>
            </a:endParaRPr>
          </a:p>
          <a:p>
            <a:r>
              <a:rPr lang="zh-TW" altLang="en-US" sz="2000" dirty="0" smtClean="0">
                <a:solidFill>
                  <a:prstClr val="black"/>
                </a:solidFill>
                <a:latin typeface="標楷體" pitchFamily="65" charset="-120"/>
                <a:ea typeface="標楷體" pitchFamily="65" charset="-120"/>
              </a:rPr>
              <a:t>  </a:t>
            </a:r>
            <a:r>
              <a:rPr lang="zh-TW" altLang="zh-TW" sz="2000" dirty="0" smtClean="0">
                <a:solidFill>
                  <a:prstClr val="black"/>
                </a:solidFill>
                <a:latin typeface="標楷體" pitchFamily="65" charset="-120"/>
                <a:ea typeface="標楷體" pitchFamily="65" charset="-120"/>
              </a:rPr>
              <a:t>學校是團體生活，所以對於傳染病的發生更是要謹慎處理，常見的傳染病 </a:t>
            </a:r>
            <a:endParaRPr lang="en-US" altLang="zh-TW" sz="2000" dirty="0" smtClean="0">
              <a:solidFill>
                <a:prstClr val="black"/>
              </a:solidFill>
              <a:latin typeface="標楷體" pitchFamily="65" charset="-120"/>
              <a:ea typeface="標楷體" pitchFamily="65" charset="-120"/>
            </a:endParaRPr>
          </a:p>
          <a:p>
            <a:r>
              <a:rPr lang="en-US" altLang="zh-TW" sz="2000" dirty="0" smtClean="0">
                <a:solidFill>
                  <a:prstClr val="black"/>
                </a:solidFill>
                <a:latin typeface="標楷體" pitchFamily="65" charset="-120"/>
                <a:ea typeface="標楷體" pitchFamily="65" charset="-120"/>
              </a:rPr>
              <a:t>  </a:t>
            </a:r>
            <a:r>
              <a:rPr lang="zh-TW" altLang="zh-TW" sz="2000" dirty="0" smtClean="0">
                <a:solidFill>
                  <a:prstClr val="black"/>
                </a:solidFill>
                <a:latin typeface="標楷體" pitchFamily="65" charset="-120"/>
                <a:ea typeface="標楷體" pitchFamily="65" charset="-120"/>
              </a:rPr>
              <a:t>如</a:t>
            </a:r>
            <a:r>
              <a:rPr lang="en-US" altLang="zh-TW" sz="2000" dirty="0" smtClean="0">
                <a:solidFill>
                  <a:prstClr val="black"/>
                </a:solidFill>
                <a:latin typeface="標楷體" pitchFamily="65" charset="-120"/>
                <a:ea typeface="標楷體" pitchFamily="65" charset="-120"/>
              </a:rPr>
              <a:t>:</a:t>
            </a:r>
            <a:r>
              <a:rPr lang="zh-TW" altLang="zh-TW" sz="2000" dirty="0" smtClean="0">
                <a:solidFill>
                  <a:prstClr val="black"/>
                </a:solidFill>
                <a:latin typeface="標楷體" pitchFamily="65" charset="-120"/>
                <a:ea typeface="標楷體" pitchFamily="65" charset="-120"/>
              </a:rPr>
              <a:t>腸病毒、</a:t>
            </a:r>
            <a:r>
              <a:rPr lang="en-US" altLang="zh-TW" sz="2000" dirty="0" smtClean="0">
                <a:solidFill>
                  <a:prstClr val="black"/>
                </a:solidFill>
                <a:latin typeface="標楷體" pitchFamily="65" charset="-120"/>
                <a:ea typeface="標楷體" pitchFamily="65" charset="-120"/>
              </a:rPr>
              <a:t>A</a:t>
            </a:r>
            <a:r>
              <a:rPr lang="zh-TW" altLang="zh-TW" sz="2000" dirty="0" smtClean="0">
                <a:solidFill>
                  <a:prstClr val="black"/>
                </a:solidFill>
                <a:latin typeface="標楷體" pitchFamily="65" charset="-120"/>
                <a:ea typeface="標楷體" pitchFamily="65" charset="-120"/>
              </a:rPr>
              <a:t>、</a:t>
            </a:r>
            <a:r>
              <a:rPr lang="en-US" altLang="zh-TW" sz="2000" dirty="0" smtClean="0">
                <a:solidFill>
                  <a:prstClr val="black"/>
                </a:solidFill>
                <a:latin typeface="標楷體" pitchFamily="65" charset="-120"/>
                <a:ea typeface="標楷體" pitchFamily="65" charset="-120"/>
              </a:rPr>
              <a:t>B</a:t>
            </a:r>
            <a:r>
              <a:rPr lang="zh-TW" altLang="zh-TW" sz="2000" dirty="0" smtClean="0">
                <a:solidFill>
                  <a:prstClr val="black"/>
                </a:solidFill>
                <a:latin typeface="標楷體" pitchFamily="65" charset="-120"/>
                <a:ea typeface="標楷體" pitchFamily="65" charset="-120"/>
              </a:rPr>
              <a:t>型流感、水痘、流行性結炎</a:t>
            </a:r>
            <a:r>
              <a:rPr lang="en-US" altLang="zh-TW" sz="2000" dirty="0" smtClean="0">
                <a:solidFill>
                  <a:prstClr val="black"/>
                </a:solidFill>
                <a:latin typeface="標楷體" pitchFamily="65" charset="-120"/>
                <a:ea typeface="標楷體" pitchFamily="65" charset="-120"/>
              </a:rPr>
              <a:t>…</a:t>
            </a:r>
            <a:r>
              <a:rPr lang="zh-TW" altLang="zh-TW" sz="2000" dirty="0" smtClean="0">
                <a:solidFill>
                  <a:prstClr val="black"/>
                </a:solidFill>
                <a:latin typeface="標楷體" pitchFamily="65" charset="-120"/>
                <a:ea typeface="標楷體" pitchFamily="65" charset="-120"/>
              </a:rPr>
              <a:t>等。</a:t>
            </a:r>
            <a:r>
              <a:rPr lang="zh-TW" altLang="zh-TW" sz="2000" b="1" dirty="0" smtClean="0">
                <a:solidFill>
                  <a:prstClr val="black"/>
                </a:solidFill>
                <a:latin typeface="標楷體" pitchFamily="65" charset="-120"/>
                <a:ea typeface="標楷體" pitchFamily="65" charset="-120"/>
              </a:rPr>
              <a:t>記得一定要在醫師診</a:t>
            </a:r>
            <a:endParaRPr lang="en-US" altLang="zh-TW" sz="2000" b="1" dirty="0" smtClean="0">
              <a:solidFill>
                <a:prstClr val="black"/>
              </a:solidFill>
              <a:latin typeface="標楷體" pitchFamily="65" charset="-120"/>
              <a:ea typeface="標楷體" pitchFamily="65" charset="-120"/>
            </a:endParaRPr>
          </a:p>
          <a:p>
            <a:r>
              <a:rPr lang="en-US" altLang="zh-TW" sz="2000" b="1" dirty="0" smtClean="0">
                <a:solidFill>
                  <a:prstClr val="black"/>
                </a:solidFill>
                <a:latin typeface="標楷體" pitchFamily="65" charset="-120"/>
                <a:ea typeface="標楷體" pitchFamily="65" charset="-120"/>
              </a:rPr>
              <a:t>  </a:t>
            </a:r>
            <a:r>
              <a:rPr lang="zh-TW" altLang="zh-TW" sz="2000" b="1" dirty="0" smtClean="0">
                <a:solidFill>
                  <a:prstClr val="black"/>
                </a:solidFill>
                <a:latin typeface="標楷體" pitchFamily="65" charset="-120"/>
                <a:ea typeface="標楷體" pitchFamily="65" charset="-120"/>
              </a:rPr>
              <a:t>斷後儘快告知導師，為避免學童們群聚及交叉傳染，</a:t>
            </a:r>
            <a:r>
              <a:rPr lang="zh-TW" altLang="zh-TW" sz="2000" b="1" u="sng" dirty="0" smtClean="0">
                <a:solidFill>
                  <a:prstClr val="black"/>
                </a:solidFill>
                <a:latin typeface="標楷體" pitchFamily="65" charset="-120"/>
                <a:ea typeface="標楷體" pitchFamily="65" charset="-120"/>
              </a:rPr>
              <a:t>生病時請讓孩子在家</a:t>
            </a:r>
            <a:endParaRPr lang="en-US" altLang="zh-TW" sz="2000" b="1" u="sng" dirty="0" smtClean="0">
              <a:solidFill>
                <a:prstClr val="black"/>
              </a:solidFill>
              <a:latin typeface="標楷體" pitchFamily="65" charset="-120"/>
              <a:ea typeface="標楷體" pitchFamily="65" charset="-120"/>
            </a:endParaRPr>
          </a:p>
          <a:p>
            <a:r>
              <a:rPr lang="en-US" altLang="zh-TW" sz="2000" b="1" dirty="0" smtClean="0">
                <a:solidFill>
                  <a:prstClr val="black"/>
                </a:solidFill>
                <a:latin typeface="標楷體" pitchFamily="65" charset="-120"/>
                <a:ea typeface="標楷體" pitchFamily="65" charset="-120"/>
              </a:rPr>
              <a:t>  </a:t>
            </a:r>
            <a:r>
              <a:rPr lang="zh-TW" altLang="zh-TW" sz="2000" b="1" u="sng" dirty="0" smtClean="0">
                <a:solidFill>
                  <a:prstClr val="black"/>
                </a:solidFill>
                <a:latin typeface="標楷體" pitchFamily="65" charset="-120"/>
                <a:ea typeface="標楷體" pitchFamily="65" charset="-120"/>
              </a:rPr>
              <a:t>多休息</a:t>
            </a:r>
            <a:r>
              <a:rPr lang="en-US" altLang="zh-TW" sz="2000" b="1" dirty="0" smtClean="0">
                <a:solidFill>
                  <a:prstClr val="black"/>
                </a:solidFill>
                <a:latin typeface="標楷體" pitchFamily="65" charset="-120"/>
                <a:ea typeface="標楷體" pitchFamily="65" charset="-120"/>
              </a:rPr>
              <a:t>!!</a:t>
            </a:r>
            <a:endParaRPr kumimoji="1" lang="en-US" altLang="zh-TW" sz="2000" dirty="0" smtClean="0">
              <a:solidFill>
                <a:prstClr val="black"/>
              </a:solidFill>
              <a:latin typeface="標楷體" pitchFamily="65" charset="-120"/>
              <a:ea typeface="標楷體" pitchFamily="65" charset="-120"/>
              <a:cs typeface="Times New Roman" pitchFamily="18" charset="0"/>
            </a:endParaRPr>
          </a:p>
        </p:txBody>
      </p:sp>
      <p:pic>
        <p:nvPicPr>
          <p:cNvPr id="5" name="圖片 5" descr="200841691450652_1"/>
          <p:cNvPicPr>
            <a:picLocks noChangeAspect="1" noChangeArrowheads="1"/>
          </p:cNvPicPr>
          <p:nvPr/>
        </p:nvPicPr>
        <p:blipFill>
          <a:blip r:embed="rId2" cstate="print"/>
          <a:srcRect/>
          <a:stretch>
            <a:fillRect/>
          </a:stretch>
        </p:blipFill>
        <p:spPr bwMode="auto">
          <a:xfrm>
            <a:off x="354926" y="944018"/>
            <a:ext cx="662180" cy="792088"/>
          </a:xfrm>
          <a:prstGeom prst="rect">
            <a:avLst/>
          </a:prstGeom>
          <a:noFill/>
          <a:ln w="9525">
            <a:noFill/>
            <a:miter lim="800000"/>
            <a:headEnd/>
            <a:tailEnd/>
          </a:ln>
        </p:spPr>
      </p:pic>
      <p:sp>
        <p:nvSpPr>
          <p:cNvPr id="6" name="矩形 5"/>
          <p:cNvSpPr/>
          <p:nvPr/>
        </p:nvSpPr>
        <p:spPr>
          <a:xfrm>
            <a:off x="1115616" y="945194"/>
            <a:ext cx="7848872" cy="707886"/>
          </a:xfrm>
          <a:prstGeom prst="rect">
            <a:avLst/>
          </a:prstGeom>
        </p:spPr>
        <p:txBody>
          <a:bodyPr wrap="square">
            <a:spAutoFit/>
          </a:bodyPr>
          <a:lstStyle/>
          <a:p>
            <a:pPr fontAlgn="base">
              <a:spcBef>
                <a:spcPct val="0"/>
              </a:spcBef>
              <a:spcAft>
                <a:spcPct val="0"/>
              </a:spcAft>
            </a:pPr>
            <a:r>
              <a:rPr lang="zh-TW" altLang="en-US" sz="2000" dirty="0" smtClean="0">
                <a:solidFill>
                  <a:srgbClr val="7030A0"/>
                </a:solidFill>
                <a:latin typeface="標楷體" pitchFamily="65" charset="-120"/>
                <a:ea typeface="標楷體" pitchFamily="65" charset="-120"/>
              </a:rPr>
              <a:t>臺</a:t>
            </a:r>
            <a:r>
              <a:rPr lang="zh-TW" altLang="zh-TW" sz="2000" dirty="0" smtClean="0">
                <a:solidFill>
                  <a:srgbClr val="7030A0"/>
                </a:solidFill>
                <a:latin typeface="標楷體" pitchFamily="65" charset="-120"/>
                <a:ea typeface="標楷體" pitchFamily="65" charset="-120"/>
              </a:rPr>
              <a:t>北市</a:t>
            </a:r>
            <a:r>
              <a:rPr lang="zh-TW" altLang="en-US" sz="2000" dirty="0" smtClean="0">
                <a:solidFill>
                  <a:srgbClr val="7030A0"/>
                </a:solidFill>
                <a:latin typeface="標楷體" pitchFamily="65" charset="-120"/>
                <a:ea typeface="標楷體" pitchFamily="65" charset="-120"/>
              </a:rPr>
              <a:t>政府</a:t>
            </a:r>
            <a:r>
              <a:rPr lang="zh-TW" altLang="zh-TW" sz="2000" dirty="0" smtClean="0">
                <a:solidFill>
                  <a:srgbClr val="7030A0"/>
                </a:solidFill>
                <a:latin typeface="標楷體" pitchFamily="65" charset="-120"/>
                <a:ea typeface="標楷體" pitchFamily="65" charset="-120"/>
              </a:rPr>
              <a:t>教育局及衛生局為維護孩子健康，已安排一年級新生進行各項健康</a:t>
            </a:r>
            <a:r>
              <a:rPr lang="zh-TW" altLang="en-US" sz="2000" dirty="0" smtClean="0">
                <a:solidFill>
                  <a:srgbClr val="7030A0"/>
                </a:solidFill>
                <a:latin typeface="標楷體" pitchFamily="65" charset="-120"/>
                <a:ea typeface="標楷體" pitchFamily="65" charset="-120"/>
              </a:rPr>
              <a:t>篩</a:t>
            </a:r>
            <a:r>
              <a:rPr lang="zh-TW" altLang="zh-TW" sz="2000" dirty="0" smtClean="0">
                <a:solidFill>
                  <a:srgbClr val="7030A0"/>
                </a:solidFill>
                <a:latin typeface="標楷體" pitchFamily="65" charset="-120"/>
                <a:ea typeface="標楷體" pitchFamily="65" charset="-120"/>
              </a:rPr>
              <a:t>檢</a:t>
            </a:r>
            <a:r>
              <a:rPr lang="zh-TW" altLang="en-US" sz="2000" dirty="0" smtClean="0">
                <a:solidFill>
                  <a:srgbClr val="7030A0"/>
                </a:solidFill>
                <a:latin typeface="標楷體" pitchFamily="65" charset="-120"/>
                <a:ea typeface="標楷體" pitchFamily="65" charset="-120"/>
              </a:rPr>
              <a:t>及</a:t>
            </a:r>
            <a:r>
              <a:rPr lang="zh-TW" altLang="zh-TW" sz="2000" dirty="0" smtClean="0">
                <a:solidFill>
                  <a:srgbClr val="7030A0"/>
                </a:solidFill>
                <a:latin typeface="標楷體" pitchFamily="65" charset="-120"/>
                <a:ea typeface="標楷體" pitchFamily="65" charset="-120"/>
              </a:rPr>
              <a:t>預防接種</a:t>
            </a:r>
            <a:r>
              <a:rPr lang="zh-TW" altLang="en-US" sz="2000" dirty="0" smtClean="0">
                <a:solidFill>
                  <a:srgbClr val="7030A0"/>
                </a:solidFill>
                <a:latin typeface="標楷體" pitchFamily="65" charset="-120"/>
                <a:ea typeface="標楷體" pitchFamily="65" charset="-120"/>
              </a:rPr>
              <a:t>。</a:t>
            </a:r>
            <a:endParaRPr lang="en-US" altLang="zh-TW" sz="2000" dirty="0" smtClean="0">
              <a:solidFill>
                <a:srgbClr val="7030A0"/>
              </a:solidFill>
              <a:latin typeface="標楷體" pitchFamily="65" charset="-120"/>
              <a:ea typeface="標楷體" pitchFamily="65" charset="-120"/>
            </a:endParaRPr>
          </a:p>
        </p:txBody>
      </p:sp>
      <p:sp>
        <p:nvSpPr>
          <p:cNvPr id="3" name="文字方塊 2"/>
          <p:cNvSpPr txBox="1"/>
          <p:nvPr/>
        </p:nvSpPr>
        <p:spPr>
          <a:xfrm>
            <a:off x="686016" y="5042118"/>
            <a:ext cx="8457984" cy="1261884"/>
          </a:xfrm>
          <a:prstGeom prst="rect">
            <a:avLst/>
          </a:prstGeom>
          <a:noFill/>
        </p:spPr>
        <p:txBody>
          <a:bodyPr wrap="square" rtlCol="0">
            <a:spAutoFit/>
          </a:bodyPr>
          <a:lstStyle/>
          <a:p>
            <a:pPr eaLnBrk="0" fontAlgn="base" hangingPunct="0">
              <a:spcBef>
                <a:spcPct val="0"/>
              </a:spcBef>
              <a:spcAft>
                <a:spcPct val="0"/>
              </a:spcAft>
            </a:pPr>
            <a:r>
              <a:rPr lang="zh-TW" altLang="en-US" dirty="0" smtClean="0">
                <a:solidFill>
                  <a:srgbClr val="FF0000"/>
                </a:solidFill>
                <a:latin typeface="標楷體" pitchFamily="65" charset="-120"/>
                <a:ea typeface="標楷體" pitchFamily="65" charset="-120"/>
              </a:rPr>
              <a:t>★</a:t>
            </a:r>
            <a:r>
              <a:rPr lang="zh-TW" altLang="zh-TW" dirty="0" smtClean="0">
                <a:solidFill>
                  <a:prstClr val="black"/>
                </a:solidFill>
                <a:latin typeface="標楷體" pitchFamily="65" charset="-120"/>
                <a:ea typeface="標楷體" pitchFamily="65" charset="-120"/>
              </a:rPr>
              <a:t>請將</a:t>
            </a:r>
            <a:r>
              <a:rPr lang="zh-TW" altLang="en-US" sz="2000" dirty="0" smtClean="0">
                <a:solidFill>
                  <a:srgbClr val="FF0000"/>
                </a:solidFill>
                <a:latin typeface="標楷體" pitchFamily="65" charset="-120"/>
                <a:ea typeface="標楷體" pitchFamily="65" charset="-120"/>
              </a:rPr>
              <a:t>國小新生入學預防接種調查表、學生特殊疾病及緊急連絡紀錄表、含氟漱口水同意書</a:t>
            </a:r>
            <a:r>
              <a:rPr lang="zh-TW" altLang="en-US" dirty="0" smtClean="0">
                <a:solidFill>
                  <a:prstClr val="black"/>
                </a:solidFill>
                <a:latin typeface="標楷體" pitchFamily="65" charset="-120"/>
                <a:ea typeface="標楷體" pitchFamily="65" charset="-120"/>
              </a:rPr>
              <a:t>等</a:t>
            </a:r>
            <a:r>
              <a:rPr lang="zh-TW" altLang="zh-TW" dirty="0" smtClean="0">
                <a:solidFill>
                  <a:prstClr val="black"/>
                </a:solidFill>
                <a:latin typeface="標楷體" pitchFamily="65" charset="-120"/>
                <a:ea typeface="標楷體" pitchFamily="65" charset="-120"/>
              </a:rPr>
              <a:t>資料</a:t>
            </a:r>
            <a:r>
              <a:rPr lang="zh-TW" altLang="en-US" dirty="0" smtClean="0">
                <a:solidFill>
                  <a:prstClr val="black"/>
                </a:solidFill>
                <a:latin typeface="標楷體" pitchFamily="65" charset="-120"/>
                <a:ea typeface="標楷體" pitchFamily="65" charset="-120"/>
              </a:rPr>
              <a:t>，請於</a:t>
            </a:r>
            <a:r>
              <a:rPr lang="en-US" altLang="zh-TW" b="1" dirty="0" smtClean="0">
                <a:solidFill>
                  <a:srgbClr val="FF0000"/>
                </a:solidFill>
                <a:latin typeface="標楷體" pitchFamily="65" charset="-120"/>
                <a:ea typeface="標楷體" pitchFamily="65" charset="-120"/>
              </a:rPr>
              <a:t>9/5</a:t>
            </a:r>
            <a:r>
              <a:rPr lang="zh-TW" altLang="en-US" b="1" dirty="0" smtClean="0">
                <a:solidFill>
                  <a:srgbClr val="FF0000"/>
                </a:solidFill>
                <a:latin typeface="標楷體" pitchFamily="65" charset="-120"/>
                <a:ea typeface="標楷體" pitchFamily="65" charset="-120"/>
              </a:rPr>
              <a:t>周五</a:t>
            </a:r>
            <a:r>
              <a:rPr lang="zh-TW" altLang="zh-TW" b="1" dirty="0" smtClean="0">
                <a:solidFill>
                  <a:srgbClr val="FF0000"/>
                </a:solidFill>
                <a:latin typeface="標楷體" pitchFamily="65" charset="-120"/>
                <a:ea typeface="標楷體" pitchFamily="65" charset="-120"/>
              </a:rPr>
              <a:t>前</a:t>
            </a:r>
            <a:r>
              <a:rPr lang="zh-TW" altLang="zh-TW" dirty="0" smtClean="0">
                <a:solidFill>
                  <a:prstClr val="black"/>
                </a:solidFill>
                <a:latin typeface="標楷體" pitchFamily="65" charset="-120"/>
                <a:ea typeface="標楷體" pitchFamily="65" charset="-120"/>
              </a:rPr>
              <a:t>繳交回學校。</a:t>
            </a:r>
            <a:r>
              <a:rPr lang="zh-TW" altLang="en-US" dirty="0" smtClean="0">
                <a:solidFill>
                  <a:srgbClr val="0070C0"/>
                </a:solidFill>
                <a:latin typeface="標楷體" pitchFamily="65" charset="-120"/>
                <a:ea typeface="標楷體" pitchFamily="65" charset="-120"/>
              </a:rPr>
              <a:t>    </a:t>
            </a:r>
            <a:endParaRPr lang="en-US" altLang="zh-TW" dirty="0" smtClean="0">
              <a:solidFill>
                <a:srgbClr val="0070C0"/>
              </a:solidFill>
              <a:latin typeface="標楷體" pitchFamily="65" charset="-120"/>
              <a:ea typeface="標楷體" pitchFamily="65" charset="-120"/>
            </a:endParaRPr>
          </a:p>
          <a:p>
            <a:pPr eaLnBrk="0" fontAlgn="base" hangingPunct="0">
              <a:spcBef>
                <a:spcPct val="0"/>
              </a:spcBef>
              <a:spcAft>
                <a:spcPct val="0"/>
              </a:spcAft>
            </a:pPr>
            <a:r>
              <a:rPr lang="zh-TW" altLang="en-US" dirty="0" smtClean="0">
                <a:solidFill>
                  <a:srgbClr val="FF0000"/>
                </a:solidFill>
                <a:latin typeface="標楷體" pitchFamily="65" charset="-120"/>
                <a:ea typeface="標楷體" pitchFamily="65" charset="-120"/>
              </a:rPr>
              <a:t>★</a:t>
            </a:r>
            <a:r>
              <a:rPr lang="zh-TW" altLang="zh-TW" dirty="0" smtClean="0">
                <a:solidFill>
                  <a:prstClr val="black"/>
                </a:solidFill>
                <a:latin typeface="標楷體" pitchFamily="65" charset="-120"/>
                <a:ea typeface="標楷體" pitchFamily="65" charset="-120"/>
              </a:rPr>
              <a:t>北市學童近視率居全國之冠，教育局為維護學童視力健康，建議</a:t>
            </a:r>
            <a:r>
              <a:rPr lang="zh-TW" altLang="zh-TW" u="sng" dirty="0" smtClean="0">
                <a:solidFill>
                  <a:prstClr val="black"/>
                </a:solidFill>
                <a:latin typeface="標楷體" pitchFamily="65" charset="-120"/>
                <a:ea typeface="標楷體" pitchFamily="65" charset="-120"/>
              </a:rPr>
              <a:t>視力不良學童包含</a:t>
            </a:r>
            <a:r>
              <a:rPr lang="zh-TW" altLang="zh-TW" b="1" u="sng" dirty="0" smtClean="0">
                <a:solidFill>
                  <a:prstClr val="black"/>
                </a:solidFill>
                <a:latin typeface="標楷體" pitchFamily="65" charset="-120"/>
                <a:ea typeface="標楷體" pitchFamily="65" charset="-120"/>
              </a:rPr>
              <a:t>裸視力不良</a:t>
            </a:r>
            <a:r>
              <a:rPr lang="en-US" altLang="zh-TW" b="1" u="sng" dirty="0" smtClean="0">
                <a:solidFill>
                  <a:prstClr val="black"/>
                </a:solidFill>
                <a:latin typeface="標楷體" pitchFamily="65" charset="-120"/>
                <a:ea typeface="標楷體" pitchFamily="65" charset="-120"/>
              </a:rPr>
              <a:t>”</a:t>
            </a:r>
            <a:r>
              <a:rPr lang="zh-TW" altLang="zh-TW" b="1" u="sng" dirty="0" smtClean="0">
                <a:solidFill>
                  <a:prstClr val="black"/>
                </a:solidFill>
                <a:latin typeface="標楷體" pitchFamily="65" charset="-120"/>
                <a:ea typeface="標楷體" pitchFamily="65" charset="-120"/>
              </a:rPr>
              <a:t>已配鏡矯正者</a:t>
            </a:r>
            <a:r>
              <a:rPr lang="en-US" altLang="zh-TW" b="1" u="sng" dirty="0" smtClean="0">
                <a:solidFill>
                  <a:prstClr val="black"/>
                </a:solidFill>
                <a:latin typeface="標楷體" pitchFamily="65" charset="-120"/>
                <a:ea typeface="標楷體" pitchFamily="65" charset="-120"/>
              </a:rPr>
              <a:t>”</a:t>
            </a:r>
            <a:r>
              <a:rPr lang="zh-TW" altLang="zh-TW" dirty="0" smtClean="0">
                <a:solidFill>
                  <a:prstClr val="black"/>
                </a:solidFill>
                <a:latin typeface="標楷體" pitchFamily="65" charset="-120"/>
                <a:ea typeface="標楷體" pitchFamily="65" charset="-120"/>
              </a:rPr>
              <a:t>均應每半年就醫檢查</a:t>
            </a:r>
            <a:r>
              <a:rPr lang="zh-TW" altLang="en-US" dirty="0" smtClean="0">
                <a:solidFill>
                  <a:prstClr val="black"/>
                </a:solidFill>
                <a:latin typeface="標楷體" pitchFamily="65" charset="-120"/>
                <a:ea typeface="標楷體" pitchFamily="65" charset="-120"/>
              </a:rPr>
              <a:t>，</a:t>
            </a:r>
            <a:r>
              <a:rPr lang="zh-TW" altLang="zh-TW" dirty="0" smtClean="0">
                <a:solidFill>
                  <a:prstClr val="black"/>
                </a:solidFill>
                <a:latin typeface="標楷體" pitchFamily="65" charset="-120"/>
                <a:ea typeface="標楷體" pitchFamily="65" charset="-120"/>
              </a:rPr>
              <a:t>請家長協助。</a:t>
            </a:r>
            <a:endParaRPr kumimoji="1" lang="zh-TW" altLang="en-US" dirty="0" smtClean="0">
              <a:solidFill>
                <a:prstClr val="black"/>
              </a:solidFill>
              <a:latin typeface="Arial" pitchFamily="34" charset="0"/>
            </a:endParaRPr>
          </a:p>
        </p:txBody>
      </p:sp>
    </p:spTree>
    <p:extLst>
      <p:ext uri="{BB962C8B-B14F-4D97-AF65-F5344CB8AC3E}">
        <p14:creationId xmlns:p14="http://schemas.microsoft.com/office/powerpoint/2010/main" val="2326651555"/>
      </p:ext>
    </p:extLst>
  </p:cSld>
  <p:clrMapOvr>
    <a:masterClrMapping/>
  </p:clrMapOvr>
  <p:transition spd="slow">
    <p:wheel spokes="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descr="金華07.png"/>
          <p:cNvPicPr>
            <a:picLocks noGrp="1" noChangeAspect="1"/>
          </p:cNvPicPr>
          <p:nvPr>
            <p:ph idx="4294967295"/>
          </p:nvPr>
        </p:nvPicPr>
        <p:blipFill>
          <a:blip r:embed="rId2" cstate="screen"/>
          <a:stretch>
            <a:fillRect/>
          </a:stretch>
        </p:blipFill>
        <p:spPr>
          <a:xfrm>
            <a:off x="0" y="1898650"/>
            <a:ext cx="9144000" cy="4986338"/>
          </a:xfrm>
        </p:spPr>
      </p:pic>
    </p:spTree>
  </p:cSld>
  <p:clrMapOvr>
    <a:masterClrMapping/>
  </p:clrMapOvr>
  <p:transition>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latin typeface="標楷體" panose="03000509000000000000" pitchFamily="65" charset="-120"/>
                <a:ea typeface="標楷體" panose="03000509000000000000" pitchFamily="65" charset="-120"/>
              </a:rPr>
              <a:t>推動健康促進</a:t>
            </a:r>
            <a:r>
              <a:rPr lang="en-US" altLang="zh-TW" b="1" dirty="0" smtClean="0">
                <a:latin typeface="標楷體" panose="03000509000000000000" pitchFamily="65" charset="-120"/>
                <a:ea typeface="標楷體" panose="03000509000000000000" pitchFamily="65" charset="-120"/>
              </a:rPr>
              <a:t>-3</a:t>
            </a:r>
            <a:endParaRPr lang="zh-TW" altLang="en-US" b="1"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lstStyle/>
          <a:p>
            <a:r>
              <a:rPr lang="en-US" altLang="zh-TW" dirty="0" smtClean="0">
                <a:solidFill>
                  <a:srgbClr val="FF0000"/>
                </a:solidFill>
                <a:latin typeface="標楷體" panose="03000509000000000000" pitchFamily="65" charset="-120"/>
                <a:ea typeface="標楷體" panose="03000509000000000000" pitchFamily="65" charset="-120"/>
              </a:rPr>
              <a:t>09/17</a:t>
            </a:r>
            <a:r>
              <a:rPr lang="zh-TW" altLang="en-US" dirty="0" smtClean="0">
                <a:solidFill>
                  <a:srgbClr val="FF0000"/>
                </a:solidFill>
                <a:latin typeface="標楷體" panose="03000509000000000000" pitchFamily="65" charset="-120"/>
                <a:ea typeface="標楷體" panose="03000509000000000000" pitchFamily="65" charset="-120"/>
              </a:rPr>
              <a:t>周三</a:t>
            </a:r>
            <a:r>
              <a:rPr lang="en-US" altLang="zh-TW" dirty="0" smtClean="0">
                <a:latin typeface="標楷體" panose="03000509000000000000" pitchFamily="65" charset="-120"/>
                <a:ea typeface="標楷體" panose="03000509000000000000" pitchFamily="65" charset="-120"/>
              </a:rPr>
              <a:t>_</a:t>
            </a:r>
            <a:r>
              <a:rPr lang="zh-TW" altLang="en-US" dirty="0" smtClean="0">
                <a:latin typeface="標楷體" panose="03000509000000000000" pitchFamily="65" charset="-120"/>
                <a:ea typeface="標楷體" panose="03000509000000000000" pitchFamily="65" charset="-120"/>
              </a:rPr>
              <a:t>尿液檢查、蟯蟲檢查</a:t>
            </a:r>
            <a:endParaRPr lang="en-US" altLang="zh-TW" dirty="0" smtClean="0">
              <a:latin typeface="標楷體" panose="03000509000000000000" pitchFamily="65" charset="-120"/>
              <a:ea typeface="標楷體" panose="03000509000000000000" pitchFamily="65" charset="-120"/>
            </a:endParaRPr>
          </a:p>
          <a:p>
            <a:r>
              <a:rPr lang="en-US" altLang="zh-TW" dirty="0" smtClean="0">
                <a:solidFill>
                  <a:srgbClr val="FF0000"/>
                </a:solidFill>
                <a:latin typeface="標楷體" panose="03000509000000000000" pitchFamily="65" charset="-120"/>
                <a:ea typeface="標楷體" panose="03000509000000000000" pitchFamily="65" charset="-120"/>
              </a:rPr>
              <a:t>10/22</a:t>
            </a:r>
            <a:r>
              <a:rPr lang="zh-TW" altLang="en-US" dirty="0" smtClean="0">
                <a:solidFill>
                  <a:srgbClr val="FF0000"/>
                </a:solidFill>
                <a:latin typeface="標楷體" panose="03000509000000000000" pitchFamily="65" charset="-120"/>
                <a:ea typeface="標楷體" panose="03000509000000000000" pitchFamily="65" charset="-120"/>
              </a:rPr>
              <a:t>周三</a:t>
            </a:r>
            <a:r>
              <a:rPr lang="en-US" altLang="zh-TW" dirty="0" smtClean="0">
                <a:latin typeface="標楷體" panose="03000509000000000000" pitchFamily="65" charset="-120"/>
                <a:ea typeface="標楷體" panose="03000509000000000000" pitchFamily="65" charset="-120"/>
              </a:rPr>
              <a:t>_</a:t>
            </a:r>
            <a:r>
              <a:rPr lang="zh-TW" altLang="en-US" dirty="0" smtClean="0">
                <a:latin typeface="標楷體" panose="03000509000000000000" pitchFamily="65" charset="-120"/>
                <a:ea typeface="標楷體" panose="03000509000000000000" pitchFamily="65" charset="-120"/>
              </a:rPr>
              <a:t>查驗卡介苗疤痕 </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篩檢不打針</a:t>
            </a:r>
            <a:r>
              <a:rPr lang="en-US" altLang="zh-TW" dirty="0" smtClean="0">
                <a:latin typeface="標楷體" panose="03000509000000000000" pitchFamily="65" charset="-120"/>
                <a:ea typeface="標楷體" panose="03000509000000000000" pitchFamily="65" charset="-120"/>
              </a:rPr>
              <a:t>)</a:t>
            </a:r>
          </a:p>
          <a:p>
            <a:r>
              <a:rPr lang="en-US" altLang="zh-TW" dirty="0" smtClean="0">
                <a:solidFill>
                  <a:srgbClr val="FF0000"/>
                </a:solidFill>
                <a:latin typeface="標楷體" panose="03000509000000000000" pitchFamily="65" charset="-120"/>
                <a:ea typeface="標楷體" panose="03000509000000000000" pitchFamily="65" charset="-120"/>
              </a:rPr>
              <a:t>10/23</a:t>
            </a:r>
            <a:r>
              <a:rPr lang="zh-TW" altLang="en-US" dirty="0" smtClean="0">
                <a:solidFill>
                  <a:srgbClr val="FF0000"/>
                </a:solidFill>
                <a:latin typeface="標楷體" panose="03000509000000000000" pitchFamily="65" charset="-120"/>
                <a:ea typeface="標楷體" panose="03000509000000000000" pitchFamily="65" charset="-120"/>
              </a:rPr>
              <a:t>周四</a:t>
            </a:r>
            <a:r>
              <a:rPr lang="en-US" altLang="zh-TW" dirty="0" smtClean="0">
                <a:latin typeface="標楷體" panose="03000509000000000000" pitchFamily="65" charset="-120"/>
                <a:ea typeface="標楷體" panose="03000509000000000000" pitchFamily="65" charset="-120"/>
              </a:rPr>
              <a:t>_</a:t>
            </a:r>
            <a:r>
              <a:rPr lang="zh-TW" altLang="en-US" dirty="0" smtClean="0">
                <a:latin typeface="標楷體" panose="03000509000000000000" pitchFamily="65" charset="-120"/>
                <a:ea typeface="標楷體" panose="03000509000000000000" pitchFamily="65" charset="-120"/>
              </a:rPr>
              <a:t>流行性感冒疫苗注射</a:t>
            </a:r>
            <a:endParaRPr lang="en-US" altLang="zh-TW" dirty="0" smtClean="0">
              <a:latin typeface="標楷體" panose="03000509000000000000" pitchFamily="65" charset="-120"/>
              <a:ea typeface="標楷體" panose="03000509000000000000" pitchFamily="65" charset="-120"/>
            </a:endParaRPr>
          </a:p>
          <a:p>
            <a:r>
              <a:rPr lang="en-US" altLang="zh-TW" dirty="0" smtClean="0">
                <a:solidFill>
                  <a:srgbClr val="FF0000"/>
                </a:solidFill>
                <a:latin typeface="標楷體" panose="03000509000000000000" pitchFamily="65" charset="-120"/>
                <a:ea typeface="標楷體" panose="03000509000000000000" pitchFamily="65" charset="-120"/>
              </a:rPr>
              <a:t>11/26</a:t>
            </a:r>
            <a:r>
              <a:rPr lang="zh-TW" altLang="en-US" dirty="0" smtClean="0">
                <a:solidFill>
                  <a:srgbClr val="FF0000"/>
                </a:solidFill>
                <a:latin typeface="標楷體" panose="03000509000000000000" pitchFamily="65" charset="-120"/>
                <a:ea typeface="標楷體" panose="03000509000000000000" pitchFamily="65" charset="-120"/>
              </a:rPr>
              <a:t>周三</a:t>
            </a:r>
            <a:r>
              <a:rPr lang="en-US" altLang="zh-TW" dirty="0" smtClean="0">
                <a:latin typeface="標楷體" panose="03000509000000000000" pitchFamily="65" charset="-120"/>
                <a:ea typeface="標楷體" panose="03000509000000000000" pitchFamily="65" charset="-120"/>
              </a:rPr>
              <a:t>_</a:t>
            </a:r>
            <a:r>
              <a:rPr lang="zh-TW" altLang="en-US" dirty="0" smtClean="0">
                <a:latin typeface="標楷體" panose="03000509000000000000" pitchFamily="65" charset="-120"/>
                <a:ea typeface="標楷體" panose="03000509000000000000" pitchFamily="65" charset="-120"/>
              </a:rPr>
              <a:t>心臟病篩檢</a:t>
            </a:r>
            <a:endParaRPr lang="en-US" altLang="zh-TW" dirty="0" smtClean="0">
              <a:latin typeface="標楷體" panose="03000509000000000000" pitchFamily="65" charset="-120"/>
              <a:ea typeface="標楷體" panose="03000509000000000000" pitchFamily="65" charset="-120"/>
            </a:endParaRPr>
          </a:p>
          <a:p>
            <a:r>
              <a:rPr lang="en-US" altLang="zh-TW" dirty="0" smtClean="0">
                <a:solidFill>
                  <a:srgbClr val="FF0000"/>
                </a:solidFill>
                <a:latin typeface="標楷體" panose="03000509000000000000" pitchFamily="65" charset="-120"/>
                <a:ea typeface="標楷體" panose="03000509000000000000" pitchFamily="65" charset="-120"/>
              </a:rPr>
              <a:t>12/04</a:t>
            </a:r>
            <a:r>
              <a:rPr lang="zh-TW" altLang="en-US" dirty="0" smtClean="0">
                <a:solidFill>
                  <a:srgbClr val="FF0000"/>
                </a:solidFill>
                <a:latin typeface="標楷體" panose="03000509000000000000" pitchFamily="65" charset="-120"/>
                <a:ea typeface="標楷體" panose="03000509000000000000" pitchFamily="65" charset="-120"/>
              </a:rPr>
              <a:t>周四</a:t>
            </a:r>
            <a:r>
              <a:rPr lang="en-US" altLang="zh-TW" dirty="0" smtClean="0">
                <a:latin typeface="標楷體" panose="03000509000000000000" pitchFamily="65" charset="-120"/>
                <a:ea typeface="標楷體" panose="03000509000000000000" pitchFamily="65" charset="-120"/>
              </a:rPr>
              <a:t>_</a:t>
            </a:r>
            <a:r>
              <a:rPr lang="zh-TW" altLang="en-US" dirty="0" smtClean="0">
                <a:latin typeface="標楷體" panose="03000509000000000000" pitchFamily="65" charset="-120"/>
                <a:ea typeface="標楷體" panose="03000509000000000000" pitchFamily="65" charset="-120"/>
              </a:rPr>
              <a:t>學生健康檢查</a:t>
            </a:r>
            <a:endParaRPr lang="en-US" altLang="zh-TW" dirty="0" smtClean="0">
              <a:latin typeface="標楷體" panose="03000509000000000000" pitchFamily="65" charset="-120"/>
              <a:ea typeface="標楷體" panose="03000509000000000000" pitchFamily="65" charset="-120"/>
            </a:endParaRPr>
          </a:p>
        </p:txBody>
      </p:sp>
      <p:sp>
        <p:nvSpPr>
          <p:cNvPr id="4" name="文字方塊 3"/>
          <p:cNvSpPr txBox="1"/>
          <p:nvPr/>
        </p:nvSpPr>
        <p:spPr>
          <a:xfrm>
            <a:off x="323528" y="4552660"/>
            <a:ext cx="8208912" cy="584775"/>
          </a:xfrm>
          <a:prstGeom prst="rect">
            <a:avLst/>
          </a:prstGeom>
          <a:noFill/>
        </p:spPr>
        <p:txBody>
          <a:bodyPr wrap="square" rtlCol="0">
            <a:spAutoFit/>
          </a:bodyPr>
          <a:lstStyle/>
          <a:p>
            <a:pPr marL="285750" indent="-285750">
              <a:buFont typeface="Arial" panose="020B0604020202020204" pitchFamily="34" charset="0"/>
              <a:buChar char="•"/>
            </a:pPr>
            <a:r>
              <a:rPr lang="zh-TW" altLang="en-US" sz="3200" dirty="0" smtClean="0">
                <a:solidFill>
                  <a:prstClr val="black"/>
                </a:solidFill>
                <a:latin typeface="標楷體" panose="03000509000000000000" pitchFamily="65" charset="-120"/>
                <a:ea typeface="標楷體" panose="03000509000000000000" pitchFamily="65" charset="-120"/>
              </a:rPr>
              <a:t>一般常規檢查</a:t>
            </a:r>
            <a:r>
              <a:rPr lang="en-US" altLang="zh-TW" sz="3200" dirty="0" smtClean="0">
                <a:solidFill>
                  <a:prstClr val="black"/>
                </a:solidFill>
                <a:latin typeface="標楷體" panose="03000509000000000000" pitchFamily="65" charset="-120"/>
                <a:ea typeface="標楷體" panose="03000509000000000000" pitchFamily="65" charset="-120"/>
              </a:rPr>
              <a:t>_</a:t>
            </a:r>
            <a:r>
              <a:rPr lang="zh-TW" altLang="en-US" sz="3200" dirty="0" smtClean="0">
                <a:solidFill>
                  <a:prstClr val="black"/>
                </a:solidFill>
                <a:latin typeface="標楷體" panose="03000509000000000000" pitchFamily="65" charset="-120"/>
                <a:ea typeface="標楷體" panose="03000509000000000000" pitchFamily="65" charset="-120"/>
              </a:rPr>
              <a:t>身高、體重、視力、頭蝨等</a:t>
            </a:r>
            <a:endParaRPr lang="zh-TW" altLang="en-US" sz="3200" dirty="0">
              <a:solidFill>
                <a:prstClr val="black"/>
              </a:solidFill>
              <a:latin typeface="標楷體" panose="03000509000000000000" pitchFamily="65" charset="-120"/>
              <a:ea typeface="標楷體" panose="03000509000000000000" pitchFamily="65" charset="-120"/>
            </a:endParaRPr>
          </a:p>
        </p:txBody>
      </p:sp>
      <p:sp>
        <p:nvSpPr>
          <p:cNvPr id="5" name="矩形圖說文字 4"/>
          <p:cNvSpPr/>
          <p:nvPr/>
        </p:nvSpPr>
        <p:spPr>
          <a:xfrm>
            <a:off x="3779912" y="5154290"/>
            <a:ext cx="4536504" cy="1299046"/>
          </a:xfrm>
          <a:prstGeom prst="wedgeRectCallout">
            <a:avLst>
              <a:gd name="adj1" fmla="val -75645"/>
              <a:gd name="adj2" fmla="val -514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prstClr val="white"/>
                </a:solidFill>
                <a:latin typeface="標楷體" panose="03000509000000000000" pitchFamily="65" charset="-120"/>
                <a:ea typeface="標楷體" panose="03000509000000000000" pitchFamily="65" charset="-120"/>
              </a:rPr>
              <a:t>各項檢查異常矯治通知單，請家長配合前往醫院</a:t>
            </a:r>
            <a:r>
              <a:rPr lang="en-US" altLang="zh-TW" sz="2400" dirty="0" smtClean="0">
                <a:solidFill>
                  <a:prstClr val="white"/>
                </a:solidFill>
                <a:latin typeface="標楷體" panose="03000509000000000000" pitchFamily="65" charset="-120"/>
                <a:ea typeface="標楷體" panose="03000509000000000000" pitchFamily="65" charset="-120"/>
              </a:rPr>
              <a:t>(</a:t>
            </a:r>
            <a:r>
              <a:rPr lang="zh-TW" altLang="en-US" sz="2400" dirty="0" smtClean="0">
                <a:solidFill>
                  <a:prstClr val="white"/>
                </a:solidFill>
                <a:latin typeface="標楷體" panose="03000509000000000000" pitchFamily="65" charset="-120"/>
                <a:ea typeface="標楷體" panose="03000509000000000000" pitchFamily="65" charset="-120"/>
              </a:rPr>
              <a:t>診所</a:t>
            </a:r>
            <a:r>
              <a:rPr lang="en-US" altLang="zh-TW" sz="2400" dirty="0" smtClean="0">
                <a:solidFill>
                  <a:prstClr val="white"/>
                </a:solidFill>
                <a:latin typeface="標楷體" panose="03000509000000000000" pitchFamily="65" charset="-120"/>
                <a:ea typeface="標楷體" panose="03000509000000000000" pitchFamily="65" charset="-120"/>
              </a:rPr>
              <a:t>)</a:t>
            </a:r>
            <a:r>
              <a:rPr lang="zh-TW" altLang="en-US" sz="2400" dirty="0" smtClean="0">
                <a:solidFill>
                  <a:prstClr val="white"/>
                </a:solidFill>
                <a:latin typeface="標楷體" panose="03000509000000000000" pitchFamily="65" charset="-120"/>
                <a:ea typeface="標楷體" panose="03000509000000000000" pitchFamily="65" charset="-120"/>
              </a:rPr>
              <a:t>複檢。並如期繳回通知單，感謝</a:t>
            </a:r>
            <a:r>
              <a:rPr lang="en-US" altLang="zh-TW" sz="2400" dirty="0" smtClean="0">
                <a:solidFill>
                  <a:prstClr val="white"/>
                </a:solidFill>
                <a:latin typeface="標楷體" panose="03000509000000000000" pitchFamily="65" charset="-120"/>
                <a:ea typeface="標楷體" panose="03000509000000000000" pitchFamily="65" charset="-120"/>
              </a:rPr>
              <a:t>!</a:t>
            </a:r>
            <a:endParaRPr lang="zh-TW" altLang="en-US" sz="2400" dirty="0">
              <a:solidFill>
                <a:prstClr val="white"/>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35364975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800" b="1" dirty="0" smtClean="0">
                <a:latin typeface="標楷體" pitchFamily="65" charset="-120"/>
                <a:ea typeface="標楷體" pitchFamily="65" charset="-120"/>
              </a:rPr>
              <a:t>學務處聯絡電話</a:t>
            </a:r>
            <a:endParaRPr lang="zh-TW" altLang="en-US" sz="4800" b="1" dirty="0">
              <a:latin typeface="標楷體" pitchFamily="65" charset="-120"/>
              <a:ea typeface="標楷體" pitchFamily="65" charset="-120"/>
            </a:endParaRPr>
          </a:p>
        </p:txBody>
      </p:sp>
      <p:sp>
        <p:nvSpPr>
          <p:cNvPr id="3" name="內容版面配置區 2"/>
          <p:cNvSpPr>
            <a:spLocks noGrp="1"/>
          </p:cNvSpPr>
          <p:nvPr>
            <p:ph idx="1"/>
          </p:nvPr>
        </p:nvSpPr>
        <p:spPr/>
        <p:txBody>
          <a:bodyPr>
            <a:noAutofit/>
          </a:bodyPr>
          <a:lstStyle/>
          <a:p>
            <a:pPr>
              <a:buFont typeface="Wingdings" pitchFamily="2" charset="2"/>
              <a:buChar char="ü"/>
            </a:pPr>
            <a:r>
              <a:rPr lang="zh-TW" altLang="en-US" dirty="0" smtClean="0">
                <a:latin typeface="標楷體" panose="03000509000000000000" pitchFamily="65" charset="-120"/>
                <a:ea typeface="標楷體" panose="03000509000000000000" pitchFamily="65" charset="-120"/>
              </a:rPr>
              <a:t>學務主任</a:t>
            </a:r>
            <a:r>
              <a:rPr lang="en-US" altLang="zh-TW" dirty="0" smtClean="0">
                <a:latin typeface="標楷體" panose="03000509000000000000" pitchFamily="65" charset="-120"/>
                <a:ea typeface="標楷體" panose="03000509000000000000" pitchFamily="65" charset="-120"/>
              </a:rPr>
              <a:t>_</a:t>
            </a:r>
            <a:r>
              <a:rPr lang="zh-TW" altLang="en-US" dirty="0" smtClean="0">
                <a:latin typeface="標楷體" panose="03000509000000000000" pitchFamily="65" charset="-120"/>
                <a:ea typeface="標楷體" panose="03000509000000000000" pitchFamily="65" charset="-120"/>
              </a:rPr>
              <a:t>吳世平主任：</a:t>
            </a:r>
            <a:r>
              <a:rPr lang="en-US" altLang="zh-TW" dirty="0" smtClean="0">
                <a:latin typeface="標楷體" panose="03000509000000000000" pitchFamily="65" charset="-120"/>
                <a:ea typeface="標楷體" panose="03000509000000000000" pitchFamily="65" charset="-120"/>
              </a:rPr>
              <a:t>2391-7402</a:t>
            </a:r>
            <a:r>
              <a:rPr lang="zh-TW" altLang="en-US" dirty="0" smtClean="0">
                <a:latin typeface="標楷體" panose="03000509000000000000" pitchFamily="65" charset="-120"/>
                <a:ea typeface="標楷體" panose="03000509000000000000" pitchFamily="65" charset="-120"/>
              </a:rPr>
              <a:t>，分機</a:t>
            </a:r>
            <a:r>
              <a:rPr lang="en-US" altLang="zh-TW" dirty="0" smtClean="0">
                <a:latin typeface="標楷體" panose="03000509000000000000" pitchFamily="65" charset="-120"/>
                <a:ea typeface="標楷體" panose="03000509000000000000" pitchFamily="65" charset="-120"/>
              </a:rPr>
              <a:t>820</a:t>
            </a:r>
          </a:p>
          <a:p>
            <a:pPr>
              <a:buFont typeface="Wingdings" pitchFamily="2" charset="2"/>
              <a:buChar char="ü"/>
            </a:pPr>
            <a:r>
              <a:rPr lang="zh-TW" altLang="en-US" dirty="0" smtClean="0">
                <a:latin typeface="標楷體" panose="03000509000000000000" pitchFamily="65" charset="-120"/>
                <a:ea typeface="標楷體" panose="03000509000000000000" pitchFamily="65" charset="-120"/>
              </a:rPr>
              <a:t>訓 育 組</a:t>
            </a:r>
            <a:r>
              <a:rPr lang="en-US" altLang="zh-TW" dirty="0" smtClean="0">
                <a:latin typeface="標楷體" panose="03000509000000000000" pitchFamily="65" charset="-120"/>
                <a:ea typeface="標楷體" panose="03000509000000000000" pitchFamily="65" charset="-120"/>
              </a:rPr>
              <a:t>_</a:t>
            </a:r>
            <a:r>
              <a:rPr lang="zh-TW" altLang="en-US" dirty="0" smtClean="0">
                <a:latin typeface="標楷體" panose="03000509000000000000" pitchFamily="65" charset="-120"/>
                <a:ea typeface="標楷體" panose="03000509000000000000" pitchFamily="65" charset="-120"/>
              </a:rPr>
              <a:t>邱雅綺組長：分機</a:t>
            </a:r>
            <a:r>
              <a:rPr lang="en-US" altLang="zh-TW" dirty="0" smtClean="0">
                <a:latin typeface="標楷體" panose="03000509000000000000" pitchFamily="65" charset="-120"/>
                <a:ea typeface="標楷體" panose="03000509000000000000" pitchFamily="65" charset="-120"/>
              </a:rPr>
              <a:t>821</a:t>
            </a:r>
          </a:p>
          <a:p>
            <a:pPr>
              <a:buFont typeface="Wingdings" pitchFamily="2" charset="2"/>
              <a:buChar char="ü"/>
            </a:pPr>
            <a:r>
              <a:rPr lang="zh-TW" altLang="en-US" dirty="0" smtClean="0">
                <a:latin typeface="標楷體" panose="03000509000000000000" pitchFamily="65" charset="-120"/>
                <a:ea typeface="標楷體" panose="03000509000000000000" pitchFamily="65" charset="-120"/>
              </a:rPr>
              <a:t>生 教 組</a:t>
            </a:r>
            <a:r>
              <a:rPr lang="en-US" altLang="zh-TW" dirty="0" smtClean="0">
                <a:latin typeface="標楷體" panose="03000509000000000000" pitchFamily="65" charset="-120"/>
                <a:ea typeface="標楷體" panose="03000509000000000000" pitchFamily="65" charset="-120"/>
              </a:rPr>
              <a:t>_</a:t>
            </a:r>
            <a:r>
              <a:rPr lang="zh-TW" altLang="en-US" dirty="0" smtClean="0">
                <a:latin typeface="標楷體" panose="03000509000000000000" pitchFamily="65" charset="-120"/>
                <a:ea typeface="標楷體" panose="03000509000000000000" pitchFamily="65" charset="-120"/>
              </a:rPr>
              <a:t>李其財組長：分機</a:t>
            </a:r>
            <a:r>
              <a:rPr lang="en-US" altLang="zh-TW" dirty="0" smtClean="0">
                <a:latin typeface="標楷體" panose="03000509000000000000" pitchFamily="65" charset="-120"/>
                <a:ea typeface="標楷體" panose="03000509000000000000" pitchFamily="65" charset="-120"/>
              </a:rPr>
              <a:t>822</a:t>
            </a:r>
          </a:p>
          <a:p>
            <a:pPr>
              <a:buFont typeface="Wingdings" pitchFamily="2" charset="2"/>
              <a:buChar char="ü"/>
            </a:pPr>
            <a:r>
              <a:rPr lang="zh-TW" altLang="en-US" dirty="0" smtClean="0">
                <a:latin typeface="標楷體" panose="03000509000000000000" pitchFamily="65" charset="-120"/>
                <a:ea typeface="標楷體" panose="03000509000000000000" pitchFamily="65" charset="-120"/>
              </a:rPr>
              <a:t>體 育 組</a:t>
            </a:r>
            <a:r>
              <a:rPr lang="en-US" altLang="zh-TW" dirty="0" smtClean="0">
                <a:latin typeface="標楷體" panose="03000509000000000000" pitchFamily="65" charset="-120"/>
                <a:ea typeface="標楷體" panose="03000509000000000000" pitchFamily="65" charset="-120"/>
              </a:rPr>
              <a:t>_</a:t>
            </a:r>
            <a:r>
              <a:rPr lang="zh-TW" altLang="en-US" dirty="0" smtClean="0">
                <a:latin typeface="標楷體" panose="03000509000000000000" pitchFamily="65" charset="-120"/>
                <a:ea typeface="標楷體" panose="03000509000000000000" pitchFamily="65" charset="-120"/>
              </a:rPr>
              <a:t>鄭一正組長：分機</a:t>
            </a:r>
            <a:r>
              <a:rPr lang="en-US" altLang="zh-TW" dirty="0" smtClean="0">
                <a:latin typeface="標楷體" panose="03000509000000000000" pitchFamily="65" charset="-120"/>
                <a:ea typeface="標楷體" panose="03000509000000000000" pitchFamily="65" charset="-120"/>
              </a:rPr>
              <a:t>823</a:t>
            </a:r>
          </a:p>
          <a:p>
            <a:pPr>
              <a:buFont typeface="Wingdings" pitchFamily="2" charset="2"/>
              <a:buChar char="ü"/>
            </a:pPr>
            <a:r>
              <a:rPr lang="zh-TW" altLang="en-US" dirty="0" smtClean="0">
                <a:latin typeface="標楷體" panose="03000509000000000000" pitchFamily="65" charset="-120"/>
                <a:ea typeface="標楷體" panose="03000509000000000000" pitchFamily="65" charset="-120"/>
              </a:rPr>
              <a:t>衛 生 組</a:t>
            </a:r>
            <a:r>
              <a:rPr lang="en-US" altLang="zh-TW" dirty="0" smtClean="0">
                <a:latin typeface="標楷體" panose="03000509000000000000" pitchFamily="65" charset="-120"/>
                <a:ea typeface="標楷體" panose="03000509000000000000" pitchFamily="65" charset="-120"/>
              </a:rPr>
              <a:t>_</a:t>
            </a:r>
            <a:r>
              <a:rPr lang="zh-TW" altLang="en-US" dirty="0" smtClean="0">
                <a:latin typeface="標楷體" panose="03000509000000000000" pitchFamily="65" charset="-120"/>
                <a:ea typeface="標楷體" panose="03000509000000000000" pitchFamily="65" charset="-120"/>
              </a:rPr>
              <a:t>黃書鈺組長：分機</a:t>
            </a:r>
            <a:r>
              <a:rPr lang="en-US" altLang="zh-TW" dirty="0" smtClean="0">
                <a:latin typeface="標楷體" panose="03000509000000000000" pitchFamily="65" charset="-120"/>
                <a:ea typeface="標楷體" panose="03000509000000000000" pitchFamily="65" charset="-120"/>
              </a:rPr>
              <a:t>824</a:t>
            </a:r>
          </a:p>
          <a:p>
            <a:pPr>
              <a:buFont typeface="Wingdings" pitchFamily="2" charset="2"/>
              <a:buChar char="ü"/>
            </a:pPr>
            <a:r>
              <a:rPr lang="zh-TW" altLang="en-US" dirty="0" smtClean="0">
                <a:latin typeface="標楷體" panose="03000509000000000000" pitchFamily="65" charset="-120"/>
                <a:ea typeface="標楷體" panose="03000509000000000000" pitchFamily="65" charset="-120"/>
              </a:rPr>
              <a:t>午餐幹事</a:t>
            </a:r>
            <a:r>
              <a:rPr lang="en-US" altLang="zh-TW" dirty="0" smtClean="0">
                <a:latin typeface="標楷體" panose="03000509000000000000" pitchFamily="65" charset="-120"/>
                <a:ea typeface="標楷體" panose="03000509000000000000" pitchFamily="65" charset="-120"/>
              </a:rPr>
              <a:t>_</a:t>
            </a:r>
            <a:r>
              <a:rPr lang="zh-TW" altLang="en-US" dirty="0" smtClean="0">
                <a:latin typeface="標楷體" panose="03000509000000000000" pitchFamily="65" charset="-120"/>
                <a:ea typeface="標楷體" panose="03000509000000000000" pitchFamily="65" charset="-120"/>
              </a:rPr>
              <a:t>張頌</a:t>
            </a:r>
            <a:r>
              <a:rPr lang="zh-TW" altLang="en-US" dirty="0">
                <a:latin typeface="標楷體" panose="03000509000000000000" pitchFamily="65" charset="-120"/>
                <a:ea typeface="標楷體" panose="03000509000000000000" pitchFamily="65" charset="-120"/>
              </a:rPr>
              <a:t>婷</a:t>
            </a:r>
            <a:r>
              <a:rPr lang="zh-TW" altLang="en-US" dirty="0" smtClean="0">
                <a:latin typeface="標楷體" panose="03000509000000000000" pitchFamily="65" charset="-120"/>
                <a:ea typeface="標楷體" panose="03000509000000000000" pitchFamily="65" charset="-120"/>
              </a:rPr>
              <a:t>小姐：分機</a:t>
            </a:r>
            <a:r>
              <a:rPr lang="en-US" altLang="zh-TW" dirty="0" smtClean="0">
                <a:latin typeface="標楷體" panose="03000509000000000000" pitchFamily="65" charset="-120"/>
                <a:ea typeface="標楷體" panose="03000509000000000000" pitchFamily="65" charset="-120"/>
              </a:rPr>
              <a:t>825</a:t>
            </a:r>
            <a:endParaRPr lang="zh-TW" altLang="en-US" dirty="0">
              <a:latin typeface="標楷體" panose="03000509000000000000" pitchFamily="65" charset="-120"/>
              <a:ea typeface="標楷體" panose="03000509000000000000" pitchFamily="65" charset="-120"/>
            </a:endParaRPr>
          </a:p>
        </p:txBody>
      </p:sp>
      <p:sp>
        <p:nvSpPr>
          <p:cNvPr id="4" name="圓角矩形圖說文字 3"/>
          <p:cNvSpPr/>
          <p:nvPr/>
        </p:nvSpPr>
        <p:spPr>
          <a:xfrm>
            <a:off x="3491880" y="4797152"/>
            <a:ext cx="5184576" cy="1296144"/>
          </a:xfrm>
          <a:prstGeom prst="wedgeRoundRectCallout">
            <a:avLst>
              <a:gd name="adj1" fmla="val -67989"/>
              <a:gd name="adj2" fmla="val -2991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prstClr val="white"/>
                </a:solidFill>
                <a:latin typeface="標楷體" panose="03000509000000000000" pitchFamily="65" charset="-120"/>
                <a:ea typeface="標楷體" panose="03000509000000000000" pitchFamily="65" charset="-120"/>
              </a:rPr>
              <a:t>你我方向相同，都是為了下一代。有溝通，方有進步，歡迎來電</a:t>
            </a:r>
            <a:r>
              <a:rPr lang="en-US" altLang="zh-TW" sz="2400" dirty="0" smtClean="0">
                <a:solidFill>
                  <a:prstClr val="white"/>
                </a:solidFill>
                <a:latin typeface="標楷體" panose="03000509000000000000" pitchFamily="65" charset="-120"/>
                <a:ea typeface="標楷體" panose="03000509000000000000" pitchFamily="65" charset="-120"/>
              </a:rPr>
              <a:t>!</a:t>
            </a:r>
            <a:endParaRPr lang="zh-TW" altLang="en-US" sz="2400" dirty="0">
              <a:solidFill>
                <a:prstClr val="white"/>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6684437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總務處工作職掌</a:t>
            </a:r>
            <a:endParaRPr lang="zh-TW" altLang="en-US" dirty="0"/>
          </a:p>
        </p:txBody>
      </p:sp>
      <p:sp>
        <p:nvSpPr>
          <p:cNvPr id="3" name="內容版面配置區 2"/>
          <p:cNvSpPr>
            <a:spLocks noGrp="1"/>
          </p:cNvSpPr>
          <p:nvPr>
            <p:ph idx="1"/>
          </p:nvPr>
        </p:nvSpPr>
        <p:spPr/>
        <p:txBody>
          <a:bodyPr>
            <a:normAutofit fontScale="92500" lnSpcReduction="20000"/>
          </a:bodyPr>
          <a:lstStyle/>
          <a:p>
            <a:r>
              <a:rPr lang="zh-TW" altLang="en-US" dirty="0" smtClean="0"/>
              <a:t>總務主任 李羿萩</a:t>
            </a:r>
            <a:endParaRPr lang="en-US" altLang="zh-TW" dirty="0" smtClean="0"/>
          </a:p>
          <a:p>
            <a:r>
              <a:rPr lang="zh-TW" altLang="en-US" dirty="0" smtClean="0"/>
              <a:t>事務組長 蕭靜筠</a:t>
            </a:r>
            <a:endParaRPr lang="en-US" altLang="zh-TW" dirty="0" smtClean="0"/>
          </a:p>
          <a:p>
            <a:r>
              <a:rPr lang="zh-TW" altLang="en-US" dirty="0" smtClean="0"/>
              <a:t>出納組長 洪俊仁</a:t>
            </a:r>
            <a:endParaRPr lang="en-US" altLang="zh-TW" dirty="0" smtClean="0"/>
          </a:p>
          <a:p>
            <a:r>
              <a:rPr lang="zh-TW" altLang="en-US" dirty="0" smtClean="0"/>
              <a:t>約僱幹事 林    儂</a:t>
            </a:r>
            <a:endParaRPr lang="en-US" altLang="zh-TW" dirty="0" smtClean="0"/>
          </a:p>
          <a:p>
            <a:r>
              <a:rPr lang="zh-TW" altLang="en-US" dirty="0" smtClean="0"/>
              <a:t>庶務人員 蔡吉棠</a:t>
            </a:r>
            <a:r>
              <a:rPr lang="en-US" altLang="zh-TW" dirty="0" smtClean="0"/>
              <a:t>(</a:t>
            </a:r>
            <a:r>
              <a:rPr lang="zh-TW" altLang="en-US" dirty="0" smtClean="0"/>
              <a:t>總務處、修繕</a:t>
            </a:r>
            <a:r>
              <a:rPr lang="en-US" altLang="zh-TW" dirty="0" smtClean="0"/>
              <a:t>)</a:t>
            </a:r>
          </a:p>
          <a:p>
            <a:r>
              <a:rPr lang="zh-TW" altLang="en-US" dirty="0" smtClean="0"/>
              <a:t>蕭鳳英</a:t>
            </a:r>
            <a:r>
              <a:rPr lang="en-US" altLang="zh-TW" dirty="0" smtClean="0"/>
              <a:t>(</a:t>
            </a:r>
            <a:r>
              <a:rPr lang="zh-TW" altLang="en-US" dirty="0" smtClean="0"/>
              <a:t>教務處、印刷</a:t>
            </a:r>
            <a:r>
              <a:rPr lang="en-US" altLang="zh-TW" dirty="0" smtClean="0"/>
              <a:t>)</a:t>
            </a:r>
          </a:p>
          <a:p>
            <a:r>
              <a:rPr lang="zh-TW" altLang="en-US" dirty="0" smtClean="0"/>
              <a:t>吳靜冠</a:t>
            </a:r>
            <a:r>
              <a:rPr lang="en-US" altLang="zh-TW" dirty="0" smtClean="0"/>
              <a:t>(</a:t>
            </a:r>
            <a:r>
              <a:rPr lang="zh-TW" altLang="en-US" dirty="0" smtClean="0"/>
              <a:t>訓導處、花木</a:t>
            </a:r>
            <a:r>
              <a:rPr lang="en-US" altLang="zh-TW" dirty="0" smtClean="0"/>
              <a:t>)</a:t>
            </a:r>
          </a:p>
          <a:p>
            <a:r>
              <a:rPr lang="zh-TW" altLang="en-US" dirty="0" smtClean="0"/>
              <a:t>警衛人員 張聰明</a:t>
            </a:r>
            <a:endParaRPr lang="en-US" altLang="zh-TW" dirty="0" smtClean="0"/>
          </a:p>
          <a:p>
            <a:r>
              <a:rPr lang="zh-TW" altLang="en-US" dirty="0" smtClean="0"/>
              <a:t>保全人員 許良宇</a:t>
            </a:r>
            <a:endParaRPr lang="zh-TW" altLang="en-US" dirty="0"/>
          </a:p>
        </p:txBody>
      </p:sp>
      <p:sp>
        <p:nvSpPr>
          <p:cNvPr id="5" name="動作按鈕: 首頁 4">
            <a:hlinkClick r:id="" action="ppaction://hlinkshowjump?jump=firstslide" highlightClick="1"/>
          </p:cNvPr>
          <p:cNvSpPr/>
          <p:nvPr/>
        </p:nvSpPr>
        <p:spPr>
          <a:xfrm>
            <a:off x="8532440" y="6237312"/>
            <a:ext cx="611560" cy="620688"/>
          </a:xfrm>
          <a:prstGeom prst="actionButtonHom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2499229577"/>
      </p:ext>
    </p:extLst>
  </p:cSld>
  <p:clrMapOvr>
    <a:masterClrMapping/>
  </p:clrMapOvr>
  <p:transition>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內容版面配置區 3" descr="金華校舍平面圖20121123.jpg"/>
          <p:cNvPicPr>
            <a:picLocks noChangeAspect="1"/>
          </p:cNvPicPr>
          <p:nvPr/>
        </p:nvPicPr>
        <p:blipFill>
          <a:blip r:embed="rId2" cstate="print"/>
          <a:srcRect b="5896"/>
          <a:stretch>
            <a:fillRect/>
          </a:stretch>
        </p:blipFill>
        <p:spPr>
          <a:xfrm>
            <a:off x="1907704" y="0"/>
            <a:ext cx="4968552" cy="6909791"/>
          </a:xfrm>
          <a:prstGeom prst="rect">
            <a:avLst/>
          </a:prstGeom>
        </p:spPr>
      </p:pic>
      <p:sp>
        <p:nvSpPr>
          <p:cNvPr id="10" name="矩形 9"/>
          <p:cNvSpPr/>
          <p:nvPr/>
        </p:nvSpPr>
        <p:spPr>
          <a:xfrm>
            <a:off x="4246270" y="764704"/>
            <a:ext cx="324036" cy="1800200"/>
          </a:xfrm>
          <a:prstGeom prst="rect">
            <a:avLst/>
          </a:prstGeom>
          <a:noFill/>
          <a:ln w="50800" cap="flat" cmpd="sng" algn="ctr">
            <a:solidFill>
              <a:srgbClr val="FF0000"/>
            </a:solidFill>
            <a:prstDash val="solid"/>
          </a:ln>
          <a:effectLst/>
        </p:spPr>
        <p:txBody>
          <a:bodyPr rtlCol="0" anchor="ctr"/>
          <a:lstStyle/>
          <a:p>
            <a:pPr algn="ctr">
              <a:defRPr/>
            </a:pPr>
            <a:endParaRPr lang="zh-TW" altLang="en-US" kern="0">
              <a:solidFill>
                <a:sysClr val="window" lastClr="FFFFFF"/>
              </a:solidFill>
              <a:latin typeface="Gill Sans MT"/>
            </a:endParaRPr>
          </a:p>
        </p:txBody>
      </p:sp>
      <p:sp>
        <p:nvSpPr>
          <p:cNvPr id="12" name="標題 1"/>
          <p:cNvSpPr txBox="1">
            <a:spLocks/>
          </p:cNvSpPr>
          <p:nvPr/>
        </p:nvSpPr>
        <p:spPr>
          <a:xfrm>
            <a:off x="7164288" y="494390"/>
            <a:ext cx="1090464" cy="468052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defRPr/>
            </a:pPr>
            <a:r>
              <a:rPr lang="zh-TW" altLang="en-US" smtClean="0">
                <a:solidFill>
                  <a:srgbClr val="4F271C">
                    <a:satMod val="130000"/>
                  </a:srgbClr>
                </a:solidFill>
                <a:latin typeface="Gill Sans MT"/>
              </a:rPr>
              <a:t>校舍配置</a:t>
            </a:r>
            <a:endParaRPr lang="zh-TW" altLang="en-US" dirty="0">
              <a:solidFill>
                <a:srgbClr val="4F271C">
                  <a:satMod val="130000"/>
                </a:srgbClr>
              </a:solidFill>
              <a:latin typeface="Gill Sans MT"/>
            </a:endParaRPr>
          </a:p>
        </p:txBody>
      </p:sp>
    </p:spTree>
    <p:extLst>
      <p:ext uri="{BB962C8B-B14F-4D97-AF65-F5344CB8AC3E}">
        <p14:creationId xmlns:p14="http://schemas.microsoft.com/office/powerpoint/2010/main" val="151216953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7"/>
          <p:cNvSpPr>
            <a:spLocks noGrp="1"/>
          </p:cNvSpPr>
          <p:nvPr>
            <p:ph type="title"/>
          </p:nvPr>
        </p:nvSpPr>
        <p:spPr/>
        <p:txBody>
          <a:bodyPr>
            <a:normAutofit/>
          </a:bodyPr>
          <a:lstStyle/>
          <a:p>
            <a:pPr marL="342900" lvl="0" indent="-342900">
              <a:spcBef>
                <a:spcPct val="20000"/>
              </a:spcBef>
            </a:pPr>
            <a:r>
              <a:rPr lang="zh-TW" altLang="en-US" sz="6000" dirty="0">
                <a:solidFill>
                  <a:prstClr val="black"/>
                </a:solidFill>
                <a:latin typeface="Cambria"/>
                <a:ea typeface="新細明體"/>
                <a:cs typeface="+mn-cs"/>
              </a:rPr>
              <a:t>校園環境</a:t>
            </a:r>
            <a:r>
              <a:rPr lang="zh-TW" altLang="en-US" sz="6000" dirty="0" smtClean="0">
                <a:solidFill>
                  <a:prstClr val="black"/>
                </a:solidFill>
                <a:latin typeface="Cambria"/>
                <a:ea typeface="新細明體"/>
                <a:cs typeface="+mn-cs"/>
              </a:rPr>
              <a:t>介紹</a:t>
            </a:r>
            <a:endParaRPr lang="zh-TW" altLang="en-US" dirty="0"/>
          </a:p>
        </p:txBody>
      </p:sp>
      <p:sp>
        <p:nvSpPr>
          <p:cNvPr id="3" name="副標題 2"/>
          <p:cNvSpPr>
            <a:spLocks noGrp="1"/>
          </p:cNvSpPr>
          <p:nvPr>
            <p:ph type="body" orient="vert" idx="1"/>
          </p:nvPr>
        </p:nvSpPr>
        <p:spPr/>
        <p:txBody>
          <a:bodyPr>
            <a:noAutofit/>
          </a:bodyPr>
          <a:lstStyle/>
          <a:p>
            <a:pPr algn="ctr"/>
            <a:endParaRPr lang="zh-TW" altLang="en-US" sz="6000" dirty="0"/>
          </a:p>
        </p:txBody>
      </p:sp>
      <p:pic>
        <p:nvPicPr>
          <p:cNvPr id="4" name="圖片 3" descr="DSC07108.JPG"/>
          <p:cNvPicPr>
            <a:picLocks noChangeAspect="1"/>
          </p:cNvPicPr>
          <p:nvPr/>
        </p:nvPicPr>
        <p:blipFill>
          <a:blip r:embed="rId2" cstate="email"/>
          <a:stretch>
            <a:fillRect/>
          </a:stretch>
        </p:blipFill>
        <p:spPr>
          <a:xfrm>
            <a:off x="179512" y="3933056"/>
            <a:ext cx="2885048" cy="2708920"/>
          </a:xfrm>
          <a:prstGeom prst="rect">
            <a:avLst/>
          </a:prstGeom>
        </p:spPr>
      </p:pic>
      <p:pic>
        <p:nvPicPr>
          <p:cNvPr id="5" name="圖片 4" descr="DSC07045.JPG"/>
          <p:cNvPicPr>
            <a:picLocks noChangeAspect="1"/>
          </p:cNvPicPr>
          <p:nvPr/>
        </p:nvPicPr>
        <p:blipFill>
          <a:blip r:embed="rId3" cstate="email"/>
          <a:srcRect/>
          <a:stretch>
            <a:fillRect/>
          </a:stretch>
        </p:blipFill>
        <p:spPr>
          <a:xfrm>
            <a:off x="3007494" y="3948270"/>
            <a:ext cx="2932658" cy="2693705"/>
          </a:xfrm>
          <a:prstGeom prst="rect">
            <a:avLst/>
          </a:prstGeom>
        </p:spPr>
      </p:pic>
      <p:pic>
        <p:nvPicPr>
          <p:cNvPr id="6" name="圖片 5" descr="DSC07091.JPG"/>
          <p:cNvPicPr>
            <a:picLocks noChangeAspect="1"/>
          </p:cNvPicPr>
          <p:nvPr/>
        </p:nvPicPr>
        <p:blipFill>
          <a:blip r:embed="rId4" cstate="email"/>
          <a:stretch>
            <a:fillRect/>
          </a:stretch>
        </p:blipFill>
        <p:spPr>
          <a:xfrm>
            <a:off x="7365505" y="3933056"/>
            <a:ext cx="1584176" cy="2708919"/>
          </a:xfrm>
          <a:prstGeom prst="rect">
            <a:avLst/>
          </a:prstGeom>
        </p:spPr>
      </p:pic>
      <p:pic>
        <p:nvPicPr>
          <p:cNvPr id="7" name="圖片 6" descr="DSC07059.JPG"/>
          <p:cNvPicPr>
            <a:picLocks noChangeAspect="1"/>
          </p:cNvPicPr>
          <p:nvPr/>
        </p:nvPicPr>
        <p:blipFill>
          <a:blip r:embed="rId5" cstate="email"/>
          <a:stretch>
            <a:fillRect/>
          </a:stretch>
        </p:blipFill>
        <p:spPr>
          <a:xfrm>
            <a:off x="5940152" y="3933056"/>
            <a:ext cx="1455461" cy="2708919"/>
          </a:xfrm>
          <a:prstGeom prst="rect">
            <a:avLst/>
          </a:prstGeom>
        </p:spPr>
      </p:pic>
    </p:spTree>
    <p:extLst>
      <p:ext uri="{BB962C8B-B14F-4D97-AF65-F5344CB8AC3E}">
        <p14:creationId xmlns:p14="http://schemas.microsoft.com/office/powerpoint/2010/main" val="1538380219"/>
      </p:ext>
    </p:extLst>
  </p:cSld>
  <p:clrMapOvr>
    <a:masterClrMapping/>
  </p:clrMapOvr>
  <p:transition>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直排文字版面配置區 2"/>
          <p:cNvSpPr>
            <a:spLocks noGrp="1"/>
          </p:cNvSpPr>
          <p:nvPr>
            <p:ph type="body" orient="vert" idx="1"/>
          </p:nvPr>
        </p:nvSpPr>
        <p:spPr/>
        <p:txBody>
          <a:bodyPr/>
          <a:lstStyle/>
          <a:p>
            <a:endParaRPr lang="zh-TW" altLang="en-US"/>
          </a:p>
        </p:txBody>
      </p:sp>
      <p:pic>
        <p:nvPicPr>
          <p:cNvPr id="5" name="內容版面配置區 4" descr="DSC05447.JPG"/>
          <p:cNvPicPr>
            <a:picLocks noGrp="1" noChangeAspect="1"/>
          </p:cNvPicPr>
          <p:nvPr>
            <p:ph idx="4294967295"/>
          </p:nvPr>
        </p:nvPicPr>
        <p:blipFill>
          <a:blip r:embed="rId2" cstate="print"/>
          <a:stretch>
            <a:fillRect/>
          </a:stretch>
        </p:blipFill>
        <p:spPr>
          <a:xfrm>
            <a:off x="1428750" y="1341438"/>
            <a:ext cx="7715250" cy="5249862"/>
          </a:xfrm>
        </p:spPr>
      </p:pic>
      <p:sp>
        <p:nvSpPr>
          <p:cNvPr id="9" name="文字方塊 8"/>
          <p:cNvSpPr txBox="1"/>
          <p:nvPr/>
        </p:nvSpPr>
        <p:spPr>
          <a:xfrm>
            <a:off x="3131840" y="404664"/>
            <a:ext cx="3744416" cy="707886"/>
          </a:xfrm>
          <a:prstGeom prst="rect">
            <a:avLst/>
          </a:prstGeom>
          <a:noFill/>
        </p:spPr>
        <p:txBody>
          <a:bodyPr wrap="square" rtlCol="0">
            <a:spAutoFit/>
          </a:bodyPr>
          <a:lstStyle/>
          <a:p>
            <a:r>
              <a:rPr lang="zh-TW" altLang="en-US" sz="4000" dirty="0" smtClean="0">
                <a:solidFill>
                  <a:prstClr val="black"/>
                </a:solidFill>
              </a:rPr>
              <a:t>   美勞教室</a:t>
            </a:r>
            <a:endParaRPr lang="zh-TW" altLang="en-US" sz="4000" dirty="0">
              <a:solidFill>
                <a:prstClr val="black"/>
              </a:solidFill>
            </a:endParaRPr>
          </a:p>
        </p:txBody>
      </p:sp>
    </p:spTree>
    <p:extLst>
      <p:ext uri="{BB962C8B-B14F-4D97-AF65-F5344CB8AC3E}">
        <p14:creationId xmlns:p14="http://schemas.microsoft.com/office/powerpoint/2010/main" val="1980091778"/>
      </p:ext>
    </p:extLst>
  </p:cSld>
  <p:clrMapOvr>
    <a:masterClrMapping/>
  </p:clrMapOvr>
  <p:transition>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直排文字版面配置區 2"/>
          <p:cNvSpPr>
            <a:spLocks noGrp="1"/>
          </p:cNvSpPr>
          <p:nvPr>
            <p:ph type="body" orient="vert" idx="1"/>
          </p:nvPr>
        </p:nvSpPr>
        <p:spPr/>
        <p:txBody>
          <a:bodyPr/>
          <a:lstStyle/>
          <a:p>
            <a:endParaRPr lang="zh-TW" altLang="en-US"/>
          </a:p>
        </p:txBody>
      </p:sp>
      <p:pic>
        <p:nvPicPr>
          <p:cNvPr id="5" name="內容版面配置區 4" descr="DSC05448.JPG"/>
          <p:cNvPicPr>
            <a:picLocks noGrp="1" noChangeAspect="1"/>
          </p:cNvPicPr>
          <p:nvPr>
            <p:ph idx="4294967295"/>
          </p:nvPr>
        </p:nvPicPr>
        <p:blipFill>
          <a:blip r:embed="rId2" cstate="print"/>
          <a:stretch>
            <a:fillRect/>
          </a:stretch>
        </p:blipFill>
        <p:spPr>
          <a:xfrm>
            <a:off x="0" y="1428750"/>
            <a:ext cx="7858125" cy="5089525"/>
          </a:xfrm>
        </p:spPr>
      </p:pic>
      <p:pic>
        <p:nvPicPr>
          <p:cNvPr id="6" name="內容版面配置區 4" descr="DSC05448.JPG"/>
          <p:cNvPicPr>
            <a:picLocks noChangeAspect="1"/>
          </p:cNvPicPr>
          <p:nvPr/>
        </p:nvPicPr>
        <p:blipFill>
          <a:blip r:embed="rId2" cstate="print"/>
          <a:stretch>
            <a:fillRect/>
          </a:stretch>
        </p:blipFill>
        <p:spPr>
          <a:xfrm>
            <a:off x="642910" y="1412776"/>
            <a:ext cx="7858180" cy="5089958"/>
          </a:xfrm>
          <a:prstGeom prst="rect">
            <a:avLst/>
          </a:prstGeom>
        </p:spPr>
      </p:pic>
      <p:sp>
        <p:nvSpPr>
          <p:cNvPr id="7" name="文字方塊 6"/>
          <p:cNvSpPr txBox="1"/>
          <p:nvPr/>
        </p:nvSpPr>
        <p:spPr>
          <a:xfrm>
            <a:off x="3131840" y="404664"/>
            <a:ext cx="3744416" cy="707886"/>
          </a:xfrm>
          <a:prstGeom prst="rect">
            <a:avLst/>
          </a:prstGeom>
          <a:noFill/>
        </p:spPr>
        <p:txBody>
          <a:bodyPr wrap="square" rtlCol="0">
            <a:spAutoFit/>
          </a:bodyPr>
          <a:lstStyle/>
          <a:p>
            <a:r>
              <a:rPr lang="zh-TW" altLang="en-US" sz="4000" dirty="0" smtClean="0">
                <a:solidFill>
                  <a:prstClr val="black"/>
                </a:solidFill>
              </a:rPr>
              <a:t>   美勞教室</a:t>
            </a:r>
            <a:endParaRPr lang="zh-TW" altLang="en-US" sz="4000" dirty="0">
              <a:solidFill>
                <a:prstClr val="black"/>
              </a:solidFill>
            </a:endParaRPr>
          </a:p>
        </p:txBody>
      </p:sp>
    </p:spTree>
    <p:extLst>
      <p:ext uri="{BB962C8B-B14F-4D97-AF65-F5344CB8AC3E}">
        <p14:creationId xmlns:p14="http://schemas.microsoft.com/office/powerpoint/2010/main" val="1214110006"/>
      </p:ext>
    </p:extLst>
  </p:cSld>
  <p:clrMapOvr>
    <a:masterClrMapping/>
  </p:clrMapOvr>
  <p:transition>
    <p:rand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直排文字版面配置區 2"/>
          <p:cNvSpPr>
            <a:spLocks noGrp="1"/>
          </p:cNvSpPr>
          <p:nvPr>
            <p:ph type="body" orient="vert" idx="1"/>
          </p:nvPr>
        </p:nvSpPr>
        <p:spPr/>
        <p:txBody>
          <a:bodyPr/>
          <a:lstStyle/>
          <a:p>
            <a:endParaRPr lang="zh-TW" altLang="en-US"/>
          </a:p>
        </p:txBody>
      </p:sp>
      <p:pic>
        <p:nvPicPr>
          <p:cNvPr id="5" name="內容版面配置區 4" descr="DSC05451.JPG"/>
          <p:cNvPicPr>
            <a:picLocks noGrp="1" noChangeAspect="1"/>
          </p:cNvPicPr>
          <p:nvPr>
            <p:ph idx="4294967295"/>
          </p:nvPr>
        </p:nvPicPr>
        <p:blipFill>
          <a:blip r:embed="rId2" cstate="print"/>
          <a:stretch>
            <a:fillRect/>
          </a:stretch>
        </p:blipFill>
        <p:spPr>
          <a:xfrm>
            <a:off x="0" y="1428750"/>
            <a:ext cx="3571875" cy="2679700"/>
          </a:xfrm>
        </p:spPr>
      </p:pic>
      <p:pic>
        <p:nvPicPr>
          <p:cNvPr id="6" name="圖片 5" descr="DSC05454.JPG"/>
          <p:cNvPicPr>
            <a:picLocks noChangeAspect="1"/>
          </p:cNvPicPr>
          <p:nvPr/>
        </p:nvPicPr>
        <p:blipFill>
          <a:blip r:embed="rId3" cstate="print"/>
          <a:srcRect l="6098" r="2439"/>
          <a:stretch>
            <a:fillRect/>
          </a:stretch>
        </p:blipFill>
        <p:spPr>
          <a:xfrm rot="5400000">
            <a:off x="3930476" y="1927383"/>
            <a:ext cx="5143538" cy="4146243"/>
          </a:xfrm>
          <a:prstGeom prst="rect">
            <a:avLst/>
          </a:prstGeom>
        </p:spPr>
      </p:pic>
      <p:pic>
        <p:nvPicPr>
          <p:cNvPr id="8" name="圖片 7" descr="DSC05455.JPG"/>
          <p:cNvPicPr>
            <a:picLocks noChangeAspect="1"/>
          </p:cNvPicPr>
          <p:nvPr/>
        </p:nvPicPr>
        <p:blipFill>
          <a:blip r:embed="rId4" cstate="print"/>
          <a:srcRect l="41539" t="3846" r="6153"/>
          <a:stretch>
            <a:fillRect/>
          </a:stretch>
        </p:blipFill>
        <p:spPr>
          <a:xfrm rot="5400000">
            <a:off x="1142975" y="3571878"/>
            <a:ext cx="2428894" cy="3571901"/>
          </a:xfrm>
          <a:prstGeom prst="rect">
            <a:avLst/>
          </a:prstGeom>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9104" y="355585"/>
            <a:ext cx="3743325"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1998286"/>
      </p:ext>
    </p:extLst>
  </p:cSld>
  <p:clrMapOvr>
    <a:masterClrMapping/>
  </p:clrMapOvr>
  <p:transition>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DSC07058.JPG"/>
          <p:cNvPicPr>
            <a:picLocks noChangeAspect="1"/>
          </p:cNvPicPr>
          <p:nvPr/>
        </p:nvPicPr>
        <p:blipFill>
          <a:blip r:embed="rId2" cstate="email"/>
          <a:stretch>
            <a:fillRect/>
          </a:stretch>
        </p:blipFill>
        <p:spPr>
          <a:xfrm>
            <a:off x="0" y="1484784"/>
            <a:ext cx="4569972" cy="5373216"/>
          </a:xfrm>
          <a:prstGeom prst="rect">
            <a:avLst/>
          </a:prstGeom>
        </p:spPr>
      </p:pic>
      <p:pic>
        <p:nvPicPr>
          <p:cNvPr id="3" name="圖片 2" descr="DSC07038.JPG"/>
          <p:cNvPicPr>
            <a:picLocks noChangeAspect="1"/>
          </p:cNvPicPr>
          <p:nvPr/>
        </p:nvPicPr>
        <p:blipFill>
          <a:blip r:embed="rId3" cstate="email"/>
          <a:stretch>
            <a:fillRect/>
          </a:stretch>
        </p:blipFill>
        <p:spPr>
          <a:xfrm>
            <a:off x="4572000" y="1484784"/>
            <a:ext cx="4572000" cy="5373216"/>
          </a:xfrm>
          <a:prstGeom prst="rect">
            <a:avLst/>
          </a:prstGeom>
        </p:spPr>
      </p:pic>
      <p:sp>
        <p:nvSpPr>
          <p:cNvPr id="8" name="文字方塊 7"/>
          <p:cNvSpPr txBox="1"/>
          <p:nvPr/>
        </p:nvSpPr>
        <p:spPr>
          <a:xfrm>
            <a:off x="3419872" y="698793"/>
            <a:ext cx="2736304" cy="707886"/>
          </a:xfrm>
          <a:prstGeom prst="rect">
            <a:avLst/>
          </a:prstGeom>
          <a:noFill/>
        </p:spPr>
        <p:txBody>
          <a:bodyPr wrap="square" rtlCol="0">
            <a:spAutoFit/>
          </a:bodyPr>
          <a:lstStyle/>
          <a:p>
            <a:r>
              <a:rPr lang="zh-TW" altLang="en-US" sz="4000" dirty="0" smtClean="0">
                <a:solidFill>
                  <a:prstClr val="black"/>
                </a:solidFill>
              </a:rPr>
              <a:t>音樂教室</a:t>
            </a:r>
            <a:endParaRPr lang="zh-TW" altLang="en-US" sz="4000" dirty="0">
              <a:solidFill>
                <a:prstClr val="black"/>
              </a:solidFill>
            </a:endParaRPr>
          </a:p>
        </p:txBody>
      </p:sp>
      <p:sp>
        <p:nvSpPr>
          <p:cNvPr id="2" name="標題 1"/>
          <p:cNvSpPr>
            <a:spLocks noGrp="1"/>
          </p:cNvSpPr>
          <p:nvPr>
            <p:ph type="title"/>
          </p:nvPr>
        </p:nvSpPr>
        <p:spPr/>
        <p:txBody>
          <a:bodyPr/>
          <a:lstStyle/>
          <a:p>
            <a:endParaRPr lang="zh-TW" altLang="en-US"/>
          </a:p>
        </p:txBody>
      </p:sp>
      <p:sp>
        <p:nvSpPr>
          <p:cNvPr id="5" name="直排文字版面配置區 4"/>
          <p:cNvSpPr>
            <a:spLocks noGrp="1"/>
          </p:cNvSpPr>
          <p:nvPr>
            <p:ph type="body" orient="vert" idx="1"/>
          </p:nvPr>
        </p:nvSpPr>
        <p:spPr/>
        <p:txBody>
          <a:bodyPr/>
          <a:lstStyle/>
          <a:p>
            <a:endParaRPr lang="zh-TW" altLang="en-US"/>
          </a:p>
        </p:txBody>
      </p:sp>
    </p:spTree>
    <p:extLst>
      <p:ext uri="{BB962C8B-B14F-4D97-AF65-F5344CB8AC3E}">
        <p14:creationId xmlns:p14="http://schemas.microsoft.com/office/powerpoint/2010/main" val="4084721053"/>
      </p:ext>
    </p:extLst>
  </p:cSld>
  <p:clrMapOvr>
    <a:masterClrMapping/>
  </p:clrMapOvr>
  <p:transition>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DSC07056.JPG"/>
          <p:cNvPicPr>
            <a:picLocks noChangeAspect="1"/>
          </p:cNvPicPr>
          <p:nvPr/>
        </p:nvPicPr>
        <p:blipFill>
          <a:blip r:embed="rId2" cstate="email"/>
          <a:srcRect/>
          <a:stretch>
            <a:fillRect/>
          </a:stretch>
        </p:blipFill>
        <p:spPr>
          <a:xfrm>
            <a:off x="0" y="836712"/>
            <a:ext cx="9144000" cy="6021288"/>
          </a:xfrm>
          <a:prstGeom prst="rect">
            <a:avLst/>
          </a:prstGeom>
        </p:spPr>
      </p:pic>
      <p:sp>
        <p:nvSpPr>
          <p:cNvPr id="4" name="文字方塊 3"/>
          <p:cNvSpPr txBox="1"/>
          <p:nvPr/>
        </p:nvSpPr>
        <p:spPr>
          <a:xfrm>
            <a:off x="3419872" y="128826"/>
            <a:ext cx="2736304" cy="707886"/>
          </a:xfrm>
          <a:prstGeom prst="rect">
            <a:avLst/>
          </a:prstGeom>
          <a:noFill/>
        </p:spPr>
        <p:txBody>
          <a:bodyPr wrap="square" rtlCol="0">
            <a:spAutoFit/>
          </a:bodyPr>
          <a:lstStyle/>
          <a:p>
            <a:r>
              <a:rPr lang="zh-TW" altLang="en-US" sz="4000" dirty="0" smtClean="0">
                <a:solidFill>
                  <a:prstClr val="black"/>
                </a:solidFill>
              </a:rPr>
              <a:t>音樂教室</a:t>
            </a:r>
            <a:endParaRPr lang="zh-TW" altLang="en-US" sz="4000" dirty="0">
              <a:solidFill>
                <a:prstClr val="black"/>
              </a:solidFill>
            </a:endParaRPr>
          </a:p>
        </p:txBody>
      </p:sp>
      <p:sp>
        <p:nvSpPr>
          <p:cNvPr id="3" name="標題 2"/>
          <p:cNvSpPr>
            <a:spLocks noGrp="1"/>
          </p:cNvSpPr>
          <p:nvPr>
            <p:ph type="title"/>
          </p:nvPr>
        </p:nvSpPr>
        <p:spPr/>
        <p:txBody>
          <a:bodyPr/>
          <a:lstStyle/>
          <a:p>
            <a:endParaRPr lang="zh-TW" altLang="en-US"/>
          </a:p>
        </p:txBody>
      </p:sp>
      <p:sp>
        <p:nvSpPr>
          <p:cNvPr id="5" name="直排文字版面配置區 4"/>
          <p:cNvSpPr>
            <a:spLocks noGrp="1"/>
          </p:cNvSpPr>
          <p:nvPr>
            <p:ph type="body" orient="vert" idx="1"/>
          </p:nvPr>
        </p:nvSpPr>
        <p:spPr/>
        <p:txBody>
          <a:bodyPr/>
          <a:lstStyle/>
          <a:p>
            <a:endParaRPr lang="zh-TW" altLang="en-US"/>
          </a:p>
        </p:txBody>
      </p:sp>
    </p:spTree>
    <p:extLst>
      <p:ext uri="{BB962C8B-B14F-4D97-AF65-F5344CB8AC3E}">
        <p14:creationId xmlns:p14="http://schemas.microsoft.com/office/powerpoint/2010/main" val="4024272502"/>
      </p:ext>
    </p:extLst>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標題 1"/>
          <p:cNvSpPr>
            <a:spLocks noGrp="1"/>
          </p:cNvSpPr>
          <p:nvPr>
            <p:ph type="title"/>
          </p:nvPr>
        </p:nvSpPr>
        <p:spPr>
          <a:xfrm>
            <a:off x="1043608" y="548680"/>
            <a:ext cx="6995120" cy="868958"/>
          </a:xfrm>
        </p:spPr>
        <p:txBody>
          <a:bodyPr/>
          <a:lstStyle/>
          <a:p>
            <a:r>
              <a:rPr lang="zh-TW" altLang="en-US" b="1" dirty="0" smtClean="0">
                <a:effectLst>
                  <a:outerShdw blurRad="38100" dist="38100" dir="2700000" algn="tl">
                    <a:srgbClr val="000000">
                      <a:alpha val="43137"/>
                    </a:srgbClr>
                  </a:outerShdw>
                </a:effectLst>
              </a:rPr>
              <a:t>臺北市 深耕閱讀推廣</a:t>
            </a:r>
          </a:p>
        </p:txBody>
      </p:sp>
      <p:sp>
        <p:nvSpPr>
          <p:cNvPr id="24579" name="內容版面配置區 2"/>
          <p:cNvSpPr>
            <a:spLocks noGrp="1"/>
          </p:cNvSpPr>
          <p:nvPr>
            <p:ph idx="1"/>
          </p:nvPr>
        </p:nvSpPr>
        <p:spPr>
          <a:xfrm>
            <a:off x="1043608" y="1484784"/>
            <a:ext cx="7056784" cy="1008112"/>
          </a:xfrm>
        </p:spPr>
        <p:txBody>
          <a:bodyPr>
            <a:normAutofit fontScale="92500"/>
          </a:bodyPr>
          <a:lstStyle/>
          <a:p>
            <a:r>
              <a:rPr lang="zh-TW" altLang="en-US" sz="4400" dirty="0" smtClean="0">
                <a:solidFill>
                  <a:srgbClr val="FF0000"/>
                </a:solidFill>
                <a:latin typeface="標楷體" panose="03000509000000000000" pitchFamily="65" charset="-120"/>
                <a:ea typeface="標楷體" panose="03000509000000000000" pitchFamily="65" charset="-120"/>
              </a:rPr>
              <a:t>金華國小年年評比皆為特優</a:t>
            </a:r>
          </a:p>
        </p:txBody>
      </p:sp>
      <p:graphicFrame>
        <p:nvGraphicFramePr>
          <p:cNvPr id="4" name="表格 3"/>
          <p:cNvGraphicFramePr>
            <a:graphicFrameLocks noGrp="1"/>
          </p:cNvGraphicFramePr>
          <p:nvPr>
            <p:extLst>
              <p:ext uri="{D42A27DB-BD31-4B8C-83A1-F6EECF244321}">
                <p14:modId xmlns:p14="http://schemas.microsoft.com/office/powerpoint/2010/main" val="910859087"/>
              </p:ext>
            </p:extLst>
          </p:nvPr>
        </p:nvGraphicFramePr>
        <p:xfrm>
          <a:off x="1403648" y="2708920"/>
          <a:ext cx="6365100" cy="1895570"/>
        </p:xfrm>
        <a:graphic>
          <a:graphicData uri="http://schemas.openxmlformats.org/drawingml/2006/table">
            <a:tbl>
              <a:tblPr firstRow="1" bandRow="1">
                <a:tableStyleId>{69C7853C-536D-4A76-A0AE-DD22124D55A5}</a:tableStyleId>
              </a:tblPr>
              <a:tblGrid>
                <a:gridCol w="1591275"/>
                <a:gridCol w="1591275"/>
                <a:gridCol w="1591275"/>
                <a:gridCol w="1591275"/>
              </a:tblGrid>
              <a:tr h="94778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600" dirty="0" smtClean="0">
                          <a:solidFill>
                            <a:sysClr val="windowText" lastClr="000000"/>
                          </a:solidFill>
                        </a:rPr>
                        <a:t>98</a:t>
                      </a:r>
                      <a:r>
                        <a:rPr lang="zh-TW" altLang="en-US" sz="2600" dirty="0" smtClean="0">
                          <a:solidFill>
                            <a:sysClr val="windowText" lastClr="000000"/>
                          </a:solidFill>
                        </a:rPr>
                        <a:t>年度</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600" smtClean="0">
                          <a:solidFill>
                            <a:sysClr val="windowText" lastClr="000000"/>
                          </a:solidFill>
                        </a:rPr>
                        <a:t>100</a:t>
                      </a:r>
                      <a:r>
                        <a:rPr lang="zh-TW" altLang="en-US" sz="2600" smtClean="0">
                          <a:solidFill>
                            <a:sysClr val="windowText" lastClr="000000"/>
                          </a:solidFill>
                        </a:rPr>
                        <a:t>年度</a:t>
                      </a:r>
                      <a:endParaRPr lang="zh-TW" altLang="en-US" sz="2600" dirty="0" smtClean="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600" dirty="0" smtClean="0">
                          <a:solidFill>
                            <a:sysClr val="windowText" lastClr="000000"/>
                          </a:solidFill>
                        </a:rPr>
                        <a:t>101</a:t>
                      </a:r>
                      <a:r>
                        <a:rPr lang="zh-TW" altLang="en-US" sz="2600" dirty="0" smtClean="0">
                          <a:solidFill>
                            <a:sysClr val="windowText" lastClr="000000"/>
                          </a:solidFill>
                        </a:rPr>
                        <a:t>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altLang="zh-TW" sz="2600" dirty="0" smtClean="0">
                          <a:solidFill>
                            <a:sysClr val="windowText" lastClr="000000"/>
                          </a:solidFill>
                        </a:rPr>
                        <a:t>102</a:t>
                      </a:r>
                      <a:r>
                        <a:rPr lang="zh-TW" altLang="en-US" sz="2600" dirty="0" smtClean="0">
                          <a:solidFill>
                            <a:sysClr val="windowText" lastClr="000000"/>
                          </a:solidFill>
                        </a:rPr>
                        <a:t>年度</a:t>
                      </a:r>
                      <a:endParaRPr lang="zh-TW" altLang="en-US" sz="2600" dirty="0">
                        <a:solidFill>
                          <a:sysClr val="windowText" lastClr="000000"/>
                        </a:solidFill>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tx2">
                        <a:lumMod val="10000"/>
                        <a:lumOff val="90000"/>
                      </a:schemeClr>
                    </a:solidFill>
                  </a:tcPr>
                </a:tc>
              </a:tr>
              <a:tr h="94778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4800" dirty="0" smtClean="0">
                          <a:solidFill>
                            <a:srgbClr val="FFFF00"/>
                          </a:solidFill>
                          <a:latin typeface="標楷體" panose="03000509000000000000" pitchFamily="65" charset="-120"/>
                          <a:ea typeface="標楷體" panose="03000509000000000000" pitchFamily="65" charset="-120"/>
                        </a:rPr>
                        <a:t>特優</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4800" dirty="0" smtClean="0">
                          <a:solidFill>
                            <a:srgbClr val="FFFF00"/>
                          </a:solidFill>
                          <a:latin typeface="標楷體" panose="03000509000000000000" pitchFamily="65" charset="-120"/>
                          <a:ea typeface="標楷體" panose="03000509000000000000" pitchFamily="65" charset="-120"/>
                        </a:rPr>
                        <a:t>特優</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4800" dirty="0" smtClean="0">
                          <a:solidFill>
                            <a:srgbClr val="FFFF00"/>
                          </a:solidFill>
                          <a:latin typeface="標楷體" panose="03000509000000000000" pitchFamily="65" charset="-120"/>
                          <a:ea typeface="標楷體" panose="03000509000000000000" pitchFamily="65" charset="-120"/>
                        </a:rPr>
                        <a:t>特優</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4800" dirty="0" smtClean="0">
                          <a:solidFill>
                            <a:srgbClr val="FFFF00"/>
                          </a:solidFill>
                          <a:latin typeface="標楷體" panose="03000509000000000000" pitchFamily="65" charset="-120"/>
                          <a:ea typeface="標楷體" panose="03000509000000000000" pitchFamily="65" charset="-120"/>
                        </a:rPr>
                        <a:t>特優</a:t>
                      </a:r>
                      <a:endParaRPr lang="zh-TW" altLang="en-US" sz="4800" dirty="0">
                        <a:solidFill>
                          <a:srgbClr val="FFFF00"/>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78328216"/>
      </p:ext>
    </p:extLst>
  </p:cSld>
  <p:clrMapOvr>
    <a:masterClrMapping/>
  </p:clrMapOvr>
  <p:transition>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DSC07039.JPG"/>
          <p:cNvPicPr>
            <a:picLocks noChangeAspect="1"/>
          </p:cNvPicPr>
          <p:nvPr/>
        </p:nvPicPr>
        <p:blipFill>
          <a:blip r:embed="rId2" cstate="email"/>
          <a:stretch>
            <a:fillRect/>
          </a:stretch>
        </p:blipFill>
        <p:spPr>
          <a:xfrm>
            <a:off x="0" y="836712"/>
            <a:ext cx="6492214" cy="4869160"/>
          </a:xfrm>
          <a:prstGeom prst="rect">
            <a:avLst/>
          </a:prstGeom>
        </p:spPr>
      </p:pic>
      <p:pic>
        <p:nvPicPr>
          <p:cNvPr id="2" name="圖片 1" descr="DSC07043.JPG"/>
          <p:cNvPicPr>
            <a:picLocks noChangeAspect="1"/>
          </p:cNvPicPr>
          <p:nvPr/>
        </p:nvPicPr>
        <p:blipFill>
          <a:blip r:embed="rId3" cstate="email"/>
          <a:stretch>
            <a:fillRect/>
          </a:stretch>
        </p:blipFill>
        <p:spPr>
          <a:xfrm>
            <a:off x="3131841" y="2348880"/>
            <a:ext cx="6012160" cy="4509120"/>
          </a:xfrm>
          <a:prstGeom prst="rect">
            <a:avLst/>
          </a:prstGeom>
        </p:spPr>
      </p:pic>
      <p:sp>
        <p:nvSpPr>
          <p:cNvPr id="5" name="文字方塊 4"/>
          <p:cNvSpPr txBox="1"/>
          <p:nvPr/>
        </p:nvSpPr>
        <p:spPr>
          <a:xfrm>
            <a:off x="3401617" y="161697"/>
            <a:ext cx="2736304" cy="707886"/>
          </a:xfrm>
          <a:prstGeom prst="rect">
            <a:avLst/>
          </a:prstGeom>
          <a:noFill/>
        </p:spPr>
        <p:txBody>
          <a:bodyPr wrap="square" rtlCol="0">
            <a:spAutoFit/>
          </a:bodyPr>
          <a:lstStyle/>
          <a:p>
            <a:r>
              <a:rPr lang="zh-TW" altLang="en-US" sz="4000" dirty="0" smtClean="0">
                <a:solidFill>
                  <a:prstClr val="black"/>
                </a:solidFill>
              </a:rPr>
              <a:t>音樂教室</a:t>
            </a:r>
            <a:endParaRPr lang="zh-TW" altLang="en-US" sz="4000" dirty="0">
              <a:solidFill>
                <a:prstClr val="black"/>
              </a:solidFill>
            </a:endParaRPr>
          </a:p>
        </p:txBody>
      </p:sp>
      <p:sp>
        <p:nvSpPr>
          <p:cNvPr id="4" name="標題 3"/>
          <p:cNvSpPr>
            <a:spLocks noGrp="1"/>
          </p:cNvSpPr>
          <p:nvPr>
            <p:ph type="title"/>
          </p:nvPr>
        </p:nvSpPr>
        <p:spPr/>
        <p:txBody>
          <a:bodyPr/>
          <a:lstStyle/>
          <a:p>
            <a:endParaRPr lang="zh-TW" altLang="en-US"/>
          </a:p>
        </p:txBody>
      </p:sp>
      <p:sp>
        <p:nvSpPr>
          <p:cNvPr id="6" name="直排文字版面配置區 5"/>
          <p:cNvSpPr>
            <a:spLocks noGrp="1"/>
          </p:cNvSpPr>
          <p:nvPr>
            <p:ph type="body" orient="vert" idx="1"/>
          </p:nvPr>
        </p:nvSpPr>
        <p:spPr/>
        <p:txBody>
          <a:bodyPr/>
          <a:lstStyle/>
          <a:p>
            <a:endParaRPr lang="zh-TW" altLang="en-US"/>
          </a:p>
        </p:txBody>
      </p:sp>
    </p:spTree>
    <p:extLst>
      <p:ext uri="{BB962C8B-B14F-4D97-AF65-F5344CB8AC3E}">
        <p14:creationId xmlns:p14="http://schemas.microsoft.com/office/powerpoint/2010/main" val="18885217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a:xfrm>
            <a:off x="251520" y="0"/>
            <a:ext cx="8686800" cy="838200"/>
          </a:xfrm>
          <a:prstGeom prst="rect">
            <a:avLst/>
          </a:prstGeom>
        </p:spPr>
        <p:txBody>
          <a:bodyPr/>
          <a:lstStyle/>
          <a:p>
            <a:pPr algn="ctr">
              <a:spcBef>
                <a:spcPct val="0"/>
              </a:spcBef>
              <a:tabLst>
                <a:tab pos="2697163" algn="l"/>
              </a:tabLst>
              <a:defRPr/>
            </a:pPr>
            <a:r>
              <a:rPr lang="zh-TW" altLang="en-US" sz="4800" cap="all" dirty="0" smtClean="0">
                <a:solidFill>
                  <a:srgbClr val="4E3B30"/>
                </a:solidFill>
                <a:effectLst>
                  <a:reflection blurRad="12700" stA="48000" endA="300" endPos="55000" dir="5400000" sy="-90000" algn="bl" rotWithShape="0"/>
                </a:effectLst>
                <a:latin typeface="Franklin Gothic Medium"/>
              </a:rPr>
              <a:t>游泳池</a:t>
            </a:r>
            <a:endParaRPr lang="zh-TW" altLang="en-US" sz="4800" cap="all" dirty="0">
              <a:solidFill>
                <a:srgbClr val="4E3B30"/>
              </a:solidFill>
              <a:effectLst>
                <a:reflection blurRad="12700" stA="48000" endA="300" endPos="55000" dir="5400000" sy="-90000" algn="bl" rotWithShape="0"/>
              </a:effectLst>
              <a:latin typeface="Franklin Gothic Medium"/>
            </a:endParaRPr>
          </a:p>
        </p:txBody>
      </p:sp>
      <p:pic>
        <p:nvPicPr>
          <p:cNvPr id="6" name="圖片 5" descr="DSC07108.JPG"/>
          <p:cNvPicPr>
            <a:picLocks noChangeAspect="1"/>
          </p:cNvPicPr>
          <p:nvPr/>
        </p:nvPicPr>
        <p:blipFill>
          <a:blip r:embed="rId2" cstate="email"/>
          <a:stretch>
            <a:fillRect/>
          </a:stretch>
        </p:blipFill>
        <p:spPr>
          <a:xfrm>
            <a:off x="0" y="782706"/>
            <a:ext cx="9144000" cy="6075294"/>
          </a:xfrm>
          <a:prstGeom prst="rect">
            <a:avLst/>
          </a:prstGeom>
        </p:spPr>
      </p:pic>
      <p:sp>
        <p:nvSpPr>
          <p:cNvPr id="2" name="標題 1"/>
          <p:cNvSpPr>
            <a:spLocks noGrp="1"/>
          </p:cNvSpPr>
          <p:nvPr>
            <p:ph type="title"/>
          </p:nvPr>
        </p:nvSpPr>
        <p:spPr/>
        <p:txBody>
          <a:bodyPr/>
          <a:lstStyle/>
          <a:p>
            <a:endParaRPr lang="zh-TW" altLang="en-US"/>
          </a:p>
        </p:txBody>
      </p:sp>
      <p:sp>
        <p:nvSpPr>
          <p:cNvPr id="3" name="直排文字版面配置區 2"/>
          <p:cNvSpPr>
            <a:spLocks noGrp="1"/>
          </p:cNvSpPr>
          <p:nvPr>
            <p:ph type="body" orient="vert" idx="1"/>
          </p:nvPr>
        </p:nvSpPr>
        <p:spPr/>
        <p:txBody>
          <a:bodyPr/>
          <a:lstStyle/>
          <a:p>
            <a:endParaRPr lang="zh-TW" altLang="en-US"/>
          </a:p>
        </p:txBody>
      </p:sp>
    </p:spTree>
    <p:extLst>
      <p:ext uri="{BB962C8B-B14F-4D97-AF65-F5344CB8AC3E}">
        <p14:creationId xmlns:p14="http://schemas.microsoft.com/office/powerpoint/2010/main" val="3465582373"/>
      </p:ext>
    </p:extLst>
  </p:cSld>
  <p:clrMapOvr>
    <a:masterClrMapping/>
  </p:clrMapOvr>
  <p:transition>
    <p:rand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a:xfrm>
            <a:off x="251520" y="0"/>
            <a:ext cx="8686800" cy="838200"/>
          </a:xfrm>
          <a:prstGeom prst="rect">
            <a:avLst/>
          </a:prstGeom>
        </p:spPr>
        <p:txBody>
          <a:bodyPr/>
          <a:lstStyle/>
          <a:p>
            <a:pPr algn="ctr">
              <a:spcBef>
                <a:spcPct val="0"/>
              </a:spcBef>
              <a:tabLst>
                <a:tab pos="2697163" algn="l"/>
              </a:tabLst>
              <a:defRPr/>
            </a:pPr>
            <a:r>
              <a:rPr lang="zh-TW" altLang="en-US" sz="4800" cap="all" dirty="0" smtClean="0">
                <a:solidFill>
                  <a:srgbClr val="4E3B30"/>
                </a:solidFill>
                <a:effectLst>
                  <a:reflection blurRad="12700" stA="48000" endA="300" endPos="55000" dir="5400000" sy="-90000" algn="bl" rotWithShape="0"/>
                </a:effectLst>
                <a:latin typeface="Franklin Gothic Medium"/>
              </a:rPr>
              <a:t>游泳池</a:t>
            </a:r>
            <a:endParaRPr lang="zh-TW" altLang="en-US" sz="4800" cap="all" dirty="0">
              <a:solidFill>
                <a:srgbClr val="4E3B30"/>
              </a:solidFill>
              <a:effectLst>
                <a:reflection blurRad="12700" stA="48000" endA="300" endPos="55000" dir="5400000" sy="-90000" algn="bl" rotWithShape="0"/>
              </a:effectLst>
              <a:latin typeface="Franklin Gothic Medium"/>
            </a:endParaRPr>
          </a:p>
        </p:txBody>
      </p:sp>
      <p:pic>
        <p:nvPicPr>
          <p:cNvPr id="7" name="圖片 6" descr="DSC07104.JPG"/>
          <p:cNvPicPr>
            <a:picLocks noChangeAspect="1"/>
          </p:cNvPicPr>
          <p:nvPr/>
        </p:nvPicPr>
        <p:blipFill>
          <a:blip r:embed="rId2" cstate="email"/>
          <a:stretch>
            <a:fillRect/>
          </a:stretch>
        </p:blipFill>
        <p:spPr>
          <a:xfrm>
            <a:off x="0" y="836712"/>
            <a:ext cx="6624736" cy="4968552"/>
          </a:xfrm>
          <a:prstGeom prst="rect">
            <a:avLst/>
          </a:prstGeom>
        </p:spPr>
      </p:pic>
      <p:pic>
        <p:nvPicPr>
          <p:cNvPr id="4" name="圖片 3" descr="DSC07101.JPG"/>
          <p:cNvPicPr>
            <a:picLocks noChangeAspect="1"/>
          </p:cNvPicPr>
          <p:nvPr/>
        </p:nvPicPr>
        <p:blipFill>
          <a:blip r:embed="rId3" cstate="email"/>
          <a:stretch>
            <a:fillRect/>
          </a:stretch>
        </p:blipFill>
        <p:spPr>
          <a:xfrm>
            <a:off x="2939819" y="2204864"/>
            <a:ext cx="6204181" cy="4653136"/>
          </a:xfrm>
          <a:prstGeom prst="rect">
            <a:avLst/>
          </a:prstGeom>
        </p:spPr>
      </p:pic>
      <p:sp>
        <p:nvSpPr>
          <p:cNvPr id="2" name="標題 1"/>
          <p:cNvSpPr>
            <a:spLocks noGrp="1"/>
          </p:cNvSpPr>
          <p:nvPr>
            <p:ph type="title"/>
          </p:nvPr>
        </p:nvSpPr>
        <p:spPr/>
        <p:txBody>
          <a:bodyPr/>
          <a:lstStyle/>
          <a:p>
            <a:endParaRPr lang="zh-TW" altLang="en-US"/>
          </a:p>
        </p:txBody>
      </p:sp>
      <p:sp>
        <p:nvSpPr>
          <p:cNvPr id="3" name="直排文字版面配置區 2"/>
          <p:cNvSpPr>
            <a:spLocks noGrp="1"/>
          </p:cNvSpPr>
          <p:nvPr>
            <p:ph type="body" orient="vert" idx="1"/>
          </p:nvPr>
        </p:nvSpPr>
        <p:spPr/>
        <p:txBody>
          <a:bodyPr/>
          <a:lstStyle/>
          <a:p>
            <a:endParaRPr lang="zh-TW" altLang="en-US"/>
          </a:p>
        </p:txBody>
      </p:sp>
    </p:spTree>
    <p:extLst>
      <p:ext uri="{BB962C8B-B14F-4D97-AF65-F5344CB8AC3E}">
        <p14:creationId xmlns:p14="http://schemas.microsoft.com/office/powerpoint/2010/main" val="22470059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a:xfrm>
            <a:off x="251520" y="0"/>
            <a:ext cx="8686800" cy="838200"/>
          </a:xfrm>
          <a:prstGeom prst="rect">
            <a:avLst/>
          </a:prstGeom>
        </p:spPr>
        <p:txBody>
          <a:bodyPr/>
          <a:lstStyle/>
          <a:p>
            <a:pPr algn="ctr">
              <a:spcBef>
                <a:spcPct val="0"/>
              </a:spcBef>
              <a:tabLst>
                <a:tab pos="2697163" algn="l"/>
              </a:tabLst>
              <a:defRPr/>
            </a:pPr>
            <a:r>
              <a:rPr lang="zh-TW" altLang="en-US" sz="4800" cap="all" dirty="0" smtClean="0">
                <a:solidFill>
                  <a:srgbClr val="4E3B30"/>
                </a:solidFill>
                <a:effectLst>
                  <a:reflection blurRad="12700" stA="48000" endA="300" endPos="55000" dir="5400000" sy="-90000" algn="bl" rotWithShape="0"/>
                </a:effectLst>
                <a:latin typeface="Franklin Gothic Medium"/>
              </a:rPr>
              <a:t>游泳池</a:t>
            </a:r>
            <a:endParaRPr lang="zh-TW" altLang="en-US" sz="4800" cap="all" dirty="0">
              <a:solidFill>
                <a:srgbClr val="4E3B30"/>
              </a:solidFill>
              <a:effectLst>
                <a:reflection blurRad="12700" stA="48000" endA="300" endPos="55000" dir="5400000" sy="-90000" algn="bl" rotWithShape="0"/>
              </a:effectLst>
              <a:latin typeface="Franklin Gothic Medium"/>
            </a:endParaRPr>
          </a:p>
        </p:txBody>
      </p:sp>
      <p:pic>
        <p:nvPicPr>
          <p:cNvPr id="4" name="圖片 3" descr="DSC07098.JPG"/>
          <p:cNvPicPr>
            <a:picLocks noChangeAspect="1"/>
          </p:cNvPicPr>
          <p:nvPr/>
        </p:nvPicPr>
        <p:blipFill>
          <a:blip r:embed="rId2" cstate="email"/>
          <a:stretch>
            <a:fillRect/>
          </a:stretch>
        </p:blipFill>
        <p:spPr>
          <a:xfrm rot="5400000">
            <a:off x="-652636" y="1633364"/>
            <a:ext cx="5877272" cy="4572000"/>
          </a:xfrm>
          <a:prstGeom prst="rect">
            <a:avLst/>
          </a:prstGeom>
        </p:spPr>
      </p:pic>
      <p:pic>
        <p:nvPicPr>
          <p:cNvPr id="7" name="圖片 6" descr="DSC07100.JPG"/>
          <p:cNvPicPr>
            <a:picLocks noChangeAspect="1"/>
          </p:cNvPicPr>
          <p:nvPr/>
        </p:nvPicPr>
        <p:blipFill>
          <a:blip r:embed="rId3" cstate="email"/>
          <a:stretch>
            <a:fillRect/>
          </a:stretch>
        </p:blipFill>
        <p:spPr>
          <a:xfrm rot="5400000">
            <a:off x="3918012" y="1634716"/>
            <a:ext cx="5879976" cy="4572000"/>
          </a:xfrm>
          <a:prstGeom prst="rect">
            <a:avLst/>
          </a:prstGeom>
        </p:spPr>
      </p:pic>
      <p:sp>
        <p:nvSpPr>
          <p:cNvPr id="2" name="標題 1"/>
          <p:cNvSpPr>
            <a:spLocks noGrp="1"/>
          </p:cNvSpPr>
          <p:nvPr>
            <p:ph type="title"/>
          </p:nvPr>
        </p:nvSpPr>
        <p:spPr/>
        <p:txBody>
          <a:bodyPr/>
          <a:lstStyle/>
          <a:p>
            <a:endParaRPr lang="zh-TW" altLang="en-US"/>
          </a:p>
        </p:txBody>
      </p:sp>
      <p:sp>
        <p:nvSpPr>
          <p:cNvPr id="3" name="直排文字版面配置區 2"/>
          <p:cNvSpPr>
            <a:spLocks noGrp="1"/>
          </p:cNvSpPr>
          <p:nvPr>
            <p:ph type="body" orient="vert" idx="1"/>
          </p:nvPr>
        </p:nvSpPr>
        <p:spPr/>
        <p:txBody>
          <a:bodyPr/>
          <a:lstStyle/>
          <a:p>
            <a:endParaRPr lang="zh-TW" altLang="en-US"/>
          </a:p>
        </p:txBody>
      </p:sp>
    </p:spTree>
    <p:extLst>
      <p:ext uri="{BB962C8B-B14F-4D97-AF65-F5344CB8AC3E}">
        <p14:creationId xmlns:p14="http://schemas.microsoft.com/office/powerpoint/2010/main" val="2377815818"/>
      </p:ext>
    </p:extLst>
  </p:cSld>
  <p:clrMapOvr>
    <a:masterClrMapping/>
  </p:clrMapOvr>
  <p:transition>
    <p:rand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251520" y="0"/>
            <a:ext cx="8686800" cy="838200"/>
          </a:xfrm>
          <a:prstGeom prst="rect">
            <a:avLst/>
          </a:prstGeom>
        </p:spPr>
        <p:txBody>
          <a:bodyPr/>
          <a:lstStyle/>
          <a:p>
            <a:pPr algn="ctr">
              <a:spcBef>
                <a:spcPct val="0"/>
              </a:spcBef>
              <a:tabLst>
                <a:tab pos="2697163" algn="l"/>
              </a:tabLst>
              <a:defRPr/>
            </a:pPr>
            <a:r>
              <a:rPr lang="zh-TW" altLang="en-US" sz="4800" cap="all" dirty="0" smtClean="0">
                <a:solidFill>
                  <a:srgbClr val="4E3B30"/>
                </a:solidFill>
                <a:effectLst>
                  <a:reflection blurRad="12700" stA="48000" endA="300" endPos="55000" dir="5400000" sy="-90000" algn="bl" rotWithShape="0"/>
                </a:effectLst>
                <a:latin typeface="Franklin Gothic Medium"/>
              </a:rPr>
              <a:t>游泳池</a:t>
            </a:r>
            <a:endParaRPr lang="zh-TW" altLang="en-US" sz="4800" cap="all" dirty="0">
              <a:solidFill>
                <a:srgbClr val="4E3B30"/>
              </a:solidFill>
              <a:effectLst>
                <a:reflection blurRad="12700" stA="48000" endA="300" endPos="55000" dir="5400000" sy="-90000" algn="bl" rotWithShape="0"/>
              </a:effectLst>
              <a:latin typeface="Franklin Gothic Medium"/>
            </a:endParaRPr>
          </a:p>
        </p:txBody>
      </p:sp>
      <p:pic>
        <p:nvPicPr>
          <p:cNvPr id="5" name="圖片 4" descr="DSC07102.JPG"/>
          <p:cNvPicPr>
            <a:picLocks noChangeAspect="1"/>
          </p:cNvPicPr>
          <p:nvPr/>
        </p:nvPicPr>
        <p:blipFill>
          <a:blip r:embed="rId2" cstate="email"/>
          <a:stretch>
            <a:fillRect/>
          </a:stretch>
        </p:blipFill>
        <p:spPr>
          <a:xfrm>
            <a:off x="2747797" y="2060848"/>
            <a:ext cx="6396203" cy="4797152"/>
          </a:xfrm>
          <a:prstGeom prst="rect">
            <a:avLst/>
          </a:prstGeom>
        </p:spPr>
      </p:pic>
      <p:pic>
        <p:nvPicPr>
          <p:cNvPr id="3" name="圖片 2" descr="DSC07103.JPG"/>
          <p:cNvPicPr>
            <a:picLocks noChangeAspect="1"/>
          </p:cNvPicPr>
          <p:nvPr/>
        </p:nvPicPr>
        <p:blipFill>
          <a:blip r:embed="rId3" cstate="email"/>
          <a:stretch>
            <a:fillRect/>
          </a:stretch>
        </p:blipFill>
        <p:spPr>
          <a:xfrm>
            <a:off x="0" y="836712"/>
            <a:ext cx="6732240" cy="5049180"/>
          </a:xfrm>
          <a:prstGeom prst="rect">
            <a:avLst/>
          </a:prstGeom>
        </p:spPr>
      </p:pic>
      <p:sp>
        <p:nvSpPr>
          <p:cNvPr id="4" name="標題 3"/>
          <p:cNvSpPr>
            <a:spLocks noGrp="1"/>
          </p:cNvSpPr>
          <p:nvPr>
            <p:ph type="title"/>
          </p:nvPr>
        </p:nvSpPr>
        <p:spPr/>
        <p:txBody>
          <a:bodyPr/>
          <a:lstStyle/>
          <a:p>
            <a:endParaRPr lang="zh-TW" altLang="en-US"/>
          </a:p>
        </p:txBody>
      </p:sp>
      <p:sp>
        <p:nvSpPr>
          <p:cNvPr id="6" name="直排文字版面配置區 5"/>
          <p:cNvSpPr>
            <a:spLocks noGrp="1"/>
          </p:cNvSpPr>
          <p:nvPr>
            <p:ph type="body" orient="vert" idx="1"/>
          </p:nvPr>
        </p:nvSpPr>
        <p:spPr/>
        <p:txBody>
          <a:bodyPr/>
          <a:lstStyle/>
          <a:p>
            <a:endParaRPr lang="zh-TW" altLang="en-US"/>
          </a:p>
        </p:txBody>
      </p:sp>
    </p:spTree>
    <p:extLst>
      <p:ext uri="{BB962C8B-B14F-4D97-AF65-F5344CB8AC3E}">
        <p14:creationId xmlns:p14="http://schemas.microsoft.com/office/powerpoint/2010/main" val="1990992981"/>
      </p:ext>
    </p:extLst>
  </p:cSld>
  <p:clrMapOvr>
    <a:masterClrMapping/>
  </p:clrMapOvr>
  <p:transition>
    <p:rand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DSC05438.JPG"/>
          <p:cNvPicPr>
            <a:picLocks noChangeAspect="1"/>
          </p:cNvPicPr>
          <p:nvPr/>
        </p:nvPicPr>
        <p:blipFill>
          <a:blip r:embed="rId2" cstate="print"/>
          <a:stretch>
            <a:fillRect/>
          </a:stretch>
        </p:blipFill>
        <p:spPr>
          <a:xfrm rot="5400000">
            <a:off x="4214817" y="2071672"/>
            <a:ext cx="5143471" cy="3857601"/>
          </a:xfrm>
          <a:prstGeom prst="rect">
            <a:avLst/>
          </a:prstGeom>
        </p:spPr>
      </p:pic>
      <p:pic>
        <p:nvPicPr>
          <p:cNvPr id="8" name="圖片 7" descr="DSC05434.JPG"/>
          <p:cNvPicPr>
            <a:picLocks noChangeAspect="1"/>
          </p:cNvPicPr>
          <p:nvPr/>
        </p:nvPicPr>
        <p:blipFill>
          <a:blip r:embed="rId3" cstate="print"/>
          <a:stretch>
            <a:fillRect/>
          </a:stretch>
        </p:blipFill>
        <p:spPr>
          <a:xfrm rot="5400000">
            <a:off x="-35751" y="1893083"/>
            <a:ext cx="5143536" cy="4214842"/>
          </a:xfrm>
          <a:prstGeom prst="rect">
            <a:avLst/>
          </a:prstGeom>
        </p:spPr>
      </p:pic>
      <p:sp>
        <p:nvSpPr>
          <p:cNvPr id="3" name="文字方塊 2"/>
          <p:cNvSpPr txBox="1"/>
          <p:nvPr/>
        </p:nvSpPr>
        <p:spPr>
          <a:xfrm>
            <a:off x="2250048" y="321472"/>
            <a:ext cx="4536504" cy="707886"/>
          </a:xfrm>
          <a:prstGeom prst="rect">
            <a:avLst/>
          </a:prstGeom>
          <a:noFill/>
        </p:spPr>
        <p:txBody>
          <a:bodyPr wrap="square" rtlCol="0">
            <a:spAutoFit/>
          </a:bodyPr>
          <a:lstStyle/>
          <a:p>
            <a:r>
              <a:rPr lang="zh-TW" altLang="en-US" sz="4000" dirty="0" smtClean="0">
                <a:solidFill>
                  <a:prstClr val="black"/>
                </a:solidFill>
              </a:rPr>
              <a:t>        明亮安全廁所</a:t>
            </a:r>
            <a:endParaRPr lang="zh-TW" altLang="en-US" sz="4000" dirty="0">
              <a:solidFill>
                <a:prstClr val="black"/>
              </a:solidFill>
            </a:endParaRPr>
          </a:p>
        </p:txBody>
      </p:sp>
      <p:sp>
        <p:nvSpPr>
          <p:cNvPr id="2" name="標題 1"/>
          <p:cNvSpPr>
            <a:spLocks noGrp="1"/>
          </p:cNvSpPr>
          <p:nvPr>
            <p:ph type="title"/>
          </p:nvPr>
        </p:nvSpPr>
        <p:spPr/>
        <p:txBody>
          <a:bodyPr/>
          <a:lstStyle/>
          <a:p>
            <a:endParaRPr lang="zh-TW" altLang="en-US"/>
          </a:p>
        </p:txBody>
      </p:sp>
      <p:sp>
        <p:nvSpPr>
          <p:cNvPr id="4" name="直排文字版面配置區 3"/>
          <p:cNvSpPr>
            <a:spLocks noGrp="1"/>
          </p:cNvSpPr>
          <p:nvPr>
            <p:ph type="body" orient="vert" idx="1"/>
          </p:nvPr>
        </p:nvSpPr>
        <p:spPr/>
        <p:txBody>
          <a:bodyPr/>
          <a:lstStyle/>
          <a:p>
            <a:endParaRPr lang="zh-TW" altLang="en-US"/>
          </a:p>
        </p:txBody>
      </p:sp>
    </p:spTree>
    <p:extLst>
      <p:ext uri="{BB962C8B-B14F-4D97-AF65-F5344CB8AC3E}">
        <p14:creationId xmlns:p14="http://schemas.microsoft.com/office/powerpoint/2010/main" val="3124159583"/>
      </p:ext>
    </p:extLst>
  </p:cSld>
  <p:clrMapOvr>
    <a:masterClrMapping/>
  </p:clrMapOvr>
  <p:transition>
    <p:rand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DSC05427.JPG"/>
          <p:cNvPicPr>
            <a:picLocks noChangeAspect="1"/>
          </p:cNvPicPr>
          <p:nvPr/>
        </p:nvPicPr>
        <p:blipFill>
          <a:blip r:embed="rId2" cstate="print"/>
          <a:stretch>
            <a:fillRect/>
          </a:stretch>
        </p:blipFill>
        <p:spPr>
          <a:xfrm rot="5400000">
            <a:off x="3991575" y="2080599"/>
            <a:ext cx="5214908" cy="3911182"/>
          </a:xfrm>
          <a:prstGeom prst="rect">
            <a:avLst/>
          </a:prstGeom>
        </p:spPr>
      </p:pic>
      <p:pic>
        <p:nvPicPr>
          <p:cNvPr id="7" name="內容版面配置區 4" descr="DSC05436.JPG"/>
          <p:cNvPicPr>
            <a:picLocks noChangeAspect="1"/>
          </p:cNvPicPr>
          <p:nvPr/>
        </p:nvPicPr>
        <p:blipFill>
          <a:blip r:embed="rId3" cstate="print"/>
          <a:stretch>
            <a:fillRect/>
          </a:stretch>
        </p:blipFill>
        <p:spPr>
          <a:xfrm>
            <a:off x="714348" y="1428736"/>
            <a:ext cx="3619525" cy="2357454"/>
          </a:xfrm>
          <a:prstGeom prst="rect">
            <a:avLst/>
          </a:prstGeom>
        </p:spPr>
      </p:pic>
      <p:pic>
        <p:nvPicPr>
          <p:cNvPr id="9" name="圖片 8" descr="DSC05433.JPG"/>
          <p:cNvPicPr>
            <a:picLocks noChangeAspect="1"/>
          </p:cNvPicPr>
          <p:nvPr/>
        </p:nvPicPr>
        <p:blipFill>
          <a:blip r:embed="rId4" cstate="print"/>
          <a:stretch>
            <a:fillRect/>
          </a:stretch>
        </p:blipFill>
        <p:spPr>
          <a:xfrm rot="5400000">
            <a:off x="1142976" y="3429000"/>
            <a:ext cx="2714644" cy="3571900"/>
          </a:xfrm>
          <a:prstGeom prst="rect">
            <a:avLst/>
          </a:prstGeom>
        </p:spPr>
      </p:pic>
      <p:sp>
        <p:nvSpPr>
          <p:cNvPr id="12" name="文字方塊 11"/>
          <p:cNvSpPr txBox="1"/>
          <p:nvPr/>
        </p:nvSpPr>
        <p:spPr>
          <a:xfrm>
            <a:off x="2250048" y="321472"/>
            <a:ext cx="4536504" cy="707886"/>
          </a:xfrm>
          <a:prstGeom prst="rect">
            <a:avLst/>
          </a:prstGeom>
          <a:noFill/>
        </p:spPr>
        <p:txBody>
          <a:bodyPr wrap="square" rtlCol="0">
            <a:spAutoFit/>
          </a:bodyPr>
          <a:lstStyle/>
          <a:p>
            <a:r>
              <a:rPr lang="zh-TW" altLang="en-US" sz="4000" dirty="0" smtClean="0">
                <a:solidFill>
                  <a:prstClr val="black"/>
                </a:solidFill>
              </a:rPr>
              <a:t>        明亮安全廁所</a:t>
            </a:r>
            <a:endParaRPr lang="zh-TW" altLang="en-US" sz="4000" dirty="0">
              <a:solidFill>
                <a:prstClr val="black"/>
              </a:solidFill>
            </a:endParaRPr>
          </a:p>
        </p:txBody>
      </p:sp>
    </p:spTree>
    <p:extLst>
      <p:ext uri="{BB962C8B-B14F-4D97-AF65-F5344CB8AC3E}">
        <p14:creationId xmlns:p14="http://schemas.microsoft.com/office/powerpoint/2010/main" val="2463748242"/>
      </p:ext>
    </p:extLst>
  </p:cSld>
  <p:clrMapOvr>
    <a:masterClrMapping/>
  </p:clrMapOvr>
  <p:transition>
    <p:rand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DSC07088.JPG"/>
          <p:cNvPicPr>
            <a:picLocks noChangeAspect="1"/>
          </p:cNvPicPr>
          <p:nvPr/>
        </p:nvPicPr>
        <p:blipFill>
          <a:blip r:embed="rId2" cstate="email"/>
          <a:stretch>
            <a:fillRect/>
          </a:stretch>
        </p:blipFill>
        <p:spPr>
          <a:xfrm>
            <a:off x="4499992" y="836712"/>
            <a:ext cx="4644008" cy="6021288"/>
          </a:xfrm>
          <a:prstGeom prst="rect">
            <a:avLst/>
          </a:prstGeom>
        </p:spPr>
      </p:pic>
      <p:pic>
        <p:nvPicPr>
          <p:cNvPr id="4" name="圖片 3" descr="DSC07097.JPG"/>
          <p:cNvPicPr>
            <a:picLocks noChangeAspect="1"/>
          </p:cNvPicPr>
          <p:nvPr/>
        </p:nvPicPr>
        <p:blipFill>
          <a:blip r:embed="rId3" cstate="email"/>
          <a:stretch>
            <a:fillRect/>
          </a:stretch>
        </p:blipFill>
        <p:spPr>
          <a:xfrm>
            <a:off x="0" y="836712"/>
            <a:ext cx="4572000" cy="6021288"/>
          </a:xfrm>
          <a:prstGeom prst="rect">
            <a:avLst/>
          </a:prstGeom>
        </p:spPr>
      </p:pic>
      <p:sp>
        <p:nvSpPr>
          <p:cNvPr id="7" name="文字方塊 6"/>
          <p:cNvSpPr txBox="1"/>
          <p:nvPr/>
        </p:nvSpPr>
        <p:spPr>
          <a:xfrm>
            <a:off x="2250048" y="181941"/>
            <a:ext cx="4536504" cy="707886"/>
          </a:xfrm>
          <a:prstGeom prst="rect">
            <a:avLst/>
          </a:prstGeom>
          <a:noFill/>
        </p:spPr>
        <p:txBody>
          <a:bodyPr wrap="square" rtlCol="0">
            <a:spAutoFit/>
          </a:bodyPr>
          <a:lstStyle/>
          <a:p>
            <a:r>
              <a:rPr lang="zh-TW" altLang="en-US" sz="4000" dirty="0" smtClean="0">
                <a:solidFill>
                  <a:prstClr val="black"/>
                </a:solidFill>
              </a:rPr>
              <a:t>        明亮安全廁所</a:t>
            </a:r>
            <a:endParaRPr lang="zh-TW" altLang="en-US" sz="4000" dirty="0">
              <a:solidFill>
                <a:prstClr val="black"/>
              </a:solidFill>
            </a:endParaRPr>
          </a:p>
        </p:txBody>
      </p:sp>
      <p:sp>
        <p:nvSpPr>
          <p:cNvPr id="2" name="標題 1"/>
          <p:cNvSpPr>
            <a:spLocks noGrp="1"/>
          </p:cNvSpPr>
          <p:nvPr>
            <p:ph type="title"/>
          </p:nvPr>
        </p:nvSpPr>
        <p:spPr/>
        <p:txBody>
          <a:bodyPr/>
          <a:lstStyle/>
          <a:p>
            <a:endParaRPr lang="zh-TW" altLang="en-US"/>
          </a:p>
        </p:txBody>
      </p:sp>
      <p:sp>
        <p:nvSpPr>
          <p:cNvPr id="5" name="直排文字版面配置區 4"/>
          <p:cNvSpPr>
            <a:spLocks noGrp="1"/>
          </p:cNvSpPr>
          <p:nvPr>
            <p:ph type="body" orient="vert" idx="1"/>
          </p:nvPr>
        </p:nvSpPr>
        <p:spPr/>
        <p:txBody>
          <a:bodyPr/>
          <a:lstStyle/>
          <a:p>
            <a:endParaRPr lang="zh-TW" altLang="en-US"/>
          </a:p>
        </p:txBody>
      </p:sp>
    </p:spTree>
    <p:extLst>
      <p:ext uri="{BB962C8B-B14F-4D97-AF65-F5344CB8AC3E}">
        <p14:creationId xmlns:p14="http://schemas.microsoft.com/office/powerpoint/2010/main" val="3480153788"/>
      </p:ext>
    </p:extLst>
  </p:cSld>
  <p:clrMapOvr>
    <a:masterClrMapping/>
  </p:clrMapOvr>
  <p:transition>
    <p:rand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DSC07091.JPG"/>
          <p:cNvPicPr>
            <a:picLocks noChangeAspect="1"/>
          </p:cNvPicPr>
          <p:nvPr/>
        </p:nvPicPr>
        <p:blipFill>
          <a:blip r:embed="rId2" cstate="email"/>
          <a:stretch>
            <a:fillRect/>
          </a:stretch>
        </p:blipFill>
        <p:spPr>
          <a:xfrm>
            <a:off x="4574028" y="764704"/>
            <a:ext cx="4569972" cy="6093296"/>
          </a:xfrm>
          <a:prstGeom prst="rect">
            <a:avLst/>
          </a:prstGeom>
        </p:spPr>
      </p:pic>
      <p:pic>
        <p:nvPicPr>
          <p:cNvPr id="2" name="圖片 1" descr="DSC07076.JPG"/>
          <p:cNvPicPr>
            <a:picLocks noChangeAspect="1"/>
          </p:cNvPicPr>
          <p:nvPr/>
        </p:nvPicPr>
        <p:blipFill>
          <a:blip r:embed="rId3" cstate="email"/>
          <a:stretch>
            <a:fillRect/>
          </a:stretch>
        </p:blipFill>
        <p:spPr>
          <a:xfrm>
            <a:off x="0" y="764704"/>
            <a:ext cx="4569972" cy="6093296"/>
          </a:xfrm>
          <a:prstGeom prst="rect">
            <a:avLst/>
          </a:prstGeom>
        </p:spPr>
      </p:pic>
      <p:sp>
        <p:nvSpPr>
          <p:cNvPr id="6" name="文字方塊 5"/>
          <p:cNvSpPr txBox="1"/>
          <p:nvPr/>
        </p:nvSpPr>
        <p:spPr>
          <a:xfrm>
            <a:off x="2322510" y="80116"/>
            <a:ext cx="4536504" cy="707886"/>
          </a:xfrm>
          <a:prstGeom prst="rect">
            <a:avLst/>
          </a:prstGeom>
          <a:noFill/>
        </p:spPr>
        <p:txBody>
          <a:bodyPr wrap="square" rtlCol="0">
            <a:spAutoFit/>
          </a:bodyPr>
          <a:lstStyle/>
          <a:p>
            <a:r>
              <a:rPr lang="zh-TW" altLang="en-US" sz="4000" dirty="0" smtClean="0">
                <a:solidFill>
                  <a:prstClr val="black"/>
                </a:solidFill>
              </a:rPr>
              <a:t>        明亮安全廁所</a:t>
            </a:r>
            <a:endParaRPr lang="zh-TW" altLang="en-US" sz="4000" dirty="0">
              <a:solidFill>
                <a:prstClr val="black"/>
              </a:solidFill>
            </a:endParaRPr>
          </a:p>
        </p:txBody>
      </p:sp>
      <p:sp>
        <p:nvSpPr>
          <p:cNvPr id="3" name="標題 2"/>
          <p:cNvSpPr>
            <a:spLocks noGrp="1"/>
          </p:cNvSpPr>
          <p:nvPr>
            <p:ph type="title"/>
          </p:nvPr>
        </p:nvSpPr>
        <p:spPr/>
        <p:txBody>
          <a:bodyPr/>
          <a:lstStyle/>
          <a:p>
            <a:endParaRPr lang="zh-TW" altLang="en-US"/>
          </a:p>
        </p:txBody>
      </p:sp>
      <p:sp>
        <p:nvSpPr>
          <p:cNvPr id="5" name="直排文字版面配置區 4"/>
          <p:cNvSpPr>
            <a:spLocks noGrp="1"/>
          </p:cNvSpPr>
          <p:nvPr>
            <p:ph type="body" orient="vert" idx="1"/>
          </p:nvPr>
        </p:nvSpPr>
        <p:spPr/>
        <p:txBody>
          <a:bodyPr/>
          <a:lstStyle/>
          <a:p>
            <a:endParaRPr lang="zh-TW" altLang="en-US"/>
          </a:p>
        </p:txBody>
      </p:sp>
    </p:spTree>
    <p:extLst>
      <p:ext uri="{BB962C8B-B14F-4D97-AF65-F5344CB8AC3E}">
        <p14:creationId xmlns:p14="http://schemas.microsoft.com/office/powerpoint/2010/main" val="2690155625"/>
      </p:ext>
    </p:extLst>
  </p:cSld>
  <p:clrMapOvr>
    <a:masterClrMapping/>
  </p:clrMapOvr>
  <p:transition>
    <p:rand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DSC07059.JPG"/>
          <p:cNvPicPr>
            <a:picLocks noChangeAspect="1"/>
          </p:cNvPicPr>
          <p:nvPr/>
        </p:nvPicPr>
        <p:blipFill>
          <a:blip r:embed="rId2" cstate="email"/>
          <a:stretch>
            <a:fillRect/>
          </a:stretch>
        </p:blipFill>
        <p:spPr>
          <a:xfrm>
            <a:off x="4572000" y="836712"/>
            <a:ext cx="4572000" cy="6021288"/>
          </a:xfrm>
          <a:prstGeom prst="rect">
            <a:avLst/>
          </a:prstGeom>
        </p:spPr>
      </p:pic>
      <p:pic>
        <p:nvPicPr>
          <p:cNvPr id="3" name="圖片 2" descr="DSC07084.JPG"/>
          <p:cNvPicPr>
            <a:picLocks noChangeAspect="1"/>
          </p:cNvPicPr>
          <p:nvPr/>
        </p:nvPicPr>
        <p:blipFill>
          <a:blip r:embed="rId3" cstate="email"/>
          <a:stretch>
            <a:fillRect/>
          </a:stretch>
        </p:blipFill>
        <p:spPr>
          <a:xfrm>
            <a:off x="0" y="836712"/>
            <a:ext cx="4572000" cy="6021288"/>
          </a:xfrm>
          <a:prstGeom prst="rect">
            <a:avLst/>
          </a:prstGeom>
        </p:spPr>
      </p:pic>
      <p:sp>
        <p:nvSpPr>
          <p:cNvPr id="5" name="文字方塊 4"/>
          <p:cNvSpPr txBox="1"/>
          <p:nvPr/>
        </p:nvSpPr>
        <p:spPr>
          <a:xfrm>
            <a:off x="2308717" y="128826"/>
            <a:ext cx="4536504" cy="707886"/>
          </a:xfrm>
          <a:prstGeom prst="rect">
            <a:avLst/>
          </a:prstGeom>
          <a:noFill/>
        </p:spPr>
        <p:txBody>
          <a:bodyPr wrap="square" rtlCol="0">
            <a:spAutoFit/>
          </a:bodyPr>
          <a:lstStyle/>
          <a:p>
            <a:r>
              <a:rPr lang="zh-TW" altLang="en-US" sz="4000" dirty="0" smtClean="0">
                <a:solidFill>
                  <a:prstClr val="black"/>
                </a:solidFill>
              </a:rPr>
              <a:t>        明亮安全廁所</a:t>
            </a:r>
            <a:endParaRPr lang="zh-TW" altLang="en-US" sz="4000" dirty="0">
              <a:solidFill>
                <a:prstClr val="black"/>
              </a:solidFill>
            </a:endParaRPr>
          </a:p>
        </p:txBody>
      </p:sp>
    </p:spTree>
    <p:extLst>
      <p:ext uri="{BB962C8B-B14F-4D97-AF65-F5344CB8AC3E}">
        <p14:creationId xmlns:p14="http://schemas.microsoft.com/office/powerpoint/2010/main" val="1313834459"/>
      </p:ext>
    </p:extLst>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標題 1"/>
          <p:cNvSpPr>
            <a:spLocks noGrp="1"/>
          </p:cNvSpPr>
          <p:nvPr>
            <p:ph type="title"/>
          </p:nvPr>
        </p:nvSpPr>
        <p:spPr>
          <a:xfrm>
            <a:off x="1691680" y="548680"/>
            <a:ext cx="6995120" cy="868958"/>
          </a:xfrm>
        </p:spPr>
        <p:txBody>
          <a:bodyPr/>
          <a:lstStyle/>
          <a:p>
            <a:r>
              <a:rPr lang="zh-TW" altLang="en-US" b="1" dirty="0" smtClean="0">
                <a:effectLst>
                  <a:outerShdw blurRad="38100" dist="38100" dir="2700000" algn="tl">
                    <a:srgbClr val="000000">
                      <a:alpha val="43137"/>
                    </a:srgbClr>
                  </a:outerShdw>
                </a:effectLst>
              </a:rPr>
              <a:t>晨讀十分鐘</a:t>
            </a:r>
          </a:p>
        </p:txBody>
      </p:sp>
      <p:sp>
        <p:nvSpPr>
          <p:cNvPr id="24579" name="內容版面配置區 2"/>
          <p:cNvSpPr>
            <a:spLocks noGrp="1"/>
          </p:cNvSpPr>
          <p:nvPr>
            <p:ph idx="1"/>
          </p:nvPr>
        </p:nvSpPr>
        <p:spPr>
          <a:xfrm>
            <a:off x="1310952" y="1340768"/>
            <a:ext cx="7581528" cy="1685925"/>
          </a:xfrm>
        </p:spPr>
        <p:txBody>
          <a:bodyPr/>
          <a:lstStyle/>
          <a:p>
            <a:r>
              <a:rPr lang="zh-TW" altLang="en-US" dirty="0" smtClean="0"/>
              <a:t>實施時間：</a:t>
            </a:r>
            <a:r>
              <a:rPr lang="en-US" altLang="zh-TW" dirty="0" smtClean="0"/>
              <a:t>AM</a:t>
            </a:r>
            <a:r>
              <a:rPr lang="zh-TW" altLang="en-US" dirty="0" smtClean="0"/>
              <a:t> </a:t>
            </a:r>
            <a:r>
              <a:rPr lang="en-US" altLang="zh-TW" dirty="0" smtClean="0"/>
              <a:t>7:50</a:t>
            </a:r>
            <a:r>
              <a:rPr lang="zh-TW" altLang="en-US" dirty="0" smtClean="0"/>
              <a:t>～</a:t>
            </a:r>
            <a:r>
              <a:rPr lang="en-US" altLang="zh-TW" dirty="0" smtClean="0"/>
              <a:t>8:00</a:t>
            </a:r>
          </a:p>
          <a:p>
            <a:r>
              <a:rPr lang="zh-TW" altLang="en-US" dirty="0" smtClean="0"/>
              <a:t>實際情況：各班於晨光時間進行或融入早自習時間繼續延續。</a:t>
            </a:r>
          </a:p>
        </p:txBody>
      </p:sp>
      <p:graphicFrame>
        <p:nvGraphicFramePr>
          <p:cNvPr id="4" name="表格 3"/>
          <p:cNvGraphicFramePr>
            <a:graphicFrameLocks noGrp="1"/>
          </p:cNvGraphicFramePr>
          <p:nvPr>
            <p:extLst>
              <p:ext uri="{D42A27DB-BD31-4B8C-83A1-F6EECF244321}">
                <p14:modId xmlns:p14="http://schemas.microsoft.com/office/powerpoint/2010/main" val="405541474"/>
              </p:ext>
            </p:extLst>
          </p:nvPr>
        </p:nvGraphicFramePr>
        <p:xfrm>
          <a:off x="0" y="3066860"/>
          <a:ext cx="9143999" cy="4788265"/>
        </p:xfrm>
        <a:graphic>
          <a:graphicData uri="http://schemas.openxmlformats.org/drawingml/2006/table">
            <a:tbl>
              <a:tblPr firstRow="1" bandRow="1">
                <a:tableStyleId>{69C7853C-536D-4A76-A0AE-DD22124D55A5}</a:tableStyleId>
              </a:tblPr>
              <a:tblGrid>
                <a:gridCol w="1187624"/>
                <a:gridCol w="1440160"/>
                <a:gridCol w="1512168"/>
                <a:gridCol w="1512168"/>
                <a:gridCol w="1224136"/>
                <a:gridCol w="2267743"/>
              </a:tblGrid>
              <a:tr h="947785">
                <a:tc>
                  <a:txBody>
                    <a:bodyPr/>
                    <a:lstStyle/>
                    <a:p>
                      <a:pPr algn="ctr"/>
                      <a:r>
                        <a:rPr lang="en-US" altLang="zh-TW" sz="2600" dirty="0" smtClean="0"/>
                        <a:t>103</a:t>
                      </a:r>
                      <a:r>
                        <a:rPr lang="zh-TW" altLang="en-US" sz="2600" dirty="0" smtClean="0"/>
                        <a:t>學年度</a:t>
                      </a:r>
                      <a:endParaRPr lang="zh-TW" altLang="en-US" sz="2600" dirty="0"/>
                    </a:p>
                  </a:txBody>
                  <a:tcPr anchor="ctr">
                    <a:solidFill>
                      <a:schemeClr val="tx1"/>
                    </a:solidFill>
                  </a:tcPr>
                </a:tc>
                <a:tc>
                  <a:txBody>
                    <a:bodyPr/>
                    <a:lstStyle/>
                    <a:p>
                      <a:pPr algn="ctr"/>
                      <a:r>
                        <a:rPr lang="zh-TW" altLang="en-US" sz="2600" dirty="0" smtClean="0"/>
                        <a:t>週一</a:t>
                      </a:r>
                      <a:endParaRPr lang="zh-TW" altLang="en-US" sz="2600" dirty="0"/>
                    </a:p>
                  </a:txBody>
                  <a:tcPr anchor="ctr">
                    <a:solidFill>
                      <a:schemeClr val="tx1"/>
                    </a:solidFill>
                  </a:tcPr>
                </a:tc>
                <a:tc>
                  <a:txBody>
                    <a:bodyPr/>
                    <a:lstStyle/>
                    <a:p>
                      <a:pPr algn="ctr"/>
                      <a:r>
                        <a:rPr lang="zh-TW" altLang="en-US" sz="2600" dirty="0" smtClean="0"/>
                        <a:t>週二</a:t>
                      </a:r>
                      <a:endParaRPr lang="zh-TW" altLang="en-US" sz="2600" dirty="0"/>
                    </a:p>
                  </a:txBody>
                  <a:tcPr anchor="ctr">
                    <a:solidFill>
                      <a:schemeClr val="tx1"/>
                    </a:solidFill>
                  </a:tcPr>
                </a:tc>
                <a:tc>
                  <a:txBody>
                    <a:bodyPr/>
                    <a:lstStyle/>
                    <a:p>
                      <a:pPr algn="ctr"/>
                      <a:r>
                        <a:rPr lang="zh-TW" altLang="en-US" sz="2600" dirty="0" smtClean="0"/>
                        <a:t>週三</a:t>
                      </a:r>
                      <a:endParaRPr lang="zh-TW" altLang="en-US" sz="2600" dirty="0"/>
                    </a:p>
                  </a:txBody>
                  <a:tcPr anchor="ctr">
                    <a:solidFill>
                      <a:schemeClr val="tx1"/>
                    </a:solidFill>
                  </a:tcPr>
                </a:tc>
                <a:tc>
                  <a:txBody>
                    <a:bodyPr/>
                    <a:lstStyle/>
                    <a:p>
                      <a:pPr algn="ctr"/>
                      <a:r>
                        <a:rPr lang="zh-TW" altLang="en-US" sz="2600" dirty="0" smtClean="0"/>
                        <a:t>週四</a:t>
                      </a:r>
                      <a:endParaRPr lang="zh-TW" altLang="en-US" sz="2600" dirty="0"/>
                    </a:p>
                  </a:txBody>
                  <a:tcPr anchor="ctr">
                    <a:solidFill>
                      <a:schemeClr val="tx1"/>
                    </a:solidFill>
                  </a:tcPr>
                </a:tc>
                <a:tc>
                  <a:txBody>
                    <a:bodyPr/>
                    <a:lstStyle/>
                    <a:p>
                      <a:pPr algn="ctr"/>
                      <a:r>
                        <a:rPr lang="zh-TW" altLang="en-US" sz="2600" dirty="0" smtClean="0"/>
                        <a:t>週五</a:t>
                      </a:r>
                      <a:endParaRPr lang="zh-TW" altLang="en-US" sz="2600" dirty="0"/>
                    </a:p>
                  </a:txBody>
                  <a:tcPr anchor="ctr">
                    <a:solidFill>
                      <a:schemeClr val="tx1"/>
                    </a:solidFill>
                  </a:tcPr>
                </a:tc>
              </a:tr>
              <a:tr h="947785">
                <a:tc>
                  <a:txBody>
                    <a:bodyPr/>
                    <a:lstStyle/>
                    <a:p>
                      <a:pPr algn="ctr"/>
                      <a:r>
                        <a:rPr lang="en-US" altLang="zh-TW" sz="2600" dirty="0" smtClean="0"/>
                        <a:t>07:30~</a:t>
                      </a:r>
                    </a:p>
                    <a:p>
                      <a:pPr algn="ctr"/>
                      <a:r>
                        <a:rPr lang="en-US" altLang="zh-TW" sz="2600" dirty="0" smtClean="0"/>
                        <a:t>07:50</a:t>
                      </a:r>
                      <a:endParaRPr lang="zh-TW" altLang="en-US" sz="2600" dirty="0"/>
                    </a:p>
                  </a:txBody>
                  <a:tcPr anchor="ctr"/>
                </a:tc>
                <a:tc>
                  <a:txBody>
                    <a:bodyPr/>
                    <a:lstStyle/>
                    <a:p>
                      <a:pPr algn="ctr"/>
                      <a:r>
                        <a:rPr lang="zh-TW" altLang="en-US" sz="2600" dirty="0" smtClean="0"/>
                        <a:t>掃地</a:t>
                      </a:r>
                      <a:endParaRPr lang="zh-TW" altLang="en-US" sz="2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600" dirty="0" smtClean="0"/>
                        <a:t>掃地</a:t>
                      </a:r>
                      <a:endParaRPr lang="zh-TW" altLang="en-US" sz="2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600" dirty="0" smtClean="0"/>
                        <a:t>掃地</a:t>
                      </a:r>
                      <a:endParaRPr lang="zh-TW" altLang="en-US" sz="2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600" dirty="0" smtClean="0"/>
                        <a:t>掃地</a:t>
                      </a:r>
                      <a:endParaRPr lang="zh-TW" altLang="en-US" sz="2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600" dirty="0" smtClean="0"/>
                        <a:t>掃地</a:t>
                      </a:r>
                      <a:endParaRPr lang="zh-TW" altLang="en-US" sz="2600" dirty="0"/>
                    </a:p>
                  </a:txBody>
                  <a:tcPr anchor="ctr"/>
                </a:tc>
              </a:tr>
              <a:tr h="947785">
                <a:tc>
                  <a:txBody>
                    <a:bodyPr/>
                    <a:lstStyle/>
                    <a:p>
                      <a:pPr algn="ctr"/>
                      <a:r>
                        <a:rPr lang="en-US" altLang="zh-TW" sz="2600" dirty="0" smtClean="0"/>
                        <a:t>07:50~</a:t>
                      </a:r>
                    </a:p>
                    <a:p>
                      <a:pPr algn="ctr"/>
                      <a:r>
                        <a:rPr lang="en-US" altLang="zh-TW" sz="2600" dirty="0" smtClean="0"/>
                        <a:t>08:00</a:t>
                      </a:r>
                      <a:endParaRPr lang="zh-TW" altLang="en-US" sz="2600" dirty="0"/>
                    </a:p>
                  </a:txBody>
                  <a:tcPr anchor="ctr"/>
                </a:tc>
                <a:tc>
                  <a:txBody>
                    <a:bodyPr/>
                    <a:lstStyle/>
                    <a:p>
                      <a:pPr algn="ctr"/>
                      <a:r>
                        <a:rPr lang="zh-TW" altLang="en-US" sz="2600" b="1" dirty="0" smtClean="0">
                          <a:solidFill>
                            <a:srgbClr val="FF0000"/>
                          </a:solidFill>
                          <a:effectLst>
                            <a:outerShdw blurRad="38100" dist="38100" dir="2700000" algn="tl">
                              <a:srgbClr val="000000">
                                <a:alpha val="43137"/>
                              </a:srgbClr>
                            </a:outerShdw>
                          </a:effectLst>
                        </a:rPr>
                        <a:t>晨讀</a:t>
                      </a:r>
                      <a:endParaRPr lang="zh-TW" altLang="en-US" sz="2600" b="1" dirty="0">
                        <a:solidFill>
                          <a:srgbClr val="FF0000"/>
                        </a:solidFill>
                        <a:effectLst>
                          <a:outerShdw blurRad="38100" dist="38100" dir="2700000" algn="tl">
                            <a:srgbClr val="000000">
                              <a:alpha val="43137"/>
                            </a:srgbClr>
                          </a:outerShdw>
                        </a:effectLst>
                      </a:endParaRPr>
                    </a:p>
                  </a:txBody>
                  <a:tcPr anchor="ctr"/>
                </a:tc>
                <a:tc>
                  <a:txBody>
                    <a:bodyPr/>
                    <a:lstStyle/>
                    <a:p>
                      <a:pPr algn="ctr"/>
                      <a:r>
                        <a:rPr lang="zh-TW" altLang="en-US" sz="2600" b="1" dirty="0" smtClean="0">
                          <a:solidFill>
                            <a:srgbClr val="FF0000"/>
                          </a:solidFill>
                          <a:effectLst>
                            <a:outerShdw blurRad="38100" dist="38100" dir="2700000" algn="tl">
                              <a:srgbClr val="000000">
                                <a:alpha val="43137"/>
                              </a:srgbClr>
                            </a:outerShdw>
                          </a:effectLst>
                        </a:rPr>
                        <a:t>晨讀</a:t>
                      </a:r>
                      <a:endParaRPr lang="zh-TW" altLang="en-US" sz="2600" b="1" dirty="0">
                        <a:solidFill>
                          <a:srgbClr val="FF0000"/>
                        </a:solidFill>
                        <a:effectLst>
                          <a:outerShdw blurRad="38100" dist="38100" dir="2700000" algn="tl">
                            <a:srgbClr val="000000">
                              <a:alpha val="43137"/>
                            </a:srgbClr>
                          </a:outerShdw>
                        </a:effectLst>
                      </a:endParaRPr>
                    </a:p>
                  </a:txBody>
                  <a:tcPr anchor="ctr"/>
                </a:tc>
                <a:tc>
                  <a:txBody>
                    <a:bodyPr/>
                    <a:lstStyle/>
                    <a:p>
                      <a:pPr algn="ctr"/>
                      <a:r>
                        <a:rPr lang="zh-TW" altLang="en-US" sz="2600" b="1" dirty="0" smtClean="0">
                          <a:solidFill>
                            <a:srgbClr val="FF0000"/>
                          </a:solidFill>
                          <a:effectLst>
                            <a:outerShdw blurRad="38100" dist="38100" dir="2700000" algn="tl">
                              <a:srgbClr val="000000">
                                <a:alpha val="43137"/>
                              </a:srgbClr>
                            </a:outerShdw>
                          </a:effectLst>
                        </a:rPr>
                        <a:t>晨讀</a:t>
                      </a:r>
                      <a:endParaRPr lang="zh-TW" altLang="en-US" sz="2600" b="1" dirty="0">
                        <a:solidFill>
                          <a:srgbClr val="FF0000"/>
                        </a:solidFill>
                        <a:effectLst>
                          <a:outerShdw blurRad="38100" dist="38100" dir="2700000" algn="tl">
                            <a:srgbClr val="000000">
                              <a:alpha val="43137"/>
                            </a:srgbClr>
                          </a:outerShdw>
                        </a:effectLst>
                      </a:endParaRPr>
                    </a:p>
                  </a:txBody>
                  <a:tcPr anchor="ctr"/>
                </a:tc>
                <a:tc rowSpan="2">
                  <a:txBody>
                    <a:bodyPr/>
                    <a:lstStyle/>
                    <a:p>
                      <a:pPr algn="ctr"/>
                      <a:r>
                        <a:rPr lang="zh-TW" altLang="en-US" sz="2600" dirty="0" smtClean="0"/>
                        <a:t>學生</a:t>
                      </a:r>
                      <a:endParaRPr lang="en-US" altLang="zh-TW" sz="2600" dirty="0" smtClean="0"/>
                    </a:p>
                    <a:p>
                      <a:pPr algn="ctr"/>
                      <a:r>
                        <a:rPr lang="zh-TW" altLang="en-US" sz="2600" dirty="0" smtClean="0"/>
                        <a:t>朝會</a:t>
                      </a:r>
                      <a:endParaRPr lang="zh-TW" altLang="en-US" sz="2600" dirty="0"/>
                    </a:p>
                  </a:txBody>
                  <a:tcPr anchor="ctr"/>
                </a:tc>
                <a:tc rowSpan="2">
                  <a:txBody>
                    <a:bodyPr/>
                    <a:lstStyle/>
                    <a:p>
                      <a:pPr algn="ctr"/>
                      <a:r>
                        <a:rPr lang="zh-TW" altLang="en-US" sz="2600" b="1" dirty="0" smtClean="0">
                          <a:solidFill>
                            <a:srgbClr val="FF0000"/>
                          </a:solidFill>
                          <a:effectLst>
                            <a:outerShdw blurRad="38100" dist="38100" dir="2700000" algn="tl">
                              <a:srgbClr val="000000">
                                <a:alpha val="43137"/>
                              </a:srgbClr>
                            </a:outerShdw>
                          </a:effectLst>
                        </a:rPr>
                        <a:t>故事志工進班</a:t>
                      </a:r>
                      <a:endParaRPr lang="zh-TW" altLang="en-US" sz="2600" b="1" dirty="0">
                        <a:solidFill>
                          <a:srgbClr val="FF0000"/>
                        </a:solidFill>
                        <a:effectLst>
                          <a:outerShdw blurRad="38100" dist="38100" dir="2700000" algn="tl">
                            <a:srgbClr val="000000">
                              <a:alpha val="43137"/>
                            </a:srgbClr>
                          </a:outerShdw>
                        </a:effectLst>
                      </a:endParaRPr>
                    </a:p>
                  </a:txBody>
                  <a:tcPr anchor="ctr"/>
                </a:tc>
              </a:tr>
              <a:tr h="947785">
                <a:tc>
                  <a:txBody>
                    <a:bodyPr/>
                    <a:lstStyle/>
                    <a:p>
                      <a:pPr algn="ctr"/>
                      <a:r>
                        <a:rPr lang="en-US" altLang="zh-TW" sz="2600" dirty="0" smtClean="0"/>
                        <a:t>08:00~</a:t>
                      </a:r>
                    </a:p>
                    <a:p>
                      <a:pPr algn="ctr"/>
                      <a:r>
                        <a:rPr lang="en-US" altLang="zh-TW" sz="2600" dirty="0" smtClean="0"/>
                        <a:t>08:30</a:t>
                      </a:r>
                      <a:endParaRPr lang="zh-TW" altLang="en-US" sz="2600" dirty="0"/>
                    </a:p>
                  </a:txBody>
                  <a:tcPr anchor="ctr"/>
                </a:tc>
                <a:tc>
                  <a:txBody>
                    <a:bodyPr/>
                    <a:lstStyle/>
                    <a:p>
                      <a:pPr algn="ctr"/>
                      <a:r>
                        <a:rPr lang="zh-TW" altLang="en-US" sz="2600" dirty="0" smtClean="0"/>
                        <a:t>早自習</a:t>
                      </a:r>
                      <a:endParaRPr lang="zh-TW" altLang="en-US" sz="2600" dirty="0"/>
                    </a:p>
                  </a:txBody>
                  <a:tcPr anchor="ctr"/>
                </a:tc>
                <a:tc>
                  <a:txBody>
                    <a:bodyPr/>
                    <a:lstStyle/>
                    <a:p>
                      <a:pPr algn="ctr"/>
                      <a:r>
                        <a:rPr lang="zh-TW" altLang="en-US" sz="2600" dirty="0" smtClean="0"/>
                        <a:t>早自習</a:t>
                      </a:r>
                      <a:endParaRPr lang="zh-TW" altLang="en-US" sz="2600" dirty="0"/>
                    </a:p>
                  </a:txBody>
                  <a:tcPr anchor="ctr"/>
                </a:tc>
                <a:tc>
                  <a:txBody>
                    <a:bodyPr/>
                    <a:lstStyle/>
                    <a:p>
                      <a:pPr algn="ctr"/>
                      <a:r>
                        <a:rPr lang="zh-TW" altLang="en-US" sz="2600" dirty="0" smtClean="0"/>
                        <a:t>早自習</a:t>
                      </a:r>
                      <a:endParaRPr lang="zh-TW" altLang="en-US" sz="2600" dirty="0"/>
                    </a:p>
                  </a:txBody>
                  <a:tcPr anchor="ctr"/>
                </a:tc>
                <a:tc vMerge="1">
                  <a:txBody>
                    <a:bodyPr/>
                    <a:lstStyle/>
                    <a:p>
                      <a:endParaRPr lang="zh-TW" altLang="en-US" dirty="0"/>
                    </a:p>
                  </a:txBody>
                  <a:tcPr/>
                </a:tc>
                <a:tc vMerge="1">
                  <a:txBody>
                    <a:bodyPr/>
                    <a:lstStyle/>
                    <a:p>
                      <a:pPr algn="ctr"/>
                      <a:endParaRPr lang="zh-TW" altLang="en-US" dirty="0"/>
                    </a:p>
                  </a:txBody>
                  <a:tcPr/>
                </a:tc>
              </a:tr>
            </a:tbl>
          </a:graphicData>
        </a:graphic>
      </p:graphicFrame>
    </p:spTree>
  </p:cSld>
  <p:clrMapOvr>
    <a:masterClrMapping/>
  </p:clrMapOvr>
  <p:transition>
    <p:rand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DSC07067.JPG"/>
          <p:cNvPicPr>
            <a:picLocks noGrp="1" noChangeAspect="1"/>
          </p:cNvPicPr>
          <p:nvPr isPhoto="1"/>
        </p:nvPicPr>
        <p:blipFill>
          <a:blip r:embed="rId2" cstate="email">
            <a:lum/>
          </a:blip>
          <a:stretch>
            <a:fillRect/>
          </a:stretch>
        </p:blipFill>
        <p:spPr>
          <a:xfrm>
            <a:off x="0" y="3537013"/>
            <a:ext cx="4427983" cy="3320987"/>
          </a:xfrm>
          <a:prstGeom prst="rect">
            <a:avLst/>
          </a:prstGeom>
          <a:noFill/>
          <a:ln>
            <a:noFill/>
          </a:ln>
        </p:spPr>
      </p:pic>
      <p:pic>
        <p:nvPicPr>
          <p:cNvPr id="4" name="圖片 3" descr="DSC07063.JPG"/>
          <p:cNvPicPr>
            <a:picLocks noChangeAspect="1"/>
          </p:cNvPicPr>
          <p:nvPr/>
        </p:nvPicPr>
        <p:blipFill>
          <a:blip r:embed="rId3" cstate="email"/>
          <a:srcRect/>
          <a:stretch>
            <a:fillRect/>
          </a:stretch>
        </p:blipFill>
        <p:spPr>
          <a:xfrm>
            <a:off x="4249992" y="836712"/>
            <a:ext cx="4894008" cy="6021288"/>
          </a:xfrm>
          <a:prstGeom prst="rect">
            <a:avLst/>
          </a:prstGeom>
        </p:spPr>
      </p:pic>
      <p:pic>
        <p:nvPicPr>
          <p:cNvPr id="7" name="圖片 6" descr="DSC07066.JPG"/>
          <p:cNvPicPr>
            <a:picLocks noChangeAspect="1"/>
          </p:cNvPicPr>
          <p:nvPr/>
        </p:nvPicPr>
        <p:blipFill>
          <a:blip r:embed="rId4" cstate="email"/>
          <a:srcRect/>
          <a:stretch>
            <a:fillRect/>
          </a:stretch>
        </p:blipFill>
        <p:spPr>
          <a:xfrm>
            <a:off x="0" y="836712"/>
            <a:ext cx="4283968" cy="2880320"/>
          </a:xfrm>
          <a:prstGeom prst="rect">
            <a:avLst/>
          </a:prstGeom>
        </p:spPr>
      </p:pic>
      <p:sp>
        <p:nvSpPr>
          <p:cNvPr id="8" name="文字方塊 7"/>
          <p:cNvSpPr txBox="1"/>
          <p:nvPr/>
        </p:nvSpPr>
        <p:spPr>
          <a:xfrm>
            <a:off x="2215160" y="132246"/>
            <a:ext cx="4536504" cy="707886"/>
          </a:xfrm>
          <a:prstGeom prst="rect">
            <a:avLst/>
          </a:prstGeom>
          <a:noFill/>
        </p:spPr>
        <p:txBody>
          <a:bodyPr wrap="square" rtlCol="0">
            <a:spAutoFit/>
          </a:bodyPr>
          <a:lstStyle/>
          <a:p>
            <a:r>
              <a:rPr lang="zh-TW" altLang="en-US" sz="4000" dirty="0" smtClean="0">
                <a:solidFill>
                  <a:prstClr val="black"/>
                </a:solidFill>
              </a:rPr>
              <a:t>        明亮安全廁所</a:t>
            </a:r>
            <a:endParaRPr lang="zh-TW" altLang="en-US" sz="4000" dirty="0">
              <a:solidFill>
                <a:prstClr val="black"/>
              </a:solidFill>
            </a:endParaRPr>
          </a:p>
        </p:txBody>
      </p:sp>
      <p:sp>
        <p:nvSpPr>
          <p:cNvPr id="3" name="標題 2"/>
          <p:cNvSpPr>
            <a:spLocks noGrp="1"/>
          </p:cNvSpPr>
          <p:nvPr>
            <p:ph type="title"/>
          </p:nvPr>
        </p:nvSpPr>
        <p:spPr/>
        <p:txBody>
          <a:bodyPr/>
          <a:lstStyle/>
          <a:p>
            <a:endParaRPr lang="zh-TW" altLang="en-US"/>
          </a:p>
        </p:txBody>
      </p:sp>
      <p:sp>
        <p:nvSpPr>
          <p:cNvPr id="5" name="直排文字版面配置區 4"/>
          <p:cNvSpPr>
            <a:spLocks noGrp="1"/>
          </p:cNvSpPr>
          <p:nvPr>
            <p:ph type="body" orient="vert" idx="1"/>
          </p:nvPr>
        </p:nvSpPr>
        <p:spPr/>
        <p:txBody>
          <a:bodyPr/>
          <a:lstStyle/>
          <a:p>
            <a:endParaRPr lang="zh-TW" altLang="en-US"/>
          </a:p>
        </p:txBody>
      </p:sp>
    </p:spTree>
    <p:extLst>
      <p:ext uri="{BB962C8B-B14F-4D97-AF65-F5344CB8AC3E}">
        <p14:creationId xmlns:p14="http://schemas.microsoft.com/office/powerpoint/2010/main" val="1415035330"/>
      </p:ext>
    </p:extLst>
  </p:cSld>
  <p:clrMapOvr>
    <a:masterClrMapping/>
  </p:clrMapOvr>
  <p:transition>
    <p:rand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DSC07078.JPG"/>
          <p:cNvPicPr>
            <a:picLocks noChangeAspect="1"/>
          </p:cNvPicPr>
          <p:nvPr/>
        </p:nvPicPr>
        <p:blipFill>
          <a:blip r:embed="rId2" cstate="email"/>
          <a:stretch>
            <a:fillRect/>
          </a:stretch>
        </p:blipFill>
        <p:spPr>
          <a:xfrm>
            <a:off x="0" y="764704"/>
            <a:ext cx="4569972" cy="6093296"/>
          </a:xfrm>
          <a:prstGeom prst="rect">
            <a:avLst/>
          </a:prstGeom>
        </p:spPr>
      </p:pic>
      <p:pic>
        <p:nvPicPr>
          <p:cNvPr id="4" name="圖片 3" descr="DSC07079.JPG"/>
          <p:cNvPicPr>
            <a:picLocks noChangeAspect="1"/>
          </p:cNvPicPr>
          <p:nvPr/>
        </p:nvPicPr>
        <p:blipFill>
          <a:blip r:embed="rId3" cstate="email"/>
          <a:stretch>
            <a:fillRect/>
          </a:stretch>
        </p:blipFill>
        <p:spPr>
          <a:xfrm>
            <a:off x="4574028" y="764704"/>
            <a:ext cx="4569972" cy="6093296"/>
          </a:xfrm>
          <a:prstGeom prst="rect">
            <a:avLst/>
          </a:prstGeom>
        </p:spPr>
      </p:pic>
      <p:sp>
        <p:nvSpPr>
          <p:cNvPr id="6" name="文字方塊 5"/>
          <p:cNvSpPr txBox="1"/>
          <p:nvPr/>
        </p:nvSpPr>
        <p:spPr>
          <a:xfrm>
            <a:off x="2274997" y="80116"/>
            <a:ext cx="4536504" cy="707886"/>
          </a:xfrm>
          <a:prstGeom prst="rect">
            <a:avLst/>
          </a:prstGeom>
          <a:noFill/>
        </p:spPr>
        <p:txBody>
          <a:bodyPr wrap="square" rtlCol="0">
            <a:spAutoFit/>
          </a:bodyPr>
          <a:lstStyle/>
          <a:p>
            <a:r>
              <a:rPr lang="zh-TW" altLang="en-US" sz="4000" dirty="0" smtClean="0">
                <a:solidFill>
                  <a:prstClr val="black"/>
                </a:solidFill>
              </a:rPr>
              <a:t>        明亮安全廁所</a:t>
            </a:r>
            <a:endParaRPr lang="zh-TW" altLang="en-US" sz="4000" dirty="0">
              <a:solidFill>
                <a:prstClr val="black"/>
              </a:solidFill>
            </a:endParaRPr>
          </a:p>
        </p:txBody>
      </p:sp>
      <p:sp>
        <p:nvSpPr>
          <p:cNvPr id="2" name="標題 1"/>
          <p:cNvSpPr>
            <a:spLocks noGrp="1"/>
          </p:cNvSpPr>
          <p:nvPr>
            <p:ph type="title"/>
          </p:nvPr>
        </p:nvSpPr>
        <p:spPr/>
        <p:txBody>
          <a:bodyPr/>
          <a:lstStyle/>
          <a:p>
            <a:endParaRPr lang="zh-TW" altLang="en-US"/>
          </a:p>
        </p:txBody>
      </p:sp>
      <p:sp>
        <p:nvSpPr>
          <p:cNvPr id="5" name="直排文字版面配置區 4"/>
          <p:cNvSpPr>
            <a:spLocks noGrp="1"/>
          </p:cNvSpPr>
          <p:nvPr>
            <p:ph type="body" orient="vert" idx="1"/>
          </p:nvPr>
        </p:nvSpPr>
        <p:spPr/>
        <p:txBody>
          <a:bodyPr/>
          <a:lstStyle/>
          <a:p>
            <a:endParaRPr lang="zh-TW" altLang="en-US"/>
          </a:p>
        </p:txBody>
      </p:sp>
    </p:spTree>
    <p:extLst>
      <p:ext uri="{BB962C8B-B14F-4D97-AF65-F5344CB8AC3E}">
        <p14:creationId xmlns:p14="http://schemas.microsoft.com/office/powerpoint/2010/main" val="511427552"/>
      </p:ext>
    </p:extLst>
  </p:cSld>
  <p:clrMapOvr>
    <a:masterClrMapping/>
  </p:clrMapOvr>
  <p:transition>
    <p:rand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暑期工程說明</a:t>
            </a:r>
            <a:endParaRPr lang="zh-TW" altLang="en-US" dirty="0"/>
          </a:p>
        </p:txBody>
      </p:sp>
      <p:sp>
        <p:nvSpPr>
          <p:cNvPr id="3" name="內容版面配置區 2"/>
          <p:cNvSpPr>
            <a:spLocks noGrp="1"/>
          </p:cNvSpPr>
          <p:nvPr>
            <p:ph idx="1"/>
          </p:nvPr>
        </p:nvSpPr>
        <p:spPr/>
        <p:txBody>
          <a:bodyPr>
            <a:normAutofit/>
          </a:bodyPr>
          <a:lstStyle/>
          <a:p>
            <a:r>
              <a:rPr lang="zh-TW" altLang="en-US" sz="4000" dirty="0" smtClean="0"/>
              <a:t>誠樓耐震補強</a:t>
            </a:r>
            <a:endParaRPr lang="en-US" altLang="zh-TW" sz="4000" dirty="0" smtClean="0"/>
          </a:p>
          <a:p>
            <a:r>
              <a:rPr lang="zh-TW" altLang="en-US" sz="4000" dirty="0" smtClean="0"/>
              <a:t>仁樓、勇樓校舍門窗、</a:t>
            </a:r>
            <a:endParaRPr lang="en-US" altLang="zh-TW" sz="4000" dirty="0" smtClean="0"/>
          </a:p>
          <a:p>
            <a:pPr marL="82296" indent="0">
              <a:buNone/>
            </a:pPr>
            <a:r>
              <a:rPr lang="zh-TW" altLang="en-US" sz="4000" dirty="0" smtClean="0"/>
              <a:t>   窗簾及走廊洗手      臺整修工程</a:t>
            </a:r>
            <a:endParaRPr lang="en-US" altLang="zh-TW" sz="4000" dirty="0" smtClean="0"/>
          </a:p>
          <a:p>
            <a:endParaRPr lang="zh-TW" altLang="en-US" dirty="0"/>
          </a:p>
        </p:txBody>
      </p:sp>
      <p:sp>
        <p:nvSpPr>
          <p:cNvPr id="5" name="動作按鈕: 首頁 4">
            <a:hlinkClick r:id="" action="ppaction://hlinkshowjump?jump=firstslide" highlightClick="1"/>
          </p:cNvPr>
          <p:cNvSpPr/>
          <p:nvPr/>
        </p:nvSpPr>
        <p:spPr>
          <a:xfrm>
            <a:off x="8532440" y="6237312"/>
            <a:ext cx="611560" cy="620688"/>
          </a:xfrm>
          <a:prstGeom prst="actionButtonHom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3930465111"/>
      </p:ext>
    </p:extLst>
  </p:cSld>
  <p:clrMapOvr>
    <a:masterClrMapping/>
  </p:clrMapOvr>
  <p:transition>
    <p:rand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               溫暖校園</a:t>
            </a:r>
            <a:endParaRPr lang="zh-TW" altLang="en-US" dirty="0"/>
          </a:p>
        </p:txBody>
      </p:sp>
      <p:sp>
        <p:nvSpPr>
          <p:cNvPr id="5" name="直排文字版面配置區 4"/>
          <p:cNvSpPr>
            <a:spLocks noGrp="1"/>
          </p:cNvSpPr>
          <p:nvPr>
            <p:ph type="body" orient="vert" idx="1"/>
          </p:nvPr>
        </p:nvSpPr>
        <p:spPr/>
        <p:txBody>
          <a:bodyPr/>
          <a:lstStyle/>
          <a:p>
            <a:endParaRPr lang="zh-TW" altLang="en-US"/>
          </a:p>
        </p:txBody>
      </p:sp>
      <p:pic>
        <p:nvPicPr>
          <p:cNvPr id="1026" name="Picture 2" descr="C:\Users\chiou2028\Desktop\IMG_29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7361" y="1484784"/>
            <a:ext cx="4141381" cy="4320480"/>
          </a:xfrm>
          <a:prstGeom prst="rect">
            <a:avLst/>
          </a:prstGeom>
          <a:noFill/>
          <a:extLst>
            <a:ext uri="{909E8E84-426E-40DD-AFC4-6F175D3DCCD1}">
              <a14:hiddenFill xmlns:a14="http://schemas.microsoft.com/office/drawing/2010/main">
                <a:solidFill>
                  <a:srgbClr val="FFFFFF"/>
                </a:solidFill>
              </a14:hiddenFill>
            </a:ext>
          </a:extLst>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8742" y="1484784"/>
            <a:ext cx="3981730" cy="4320480"/>
          </a:xfrm>
          <a:prstGeom prst="rect">
            <a:avLst/>
          </a:prstGeom>
        </p:spPr>
      </p:pic>
    </p:spTree>
    <p:extLst>
      <p:ext uri="{BB962C8B-B14F-4D97-AF65-F5344CB8AC3E}">
        <p14:creationId xmlns:p14="http://schemas.microsoft.com/office/powerpoint/2010/main" val="333652123"/>
      </p:ext>
    </p:extLst>
  </p:cSld>
  <p:clrMapOvr>
    <a:masterClrMapping/>
  </p:clrMapOvr>
  <p:transition>
    <p:rand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               安全校園</a:t>
            </a:r>
            <a:endParaRPr lang="zh-TW" altLang="en-US" dirty="0"/>
          </a:p>
        </p:txBody>
      </p:sp>
      <p:sp>
        <p:nvSpPr>
          <p:cNvPr id="3" name="直排文字版面配置區 2"/>
          <p:cNvSpPr>
            <a:spLocks noGrp="1"/>
          </p:cNvSpPr>
          <p:nvPr>
            <p:ph type="body" orient="vert" idx="1"/>
          </p:nvPr>
        </p:nvSpPr>
        <p:spPr/>
        <p:txBody>
          <a:bodyPr/>
          <a:lstStyle/>
          <a:p>
            <a:endParaRPr lang="zh-TW" altLang="en-US"/>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40" y="1124744"/>
            <a:ext cx="4608512" cy="4896544"/>
          </a:xfrm>
          <a:prstGeom prst="rect">
            <a:avLst/>
          </a:prstGeo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136" y="1124744"/>
            <a:ext cx="2862318" cy="4824536"/>
          </a:xfrm>
          <a:prstGeom prst="rect">
            <a:avLst/>
          </a:prstGeom>
        </p:spPr>
      </p:pic>
    </p:spTree>
    <p:extLst>
      <p:ext uri="{BB962C8B-B14F-4D97-AF65-F5344CB8AC3E}">
        <p14:creationId xmlns:p14="http://schemas.microsoft.com/office/powerpoint/2010/main" val="3617199979"/>
      </p:ext>
    </p:extLst>
  </p:cSld>
  <p:clrMapOvr>
    <a:masterClrMapping/>
  </p:clrMapOvr>
  <p:transition>
    <p:rand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              自然校園</a:t>
            </a:r>
            <a:endParaRPr lang="zh-TW" altLang="en-US" dirty="0"/>
          </a:p>
        </p:txBody>
      </p:sp>
      <p:sp>
        <p:nvSpPr>
          <p:cNvPr id="3" name="直排文字版面配置區 2"/>
          <p:cNvSpPr>
            <a:spLocks noGrp="1"/>
          </p:cNvSpPr>
          <p:nvPr>
            <p:ph type="body" orient="vert" idx="1"/>
          </p:nvPr>
        </p:nvSpPr>
        <p:spPr/>
        <p:txBody>
          <a:bodyPr/>
          <a:lstStyle/>
          <a:p>
            <a:endParaRPr lang="zh-TW" altLang="en-US"/>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1305880"/>
            <a:ext cx="3381840" cy="4509120"/>
          </a:xfrm>
          <a:prstGeom prst="rect">
            <a:avLst/>
          </a:prstGeom>
        </p:spPr>
      </p:pic>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1305880"/>
            <a:ext cx="3600400" cy="4512501"/>
          </a:xfrm>
          <a:prstGeom prst="rect">
            <a:avLst/>
          </a:prstGeom>
        </p:spPr>
      </p:pic>
    </p:spTree>
    <p:extLst>
      <p:ext uri="{BB962C8B-B14F-4D97-AF65-F5344CB8AC3E}">
        <p14:creationId xmlns:p14="http://schemas.microsoft.com/office/powerpoint/2010/main" val="2594178964"/>
      </p:ext>
    </p:extLst>
  </p:cSld>
  <p:clrMapOvr>
    <a:masterClrMapping/>
  </p:clrMapOvr>
  <p:transition>
    <p:rand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              自然校園</a:t>
            </a:r>
            <a:endParaRPr lang="zh-TW" altLang="en-US" dirty="0"/>
          </a:p>
        </p:txBody>
      </p:sp>
      <p:sp>
        <p:nvSpPr>
          <p:cNvPr id="4" name="直排文字版面配置區 3"/>
          <p:cNvSpPr>
            <a:spLocks noGrp="1"/>
          </p:cNvSpPr>
          <p:nvPr>
            <p:ph type="body" orient="vert" idx="1"/>
          </p:nvPr>
        </p:nvSpPr>
        <p:spPr/>
        <p:txBody>
          <a:bodyPr/>
          <a:lstStyle/>
          <a:p>
            <a:endParaRPr lang="zh-TW" altLang="en-US"/>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1305880"/>
            <a:ext cx="3528392" cy="4704523"/>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1305880"/>
            <a:ext cx="3597864" cy="4643400"/>
          </a:xfrm>
          <a:prstGeom prst="rect">
            <a:avLst/>
          </a:prstGeom>
        </p:spPr>
      </p:pic>
    </p:spTree>
    <p:extLst>
      <p:ext uri="{BB962C8B-B14F-4D97-AF65-F5344CB8AC3E}">
        <p14:creationId xmlns:p14="http://schemas.microsoft.com/office/powerpoint/2010/main" val="328933706"/>
      </p:ext>
    </p:extLst>
  </p:cSld>
  <p:clrMapOvr>
    <a:masterClrMapping/>
  </p:clrMapOvr>
  <p:transition>
    <p:rand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              自然校園</a:t>
            </a:r>
            <a:endParaRPr lang="zh-TW" altLang="en-US" dirty="0"/>
          </a:p>
        </p:txBody>
      </p:sp>
      <p:sp>
        <p:nvSpPr>
          <p:cNvPr id="3" name="直排文字版面配置區 2"/>
          <p:cNvSpPr>
            <a:spLocks noGrp="1"/>
          </p:cNvSpPr>
          <p:nvPr>
            <p:ph type="body" orient="vert" idx="1"/>
          </p:nvPr>
        </p:nvSpPr>
        <p:spPr/>
        <p:txBody>
          <a:bodyPr/>
          <a:lstStyle/>
          <a:p>
            <a:endParaRPr lang="zh-TW" altLang="en-US"/>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9399" y="1318354"/>
            <a:ext cx="3363128" cy="4484171"/>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2527" y="1328089"/>
            <a:ext cx="3355826" cy="4474435"/>
          </a:xfrm>
          <a:prstGeom prst="rect">
            <a:avLst/>
          </a:prstGeom>
        </p:spPr>
      </p:pic>
    </p:spTree>
    <p:extLst>
      <p:ext uri="{BB962C8B-B14F-4D97-AF65-F5344CB8AC3E}">
        <p14:creationId xmlns:p14="http://schemas.microsoft.com/office/powerpoint/2010/main" val="2273512547"/>
      </p:ext>
    </p:extLst>
  </p:cSld>
  <p:clrMapOvr>
    <a:masterClrMapping/>
  </p:clrMapOvr>
  <p:transition>
    <p:rand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            色彩校園</a:t>
            </a:r>
            <a:endParaRPr lang="zh-TW" altLang="en-US" dirty="0"/>
          </a:p>
        </p:txBody>
      </p:sp>
      <p:sp>
        <p:nvSpPr>
          <p:cNvPr id="4" name="直排文字版面配置區 3"/>
          <p:cNvSpPr>
            <a:spLocks noGrp="1"/>
          </p:cNvSpPr>
          <p:nvPr>
            <p:ph type="body" orient="vert" idx="1"/>
          </p:nvPr>
        </p:nvSpPr>
        <p:spPr/>
        <p:txBody>
          <a:bodyPr/>
          <a:lstStyle/>
          <a:p>
            <a:endParaRPr lang="zh-TW" altLang="en-US"/>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1406894"/>
            <a:ext cx="3489852" cy="4653136"/>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100" y="1400716"/>
            <a:ext cx="3921900" cy="4659314"/>
          </a:xfrm>
          <a:prstGeom prst="rect">
            <a:avLst/>
          </a:prstGeom>
        </p:spPr>
      </p:pic>
    </p:spTree>
    <p:extLst>
      <p:ext uri="{BB962C8B-B14F-4D97-AF65-F5344CB8AC3E}">
        <p14:creationId xmlns:p14="http://schemas.microsoft.com/office/powerpoint/2010/main" val="3835946184"/>
      </p:ext>
    </p:extLst>
  </p:cSld>
  <p:clrMapOvr>
    <a:masterClrMapping/>
  </p:clrMapOvr>
  <p:transition>
    <p:rand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            色彩校園</a:t>
            </a:r>
            <a:endParaRPr lang="zh-TW" altLang="en-US" dirty="0"/>
          </a:p>
        </p:txBody>
      </p:sp>
      <p:sp>
        <p:nvSpPr>
          <p:cNvPr id="3" name="直排文字版面配置區 2"/>
          <p:cNvSpPr>
            <a:spLocks noGrp="1"/>
          </p:cNvSpPr>
          <p:nvPr>
            <p:ph type="body" orient="vert" idx="1"/>
          </p:nvPr>
        </p:nvSpPr>
        <p:spPr/>
        <p:txBody>
          <a:bodyPr/>
          <a:lstStyle/>
          <a:p>
            <a:endParaRPr lang="zh-TW" altLang="en-US"/>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331" y="1406894"/>
            <a:ext cx="3884765" cy="4254353"/>
          </a:xfrm>
          <a:prstGeom prst="rect">
            <a:avLst/>
          </a:prstGeom>
        </p:spPr>
      </p:pic>
      <p:pic>
        <p:nvPicPr>
          <p:cNvPr id="6" name="圖片 5" descr="DSC07097.JPG"/>
          <p:cNvPicPr>
            <a:picLocks noChangeAspect="1"/>
          </p:cNvPicPr>
          <p:nvPr/>
        </p:nvPicPr>
        <p:blipFill>
          <a:blip r:embed="rId3" cstate="email"/>
          <a:stretch>
            <a:fillRect/>
          </a:stretch>
        </p:blipFill>
        <p:spPr>
          <a:xfrm>
            <a:off x="4780097" y="1406894"/>
            <a:ext cx="4040375" cy="4254354"/>
          </a:xfrm>
          <a:prstGeom prst="rect">
            <a:avLst/>
          </a:prstGeom>
        </p:spPr>
      </p:pic>
    </p:spTree>
    <p:extLst>
      <p:ext uri="{BB962C8B-B14F-4D97-AF65-F5344CB8AC3E}">
        <p14:creationId xmlns:p14="http://schemas.microsoft.com/office/powerpoint/2010/main" val="1279445677"/>
      </p:ext>
    </p:extLst>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標題 1"/>
          <p:cNvSpPr>
            <a:spLocks noGrp="1"/>
          </p:cNvSpPr>
          <p:nvPr>
            <p:ph type="title"/>
          </p:nvPr>
        </p:nvSpPr>
        <p:spPr>
          <a:xfrm>
            <a:off x="1763688" y="548680"/>
            <a:ext cx="6923112" cy="868958"/>
          </a:xfrm>
        </p:spPr>
        <p:txBody>
          <a:bodyPr/>
          <a:lstStyle/>
          <a:p>
            <a:r>
              <a:rPr lang="zh-TW" altLang="en-US" b="1" dirty="0" smtClean="0">
                <a:effectLst>
                  <a:outerShdw blurRad="38100" dist="38100" dir="2700000" algn="tl">
                    <a:srgbClr val="000000">
                      <a:alpha val="43137"/>
                    </a:srgbClr>
                  </a:outerShdw>
                </a:effectLst>
              </a:rPr>
              <a:t>班級共讀學習檔案</a:t>
            </a:r>
          </a:p>
        </p:txBody>
      </p:sp>
      <p:pic>
        <p:nvPicPr>
          <p:cNvPr id="1029" name="Picture 5" descr="E:\訪視電子檔\學生閱讀檔案成果\98學年度\98學年度00104.jpg"/>
          <p:cNvPicPr>
            <a:picLocks noGrp="1" noChangeAspect="1" noChangeArrowheads="1"/>
          </p:cNvPicPr>
          <p:nvPr>
            <p:ph idx="1"/>
          </p:nvPr>
        </p:nvPicPr>
        <p:blipFill>
          <a:blip r:embed="rId2" cstate="screen"/>
          <a:srcRect/>
          <a:stretch>
            <a:fillRect/>
          </a:stretch>
        </p:blipFill>
        <p:spPr>
          <a:xfrm rot="20746628">
            <a:off x="1144167" y="1767705"/>
            <a:ext cx="3342416" cy="4752528"/>
          </a:xfr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30" name="Picture 6" descr="E:\訪視電子檔\學生閱讀檔案成果\98學年度\98學年度00077.jpg"/>
          <p:cNvPicPr>
            <a:picLocks noChangeAspect="1" noChangeArrowheads="1"/>
          </p:cNvPicPr>
          <p:nvPr/>
        </p:nvPicPr>
        <p:blipFill>
          <a:blip r:embed="rId3" cstate="screen"/>
          <a:srcRect/>
          <a:stretch>
            <a:fillRect/>
          </a:stretch>
        </p:blipFill>
        <p:spPr bwMode="auto">
          <a:xfrm rot="519755">
            <a:off x="4561503" y="1741895"/>
            <a:ext cx="3326657" cy="48934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box(in)">
                                      <p:cBhvr>
                                        <p:cTn id="7" dur="500"/>
                                        <p:tgtEl>
                                          <p:spTgt spid="1029"/>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1030"/>
                                        </p:tgtEl>
                                        <p:attrNameLst>
                                          <p:attrName>style.visibility</p:attrName>
                                        </p:attrNameLst>
                                      </p:cBhvr>
                                      <p:to>
                                        <p:strVal val="visible"/>
                                      </p:to>
                                    </p:set>
                                    <p:animEffect transition="in" filter="box(in)">
                                      <p:cBhvr>
                                        <p:cTn id="1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27564"/>
            <a:ext cx="6192688" cy="6830436"/>
          </a:xfrm>
          <a:prstGeom prst="rect">
            <a:avLst/>
          </a:prstGeom>
        </p:spPr>
      </p:pic>
      <p:sp>
        <p:nvSpPr>
          <p:cNvPr id="2" name="標題 1"/>
          <p:cNvSpPr>
            <a:spLocks noGrp="1"/>
          </p:cNvSpPr>
          <p:nvPr>
            <p:ph type="title"/>
          </p:nvPr>
        </p:nvSpPr>
        <p:spPr/>
        <p:txBody>
          <a:bodyPr/>
          <a:lstStyle/>
          <a:p>
            <a:endParaRPr lang="zh-TW" altLang="en-US"/>
          </a:p>
        </p:txBody>
      </p:sp>
      <p:sp>
        <p:nvSpPr>
          <p:cNvPr id="3" name="直排文字版面配置區 2"/>
          <p:cNvSpPr>
            <a:spLocks noGrp="1"/>
          </p:cNvSpPr>
          <p:nvPr>
            <p:ph type="body" orient="vert" idx="1"/>
          </p:nvPr>
        </p:nvSpPr>
        <p:spPr/>
        <p:txBody>
          <a:bodyPr/>
          <a:lstStyle/>
          <a:p>
            <a:endParaRPr lang="zh-TW" altLang="en-US" dirty="0"/>
          </a:p>
        </p:txBody>
      </p:sp>
    </p:spTree>
    <p:extLst>
      <p:ext uri="{BB962C8B-B14F-4D97-AF65-F5344CB8AC3E}">
        <p14:creationId xmlns:p14="http://schemas.microsoft.com/office/powerpoint/2010/main" val="1326474151"/>
      </p:ext>
    </p:extLst>
  </p:cSld>
  <p:clrMapOvr>
    <a:masterClrMapping/>
  </p:clrMapOvr>
  <p:transition>
    <p:rand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effectLst>
                  <a:outerShdw blurRad="38100" dist="38100" dir="2700000" algn="tl">
                    <a:srgbClr val="000000">
                      <a:alpha val="43137"/>
                    </a:srgbClr>
                  </a:outerShdw>
                </a:effectLst>
                <a:latin typeface="標楷體" pitchFamily="65" charset="-120"/>
                <a:ea typeface="標楷體" pitchFamily="65" charset="-120"/>
              </a:rPr>
              <a:t>輔導室</a:t>
            </a:r>
            <a:endParaRPr lang="zh-TW" altLang="en-US" b="1" dirty="0">
              <a:effectLst>
                <a:outerShdw blurRad="38100" dist="38100" dir="2700000" algn="tl">
                  <a:srgbClr val="000000">
                    <a:alpha val="43137"/>
                  </a:srgbClr>
                </a:outerShdw>
              </a:effectLst>
              <a:latin typeface="標楷體" pitchFamily="65" charset="-120"/>
              <a:ea typeface="標楷體" pitchFamily="65" charset="-120"/>
            </a:endParaRPr>
          </a:p>
        </p:txBody>
      </p:sp>
      <p:sp>
        <p:nvSpPr>
          <p:cNvPr id="4" name="內容版面配置區 3"/>
          <p:cNvSpPr>
            <a:spLocks noGrp="1"/>
          </p:cNvSpPr>
          <p:nvPr>
            <p:ph sz="half" idx="2"/>
          </p:nvPr>
        </p:nvSpPr>
        <p:spPr>
          <a:xfrm>
            <a:off x="3491880" y="1340768"/>
            <a:ext cx="4896544" cy="4525963"/>
          </a:xfrm>
        </p:spPr>
        <p:txBody>
          <a:bodyPr>
            <a:noAutofit/>
          </a:bodyPr>
          <a:lstStyle/>
          <a:p>
            <a:r>
              <a:rPr lang="zh-TW" altLang="en-US" sz="3000" dirty="0" smtClean="0">
                <a:latin typeface="標楷體" pitchFamily="65" charset="-120"/>
                <a:ea typeface="標楷體" pitchFamily="65" charset="-120"/>
              </a:rPr>
              <a:t>行政團隊成員：</a:t>
            </a:r>
            <a:endParaRPr lang="en-US" altLang="zh-TW" sz="3000" dirty="0" smtClean="0">
              <a:latin typeface="標楷體" pitchFamily="65" charset="-120"/>
              <a:ea typeface="標楷體" pitchFamily="65" charset="-120"/>
            </a:endParaRPr>
          </a:p>
          <a:p>
            <a:pPr marL="514350" indent="-514350">
              <a:buFont typeface="+mj-lt"/>
              <a:buAutoNum type="arabicPeriod"/>
            </a:pPr>
            <a:r>
              <a:rPr lang="zh-TW" altLang="en-US" sz="3000" dirty="0" smtClean="0">
                <a:latin typeface="標楷體" pitchFamily="65" charset="-120"/>
                <a:ea typeface="標楷體" pitchFamily="65" charset="-120"/>
              </a:rPr>
              <a:t>輔導主任：顧佩玲</a:t>
            </a:r>
            <a:endParaRPr lang="en-US" altLang="zh-TW" sz="3000" dirty="0" smtClean="0">
              <a:latin typeface="標楷體" pitchFamily="65" charset="-120"/>
              <a:ea typeface="標楷體" pitchFamily="65" charset="-120"/>
            </a:endParaRPr>
          </a:p>
          <a:p>
            <a:pPr marL="514350" indent="-514350">
              <a:buFont typeface="+mj-lt"/>
              <a:buAutoNum type="arabicPeriod"/>
            </a:pPr>
            <a:r>
              <a:rPr lang="zh-TW" altLang="en-US" sz="3000" dirty="0" smtClean="0">
                <a:latin typeface="標楷體" pitchFamily="65" charset="-120"/>
                <a:ea typeface="標楷體" pitchFamily="65" charset="-120"/>
              </a:rPr>
              <a:t>輔導組長：林麟</a:t>
            </a:r>
            <a:endParaRPr lang="en-US" altLang="zh-TW" sz="3000" dirty="0" smtClean="0">
              <a:latin typeface="標楷體" pitchFamily="65" charset="-120"/>
              <a:ea typeface="標楷體" pitchFamily="65" charset="-120"/>
            </a:endParaRPr>
          </a:p>
          <a:p>
            <a:pPr marL="514350" indent="-514350">
              <a:buFont typeface="+mj-lt"/>
              <a:buAutoNum type="arabicPeriod"/>
            </a:pPr>
            <a:r>
              <a:rPr lang="zh-TW" altLang="en-US" sz="3000" dirty="0" smtClean="0">
                <a:latin typeface="標楷體" pitchFamily="65" charset="-120"/>
                <a:ea typeface="標楷體" pitchFamily="65" charset="-120"/>
              </a:rPr>
              <a:t>特教組長：向惠芳</a:t>
            </a:r>
            <a:endParaRPr lang="en-US" altLang="zh-TW" sz="3000" dirty="0" smtClean="0">
              <a:latin typeface="標楷體" pitchFamily="65" charset="-120"/>
              <a:ea typeface="標楷體" pitchFamily="65" charset="-120"/>
            </a:endParaRPr>
          </a:p>
          <a:p>
            <a:pPr marL="514350" indent="-514350">
              <a:buFont typeface="+mj-lt"/>
              <a:buAutoNum type="arabicPeriod"/>
            </a:pPr>
            <a:r>
              <a:rPr lang="zh-TW" altLang="en-US" sz="3000" dirty="0" smtClean="0">
                <a:latin typeface="標楷體" pitchFamily="65" charset="-120"/>
                <a:ea typeface="標楷體" pitchFamily="65" charset="-120"/>
              </a:rPr>
              <a:t>資料組長：李昇隆</a:t>
            </a:r>
            <a:endParaRPr lang="en-US" altLang="zh-TW" sz="3000" dirty="0" smtClean="0">
              <a:latin typeface="標楷體" pitchFamily="65" charset="-120"/>
              <a:ea typeface="標楷體" pitchFamily="65" charset="-120"/>
            </a:endParaRPr>
          </a:p>
          <a:p>
            <a:pPr marL="514350" indent="-514350">
              <a:buFont typeface="+mj-lt"/>
              <a:buAutoNum type="arabicPeriod"/>
            </a:pPr>
            <a:r>
              <a:rPr lang="zh-TW" altLang="en-US" sz="3000" dirty="0">
                <a:latin typeface="標楷體" pitchFamily="65" charset="-120"/>
                <a:ea typeface="標楷體" pitchFamily="65" charset="-120"/>
              </a:rPr>
              <a:t>專輔老師</a:t>
            </a:r>
            <a:r>
              <a:rPr lang="zh-TW" altLang="en-US" sz="3000" dirty="0" smtClean="0">
                <a:latin typeface="標楷體" pitchFamily="65" charset="-120"/>
                <a:ea typeface="標楷體" pitchFamily="65" charset="-120"/>
              </a:rPr>
              <a:t>：呂佩玲</a:t>
            </a:r>
            <a:endParaRPr lang="en-US" altLang="zh-TW" sz="3000" dirty="0" smtClean="0">
              <a:latin typeface="標楷體" pitchFamily="65" charset="-120"/>
              <a:ea typeface="標楷體" pitchFamily="65" charset="-120"/>
            </a:endParaRPr>
          </a:p>
          <a:p>
            <a:pPr marL="514350" indent="-514350">
              <a:buFont typeface="+mj-lt"/>
              <a:buAutoNum type="arabicPeriod"/>
            </a:pPr>
            <a:r>
              <a:rPr lang="zh-TW" altLang="en-US" sz="3000" dirty="0" smtClean="0">
                <a:latin typeface="標楷體" pitchFamily="65" charset="-120"/>
                <a:ea typeface="標楷體" pitchFamily="65" charset="-120"/>
              </a:rPr>
              <a:t>工    友：吳靜冠</a:t>
            </a:r>
            <a:endParaRPr lang="zh-TW" altLang="en-US" sz="3000" dirty="0">
              <a:latin typeface="標楷體" pitchFamily="65" charset="-120"/>
              <a:ea typeface="標楷體" pitchFamily="65" charset="-120"/>
            </a:endParaRPr>
          </a:p>
        </p:txBody>
      </p:sp>
      <p:pic>
        <p:nvPicPr>
          <p:cNvPr id="7" name="內容版面配置區 6" descr="B040.jpg"/>
          <p:cNvPicPr>
            <a:picLocks noGrp="1" noChangeAspect="1"/>
          </p:cNvPicPr>
          <p:nvPr>
            <p:ph sz="half" idx="1"/>
          </p:nvPr>
        </p:nvPicPr>
        <p:blipFill>
          <a:blip r:embed="rId2" cstate="print"/>
          <a:stretch>
            <a:fillRect/>
          </a:stretch>
        </p:blipFill>
        <p:spPr>
          <a:xfrm>
            <a:off x="539552" y="1556792"/>
            <a:ext cx="2664296" cy="26642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1960594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16632"/>
            <a:ext cx="8229600" cy="1143000"/>
          </a:xfrm>
        </p:spPr>
        <p:txBody>
          <a:bodyPr/>
          <a:lstStyle/>
          <a:p>
            <a:r>
              <a:rPr lang="zh-TW" altLang="en-US" dirty="0" smtClean="0">
                <a:latin typeface="標楷體" pitchFamily="65" charset="-120"/>
                <a:ea typeface="標楷體" pitchFamily="65" charset="-120"/>
              </a:rPr>
              <a:t>輔導組重點工作</a:t>
            </a:r>
            <a:r>
              <a:rPr lang="en-US" altLang="zh-TW" dirty="0" smtClean="0">
                <a:latin typeface="標楷體" pitchFamily="65" charset="-120"/>
                <a:ea typeface="標楷體" pitchFamily="65" charset="-120"/>
              </a:rPr>
              <a:t>-</a:t>
            </a:r>
            <a:endParaRPr lang="zh-TW" altLang="en-US" dirty="0">
              <a:latin typeface="標楷體" pitchFamily="65" charset="-120"/>
              <a:ea typeface="標楷體" pitchFamily="65" charset="-120"/>
            </a:endParaRPr>
          </a:p>
        </p:txBody>
      </p:sp>
      <p:sp>
        <p:nvSpPr>
          <p:cNvPr id="4" name="內容版面配置區 3"/>
          <p:cNvSpPr>
            <a:spLocks noGrp="1"/>
          </p:cNvSpPr>
          <p:nvPr>
            <p:ph sz="half" idx="1"/>
          </p:nvPr>
        </p:nvSpPr>
        <p:spPr>
          <a:xfrm>
            <a:off x="251520" y="1124744"/>
            <a:ext cx="8424936" cy="5472608"/>
          </a:xfrm>
        </p:spPr>
        <p:txBody>
          <a:bodyPr>
            <a:normAutofit/>
          </a:bodyPr>
          <a:lstStyle/>
          <a:p>
            <a:pPr marL="0" lvl="0" indent="0">
              <a:spcBef>
                <a:spcPts val="0"/>
              </a:spcBef>
              <a:buNone/>
            </a:pPr>
            <a:r>
              <a:rPr lang="en-US" altLang="zh-TW" sz="2000" kern="0" dirty="0" smtClean="0">
                <a:solidFill>
                  <a:sysClr val="windowText" lastClr="000000">
                    <a:hueOff val="0"/>
                    <a:satOff val="0"/>
                    <a:lumOff val="0"/>
                    <a:alphaOff val="0"/>
                  </a:sysClr>
                </a:solidFill>
                <a:latin typeface="Times New Roman" pitchFamily="18" charset="0"/>
                <a:ea typeface="標楷體" pitchFamily="65" charset="-120"/>
              </a:rPr>
              <a:t>1.</a:t>
            </a:r>
            <a:r>
              <a:rPr lang="zh-TW" altLang="zh-TW" sz="2000" kern="0" dirty="0" smtClean="0">
                <a:solidFill>
                  <a:sysClr val="windowText" lastClr="000000">
                    <a:hueOff val="0"/>
                    <a:satOff val="0"/>
                    <a:lumOff val="0"/>
                    <a:alphaOff val="0"/>
                  </a:sysClr>
                </a:solidFill>
                <a:latin typeface="Times New Roman" pitchFamily="18" charset="0"/>
                <a:ea typeface="標楷體" pitchFamily="65" charset="-120"/>
              </a:rPr>
              <a:t>辦理</a:t>
            </a:r>
            <a:r>
              <a:rPr lang="zh-TW" altLang="zh-TW" sz="2000" kern="0" dirty="0">
                <a:solidFill>
                  <a:sysClr val="windowText" lastClr="000000">
                    <a:hueOff val="0"/>
                    <a:satOff val="0"/>
                    <a:lumOff val="0"/>
                    <a:alphaOff val="0"/>
                  </a:sysClr>
                </a:solidFill>
                <a:latin typeface="Times New Roman" pitchFamily="18" charset="0"/>
                <a:ea typeface="標楷體" pitchFamily="65" charset="-120"/>
              </a:rPr>
              <a:t>三級輔導與諮商工作</a:t>
            </a:r>
            <a:endParaRPr lang="zh-TW" altLang="en-US" sz="2000" kern="0" dirty="0">
              <a:solidFill>
                <a:srgbClr val="FF0000"/>
              </a:solidFill>
              <a:latin typeface="Times New Roman" pitchFamily="18" charset="0"/>
              <a:ea typeface="標楷體" pitchFamily="65" charset="-120"/>
            </a:endParaRPr>
          </a:p>
          <a:p>
            <a:pPr marL="0" lvl="0" indent="0">
              <a:spcBef>
                <a:spcPts val="0"/>
              </a:spcBef>
              <a:buNone/>
            </a:pPr>
            <a:r>
              <a:rPr lang="en-US" altLang="zh-TW" sz="2000" kern="0" dirty="0" smtClean="0">
                <a:solidFill>
                  <a:sysClr val="windowText" lastClr="000000">
                    <a:hueOff val="0"/>
                    <a:satOff val="0"/>
                    <a:lumOff val="0"/>
                    <a:alphaOff val="0"/>
                  </a:sysClr>
                </a:solidFill>
                <a:latin typeface="Times New Roman" pitchFamily="18" charset="0"/>
                <a:ea typeface="標楷體" pitchFamily="65" charset="-120"/>
              </a:rPr>
              <a:t>2.</a:t>
            </a:r>
            <a:r>
              <a:rPr lang="zh-TW" altLang="zh-TW" sz="2000" kern="0" dirty="0" smtClean="0">
                <a:solidFill>
                  <a:sysClr val="windowText" lastClr="000000">
                    <a:hueOff val="0"/>
                    <a:satOff val="0"/>
                    <a:lumOff val="0"/>
                    <a:alphaOff val="0"/>
                  </a:sysClr>
                </a:solidFill>
                <a:latin typeface="Times New Roman" pitchFamily="18" charset="0"/>
                <a:ea typeface="標楷體" pitchFamily="65" charset="-120"/>
              </a:rPr>
              <a:t>辦理</a:t>
            </a:r>
            <a:r>
              <a:rPr lang="zh-TW" altLang="zh-TW" sz="2000" kern="0" dirty="0">
                <a:solidFill>
                  <a:sysClr val="windowText" lastClr="000000">
                    <a:hueOff val="0"/>
                    <a:satOff val="0"/>
                    <a:lumOff val="0"/>
                    <a:alphaOff val="0"/>
                  </a:sysClr>
                </a:solidFill>
                <a:latin typeface="Times New Roman" pitchFamily="18" charset="0"/>
                <a:ea typeface="標楷體" pitchFamily="65" charset="-120"/>
              </a:rPr>
              <a:t>生命教育體驗及宣導活動</a:t>
            </a:r>
          </a:p>
          <a:p>
            <a:pPr marL="0" lvl="0" indent="0">
              <a:spcBef>
                <a:spcPts val="0"/>
              </a:spcBef>
              <a:buNone/>
            </a:pPr>
            <a:r>
              <a:rPr lang="en-US" altLang="zh-TW" sz="2000" kern="0" dirty="0" smtClean="0">
                <a:solidFill>
                  <a:sysClr val="windowText" lastClr="000000">
                    <a:hueOff val="0"/>
                    <a:satOff val="0"/>
                    <a:lumOff val="0"/>
                    <a:alphaOff val="0"/>
                  </a:sysClr>
                </a:solidFill>
                <a:latin typeface="Times New Roman" pitchFamily="18" charset="0"/>
                <a:ea typeface="標楷體" pitchFamily="65" charset="-120"/>
              </a:rPr>
              <a:t>3.</a:t>
            </a:r>
            <a:r>
              <a:rPr lang="zh-TW" altLang="zh-TW" sz="2000" kern="0" dirty="0" smtClean="0">
                <a:solidFill>
                  <a:sysClr val="windowText" lastClr="000000">
                    <a:hueOff val="0"/>
                    <a:satOff val="0"/>
                    <a:lumOff val="0"/>
                    <a:alphaOff val="0"/>
                  </a:sysClr>
                </a:solidFill>
                <a:latin typeface="Times New Roman" pitchFamily="18" charset="0"/>
                <a:ea typeface="標楷體" pitchFamily="65" charset="-120"/>
              </a:rPr>
              <a:t>推展性</a:t>
            </a:r>
            <a:r>
              <a:rPr lang="zh-TW" altLang="zh-TW" sz="2000" kern="0" dirty="0">
                <a:solidFill>
                  <a:sysClr val="windowText" lastClr="000000">
                    <a:hueOff val="0"/>
                    <a:satOff val="0"/>
                    <a:lumOff val="0"/>
                    <a:alphaOff val="0"/>
                  </a:sysClr>
                </a:solidFill>
                <a:latin typeface="Times New Roman" pitchFamily="18" charset="0"/>
                <a:ea typeface="標楷體" pitchFamily="65" charset="-120"/>
              </a:rPr>
              <a:t>別平等教育及宣導活動</a:t>
            </a:r>
          </a:p>
          <a:p>
            <a:pPr marL="0" lvl="0" indent="0">
              <a:spcBef>
                <a:spcPts val="0"/>
              </a:spcBef>
              <a:buNone/>
            </a:pPr>
            <a:r>
              <a:rPr lang="en-US" altLang="zh-TW" sz="2000" kern="0" dirty="0" smtClean="0">
                <a:solidFill>
                  <a:sysClr val="windowText" lastClr="000000">
                    <a:hueOff val="0"/>
                    <a:satOff val="0"/>
                    <a:lumOff val="0"/>
                    <a:alphaOff val="0"/>
                  </a:sysClr>
                </a:solidFill>
                <a:latin typeface="Times New Roman" pitchFamily="18" charset="0"/>
                <a:ea typeface="標楷體" pitchFamily="65" charset="-120"/>
              </a:rPr>
              <a:t>4.</a:t>
            </a:r>
            <a:r>
              <a:rPr lang="zh-TW" altLang="en-US" sz="2000" kern="0" dirty="0" smtClean="0">
                <a:solidFill>
                  <a:sysClr val="windowText" lastClr="000000">
                    <a:hueOff val="0"/>
                    <a:satOff val="0"/>
                    <a:lumOff val="0"/>
                    <a:alphaOff val="0"/>
                  </a:sysClr>
                </a:solidFill>
                <a:latin typeface="Times New Roman" pitchFamily="18" charset="0"/>
                <a:ea typeface="標楷體" pitchFamily="65" charset="-120"/>
              </a:rPr>
              <a:t>辦理</a:t>
            </a:r>
            <a:r>
              <a:rPr lang="zh-TW" altLang="en-US" sz="2000" kern="0" dirty="0">
                <a:solidFill>
                  <a:prstClr val="black"/>
                </a:solidFill>
                <a:latin typeface="Times New Roman" pitchFamily="18" charset="0"/>
                <a:ea typeface="標楷體" pitchFamily="65" charset="-120"/>
              </a:rPr>
              <a:t>晨間課輔補救教學</a:t>
            </a:r>
            <a:endParaRPr lang="zh-TW" altLang="zh-TW" sz="2000" kern="0" dirty="0">
              <a:solidFill>
                <a:prstClr val="black"/>
              </a:solidFill>
              <a:latin typeface="Times New Roman" pitchFamily="18" charset="0"/>
              <a:ea typeface="標楷體" pitchFamily="65" charset="-120"/>
            </a:endParaRPr>
          </a:p>
          <a:p>
            <a:pPr marL="0" lvl="0" indent="0">
              <a:spcBef>
                <a:spcPts val="0"/>
              </a:spcBef>
              <a:buNone/>
            </a:pPr>
            <a:r>
              <a:rPr lang="en-US" altLang="zh-TW" sz="2000" kern="0" dirty="0" smtClean="0">
                <a:solidFill>
                  <a:prstClr val="black"/>
                </a:solidFill>
                <a:latin typeface="Times New Roman" pitchFamily="18" charset="0"/>
                <a:ea typeface="標楷體" pitchFamily="65" charset="-120"/>
              </a:rPr>
              <a:t>5.</a:t>
            </a:r>
            <a:r>
              <a:rPr lang="zh-TW" altLang="zh-TW" sz="2000" kern="0" dirty="0" smtClean="0">
                <a:solidFill>
                  <a:prstClr val="black"/>
                </a:solidFill>
                <a:latin typeface="Times New Roman" pitchFamily="18" charset="0"/>
                <a:ea typeface="標楷體" pitchFamily="65" charset="-120"/>
              </a:rPr>
              <a:t>建</a:t>
            </a:r>
            <a:r>
              <a:rPr lang="zh-TW" altLang="zh-TW" sz="2000" kern="0" dirty="0">
                <a:solidFill>
                  <a:prstClr val="black"/>
                </a:solidFill>
                <a:latin typeface="Times New Roman" pitchFamily="18" charset="0"/>
                <a:ea typeface="標楷體" pitchFamily="65" charset="-120"/>
              </a:rPr>
              <a:t>構兒少保護</a:t>
            </a:r>
            <a:r>
              <a:rPr lang="zh-TW" altLang="en-US" sz="2000" kern="0" dirty="0">
                <a:solidFill>
                  <a:prstClr val="black"/>
                </a:solidFill>
                <a:latin typeface="新細明體"/>
              </a:rPr>
              <a:t>；</a:t>
            </a:r>
            <a:r>
              <a:rPr lang="zh-TW" altLang="en-US" sz="2000" kern="0" dirty="0">
                <a:solidFill>
                  <a:prstClr val="black"/>
                </a:solidFill>
                <a:latin typeface="Times New Roman" pitchFamily="18" charset="0"/>
                <a:ea typeface="標楷體" pitchFamily="65" charset="-120"/>
              </a:rPr>
              <a:t>性侵、性騷、性霸凌防治</a:t>
            </a:r>
            <a:r>
              <a:rPr lang="zh-TW" altLang="zh-TW" sz="2000" kern="0" dirty="0">
                <a:solidFill>
                  <a:prstClr val="black"/>
                </a:solidFill>
                <a:latin typeface="Times New Roman" pitchFamily="18" charset="0"/>
                <a:ea typeface="標楷體" pitchFamily="65" charset="-120"/>
              </a:rPr>
              <a:t>及高風險家庭輔導與支</a:t>
            </a:r>
            <a:r>
              <a:rPr lang="zh-TW" altLang="zh-TW" sz="2000" kern="0" dirty="0">
                <a:solidFill>
                  <a:sysClr val="windowText" lastClr="000000">
                    <a:hueOff val="0"/>
                    <a:satOff val="0"/>
                    <a:lumOff val="0"/>
                    <a:alphaOff val="0"/>
                  </a:sysClr>
                </a:solidFill>
                <a:latin typeface="Times New Roman" pitchFamily="18" charset="0"/>
                <a:ea typeface="標楷體" pitchFamily="65" charset="-120"/>
              </a:rPr>
              <a:t>持系統</a:t>
            </a:r>
          </a:p>
          <a:p>
            <a:pPr marL="0" lvl="0" indent="0">
              <a:spcBef>
                <a:spcPts val="0"/>
              </a:spcBef>
              <a:buNone/>
            </a:pPr>
            <a:r>
              <a:rPr lang="en-US" altLang="zh-TW" sz="2000" kern="0" dirty="0" smtClean="0">
                <a:solidFill>
                  <a:sysClr val="windowText" lastClr="000000">
                    <a:hueOff val="0"/>
                    <a:satOff val="0"/>
                    <a:lumOff val="0"/>
                    <a:alphaOff val="0"/>
                  </a:sysClr>
                </a:solidFill>
                <a:latin typeface="Times New Roman" pitchFamily="18" charset="0"/>
                <a:ea typeface="標楷體" pitchFamily="65" charset="-120"/>
              </a:rPr>
              <a:t>6.</a:t>
            </a:r>
            <a:r>
              <a:rPr lang="zh-TW" altLang="zh-TW" sz="2000" kern="0" dirty="0" smtClean="0">
                <a:solidFill>
                  <a:sysClr val="windowText" lastClr="000000">
                    <a:hueOff val="0"/>
                    <a:satOff val="0"/>
                    <a:lumOff val="0"/>
                    <a:alphaOff val="0"/>
                  </a:sysClr>
                </a:solidFill>
                <a:latin typeface="Times New Roman" pitchFamily="18" charset="0"/>
                <a:ea typeface="標楷體" pitchFamily="65" charset="-120"/>
              </a:rPr>
              <a:t>辦理</a:t>
            </a:r>
            <a:r>
              <a:rPr lang="zh-TW" altLang="zh-TW" sz="2000" kern="0" dirty="0">
                <a:solidFill>
                  <a:sysClr val="windowText" lastClr="000000">
                    <a:hueOff val="0"/>
                    <a:satOff val="0"/>
                    <a:lumOff val="0"/>
                    <a:alphaOff val="0"/>
                  </a:sysClr>
                </a:solidFill>
                <a:latin typeface="Times New Roman" pitchFamily="18" charset="0"/>
                <a:ea typeface="標楷體" pitchFamily="65" charset="-120"/>
              </a:rPr>
              <a:t>多元文化教育及宣導活動</a:t>
            </a:r>
          </a:p>
          <a:p>
            <a:pPr marL="0" lvl="0" indent="0">
              <a:spcBef>
                <a:spcPts val="0"/>
              </a:spcBef>
              <a:buNone/>
            </a:pPr>
            <a:r>
              <a:rPr lang="en-US" altLang="zh-TW" sz="2000" kern="0" dirty="0" smtClean="0">
                <a:solidFill>
                  <a:sysClr val="windowText" lastClr="000000">
                    <a:hueOff val="0"/>
                    <a:satOff val="0"/>
                    <a:lumOff val="0"/>
                    <a:alphaOff val="0"/>
                  </a:sysClr>
                </a:solidFill>
                <a:latin typeface="Times New Roman" pitchFamily="18" charset="0"/>
                <a:ea typeface="標楷體" pitchFamily="65" charset="-120"/>
              </a:rPr>
              <a:t>7.</a:t>
            </a:r>
            <a:r>
              <a:rPr lang="zh-TW" altLang="zh-TW" sz="2000" kern="0" dirty="0" smtClean="0">
                <a:solidFill>
                  <a:sysClr val="windowText" lastClr="000000">
                    <a:hueOff val="0"/>
                    <a:satOff val="0"/>
                    <a:lumOff val="0"/>
                    <a:alphaOff val="0"/>
                  </a:sysClr>
                </a:solidFill>
                <a:latin typeface="Times New Roman" pitchFamily="18" charset="0"/>
                <a:ea typeface="標楷體" pitchFamily="65" charset="-120"/>
              </a:rPr>
              <a:t>推動</a:t>
            </a:r>
            <a:r>
              <a:rPr lang="zh-TW" altLang="zh-TW" sz="2000" kern="0" dirty="0">
                <a:solidFill>
                  <a:sysClr val="windowText" lastClr="000000">
                    <a:hueOff val="0"/>
                    <a:satOff val="0"/>
                    <a:lumOff val="0"/>
                    <a:alphaOff val="0"/>
                  </a:sysClr>
                </a:solidFill>
                <a:latin typeface="Times New Roman" pitchFamily="18" charset="0"/>
                <a:ea typeface="標楷體" pitchFamily="65" charset="-120"/>
              </a:rPr>
              <a:t>學校生活適應困難之個案認輔工作</a:t>
            </a:r>
          </a:p>
          <a:p>
            <a:pPr marL="0" lvl="0" indent="0">
              <a:spcBef>
                <a:spcPts val="0"/>
              </a:spcBef>
              <a:buNone/>
            </a:pPr>
            <a:r>
              <a:rPr lang="en-US" altLang="zh-TW" sz="2000" kern="0" dirty="0" smtClean="0">
                <a:solidFill>
                  <a:sysClr val="windowText" lastClr="000000">
                    <a:hueOff val="0"/>
                    <a:satOff val="0"/>
                    <a:lumOff val="0"/>
                    <a:alphaOff val="0"/>
                  </a:sysClr>
                </a:solidFill>
                <a:latin typeface="Times New Roman" pitchFamily="18" charset="0"/>
                <a:ea typeface="標楷體" pitchFamily="65" charset="-120"/>
              </a:rPr>
              <a:t>8.</a:t>
            </a:r>
            <a:r>
              <a:rPr lang="zh-TW" altLang="zh-TW" sz="2000" kern="0" dirty="0" smtClean="0">
                <a:solidFill>
                  <a:sysClr val="windowText" lastClr="000000">
                    <a:hueOff val="0"/>
                    <a:satOff val="0"/>
                    <a:lumOff val="0"/>
                    <a:alphaOff val="0"/>
                  </a:sysClr>
                </a:solidFill>
                <a:latin typeface="Times New Roman" pitchFamily="18" charset="0"/>
                <a:ea typeface="標楷體" pitchFamily="65" charset="-120"/>
              </a:rPr>
              <a:t>加強</a:t>
            </a:r>
            <a:r>
              <a:rPr lang="zh-TW" altLang="zh-TW" sz="2000" kern="0" dirty="0">
                <a:solidFill>
                  <a:sysClr val="windowText" lastClr="000000">
                    <a:hueOff val="0"/>
                    <a:satOff val="0"/>
                    <a:lumOff val="0"/>
                    <a:alphaOff val="0"/>
                  </a:sysClr>
                </a:solidFill>
                <a:latin typeface="Times New Roman" pitchFamily="18" charset="0"/>
                <a:ea typeface="標楷體" pitchFamily="65" charset="-120"/>
              </a:rPr>
              <a:t>中輟生預防及復學輔導工作</a:t>
            </a:r>
          </a:p>
          <a:p>
            <a:pPr marL="0" lvl="0" indent="0">
              <a:spcBef>
                <a:spcPts val="0"/>
              </a:spcBef>
              <a:buNone/>
            </a:pPr>
            <a:r>
              <a:rPr lang="en-US" altLang="zh-TW" sz="2000" kern="0" dirty="0" smtClean="0">
                <a:solidFill>
                  <a:sysClr val="windowText" lastClr="000000">
                    <a:hueOff val="0"/>
                    <a:satOff val="0"/>
                    <a:lumOff val="0"/>
                    <a:alphaOff val="0"/>
                  </a:sysClr>
                </a:solidFill>
                <a:latin typeface="Times New Roman" pitchFamily="18" charset="0"/>
                <a:ea typeface="標楷體" pitchFamily="65" charset="-120"/>
              </a:rPr>
              <a:t>9.</a:t>
            </a:r>
            <a:r>
              <a:rPr lang="zh-TW" altLang="zh-TW" sz="2000" kern="0" dirty="0" smtClean="0">
                <a:solidFill>
                  <a:sysClr val="windowText" lastClr="000000">
                    <a:hueOff val="0"/>
                    <a:satOff val="0"/>
                    <a:lumOff val="0"/>
                    <a:alphaOff val="0"/>
                  </a:sysClr>
                </a:solidFill>
                <a:latin typeface="Times New Roman" pitchFamily="18" charset="0"/>
                <a:ea typeface="標楷體" pitchFamily="65" charset="-120"/>
              </a:rPr>
              <a:t>辦理</a:t>
            </a:r>
            <a:r>
              <a:rPr lang="zh-TW" altLang="zh-TW" sz="2000" kern="0" dirty="0">
                <a:solidFill>
                  <a:sysClr val="windowText" lastClr="000000">
                    <a:hueOff val="0"/>
                    <a:satOff val="0"/>
                    <a:lumOff val="0"/>
                    <a:alphaOff val="0"/>
                  </a:sysClr>
                </a:solidFill>
                <a:latin typeface="Times New Roman" pitchFamily="18" charset="0"/>
                <a:ea typeface="標楷體" pitchFamily="65" charset="-120"/>
              </a:rPr>
              <a:t>新生及轉入生團體輔導工作</a:t>
            </a:r>
          </a:p>
          <a:p>
            <a:pPr marL="0" lvl="0" indent="0">
              <a:spcBef>
                <a:spcPts val="0"/>
              </a:spcBef>
              <a:buNone/>
            </a:pPr>
            <a:r>
              <a:rPr lang="en-US" altLang="zh-TW" sz="2000" kern="0" dirty="0" smtClean="0">
                <a:solidFill>
                  <a:sysClr val="windowText" lastClr="000000">
                    <a:hueOff val="0"/>
                    <a:satOff val="0"/>
                    <a:lumOff val="0"/>
                    <a:alphaOff val="0"/>
                  </a:sysClr>
                </a:solidFill>
                <a:latin typeface="Times New Roman" pitchFamily="18" charset="0"/>
                <a:ea typeface="標楷體" pitchFamily="65" charset="-120"/>
              </a:rPr>
              <a:t>10.</a:t>
            </a:r>
            <a:r>
              <a:rPr lang="zh-TW" altLang="en-US" sz="2000" kern="0" dirty="0" smtClean="0">
                <a:solidFill>
                  <a:sysClr val="windowText" lastClr="000000">
                    <a:hueOff val="0"/>
                    <a:satOff val="0"/>
                    <a:lumOff val="0"/>
                    <a:alphaOff val="0"/>
                  </a:sysClr>
                </a:solidFill>
                <a:latin typeface="Times New Roman" pitchFamily="18" charset="0"/>
                <a:ea typeface="標楷體" pitchFamily="65" charset="-120"/>
              </a:rPr>
              <a:t>辦理</a:t>
            </a:r>
            <a:r>
              <a:rPr lang="zh-TW" altLang="zh-TW" sz="2000" kern="0" dirty="0">
                <a:solidFill>
                  <a:sysClr val="windowText" lastClr="000000">
                    <a:hueOff val="0"/>
                    <a:satOff val="0"/>
                    <a:lumOff val="0"/>
                    <a:alphaOff val="0"/>
                  </a:sysClr>
                </a:solidFill>
                <a:latin typeface="Times New Roman" pitchFamily="18" charset="0"/>
                <a:ea typeface="標楷體" pitchFamily="65" charset="-120"/>
              </a:rPr>
              <a:t>教師輔導知能</a:t>
            </a:r>
            <a:r>
              <a:rPr lang="zh-TW" altLang="en-US" sz="2000" kern="0" dirty="0">
                <a:solidFill>
                  <a:sysClr val="windowText" lastClr="000000">
                    <a:hueOff val="0"/>
                    <a:satOff val="0"/>
                    <a:lumOff val="0"/>
                    <a:alphaOff val="0"/>
                  </a:sysClr>
                </a:solidFill>
                <a:latin typeface="Times New Roman" pitchFamily="18" charset="0"/>
                <a:ea typeface="標楷體" pitchFamily="65" charset="-120"/>
              </a:rPr>
              <a:t>研習</a:t>
            </a:r>
            <a:endParaRPr lang="zh-TW" altLang="zh-TW" sz="2000" kern="0" dirty="0">
              <a:solidFill>
                <a:sysClr val="windowText" lastClr="000000">
                  <a:hueOff val="0"/>
                  <a:satOff val="0"/>
                  <a:lumOff val="0"/>
                  <a:alphaOff val="0"/>
                </a:sysClr>
              </a:solidFill>
              <a:latin typeface="Times New Roman" pitchFamily="18" charset="0"/>
              <a:ea typeface="標楷體" pitchFamily="65" charset="-120"/>
            </a:endParaRPr>
          </a:p>
          <a:p>
            <a:pPr marL="0" lvl="0" indent="0">
              <a:spcBef>
                <a:spcPts val="0"/>
              </a:spcBef>
              <a:buNone/>
            </a:pPr>
            <a:r>
              <a:rPr lang="en-US" altLang="zh-TW" sz="2000" kern="0" dirty="0" smtClean="0">
                <a:solidFill>
                  <a:sysClr val="windowText" lastClr="000000">
                    <a:hueOff val="0"/>
                    <a:satOff val="0"/>
                    <a:lumOff val="0"/>
                    <a:alphaOff val="0"/>
                  </a:sysClr>
                </a:solidFill>
                <a:latin typeface="Times New Roman" pitchFamily="18" charset="0"/>
                <a:ea typeface="標楷體" pitchFamily="65" charset="-120"/>
              </a:rPr>
              <a:t>11.</a:t>
            </a:r>
            <a:r>
              <a:rPr lang="zh-TW" altLang="en-US" sz="2000" kern="0" dirty="0" smtClean="0">
                <a:solidFill>
                  <a:sysClr val="windowText" lastClr="000000">
                    <a:hueOff val="0"/>
                    <a:satOff val="0"/>
                    <a:lumOff val="0"/>
                    <a:alphaOff val="0"/>
                  </a:sysClr>
                </a:solidFill>
                <a:latin typeface="Times New Roman" pitchFamily="18" charset="0"/>
                <a:ea typeface="標楷體" pitchFamily="65" charset="-120"/>
              </a:rPr>
              <a:t>辦理</a:t>
            </a:r>
            <a:r>
              <a:rPr lang="zh-TW" altLang="zh-TW" sz="2000" kern="0" dirty="0">
                <a:solidFill>
                  <a:sysClr val="windowText" lastClr="000000">
                    <a:hueOff val="0"/>
                    <a:satOff val="0"/>
                    <a:lumOff val="0"/>
                    <a:alphaOff val="0"/>
                  </a:sysClr>
                </a:solidFill>
                <a:latin typeface="Times New Roman" pitchFamily="18" charset="0"/>
                <a:ea typeface="標楷體" pitchFamily="65" charset="-120"/>
              </a:rPr>
              <a:t>兒少保護增能研習</a:t>
            </a:r>
          </a:p>
          <a:p>
            <a:pPr marL="0" lvl="0" indent="0">
              <a:spcBef>
                <a:spcPts val="0"/>
              </a:spcBef>
              <a:buNone/>
            </a:pPr>
            <a:r>
              <a:rPr lang="en-US" altLang="zh-TW" sz="2000" kern="0" dirty="0" smtClean="0">
                <a:solidFill>
                  <a:sysClr val="windowText" lastClr="000000">
                    <a:hueOff val="0"/>
                    <a:satOff val="0"/>
                    <a:lumOff val="0"/>
                    <a:alphaOff val="0"/>
                  </a:sysClr>
                </a:solidFill>
                <a:latin typeface="Times New Roman" pitchFamily="18" charset="0"/>
                <a:ea typeface="標楷體" pitchFamily="65" charset="-120"/>
              </a:rPr>
              <a:t>12.</a:t>
            </a:r>
            <a:r>
              <a:rPr lang="zh-TW" altLang="zh-TW" sz="2000" kern="0" dirty="0" smtClean="0">
                <a:solidFill>
                  <a:sysClr val="windowText" lastClr="000000">
                    <a:hueOff val="0"/>
                    <a:satOff val="0"/>
                    <a:lumOff val="0"/>
                    <a:alphaOff val="0"/>
                  </a:sysClr>
                </a:solidFill>
                <a:latin typeface="Times New Roman" pitchFamily="18" charset="0"/>
                <a:ea typeface="標楷體" pitchFamily="65" charset="-120"/>
              </a:rPr>
              <a:t>定期</a:t>
            </a:r>
            <a:r>
              <a:rPr lang="zh-TW" altLang="zh-TW" sz="2000" kern="0" dirty="0">
                <a:solidFill>
                  <a:sysClr val="windowText" lastClr="000000">
                    <a:hueOff val="0"/>
                    <a:satOff val="0"/>
                    <a:lumOff val="0"/>
                    <a:alphaOff val="0"/>
                  </a:sysClr>
                </a:solidFill>
                <a:latin typeface="Times New Roman" pitchFamily="18" charset="0"/>
                <a:ea typeface="標楷體" pitchFamily="65" charset="-120"/>
              </a:rPr>
              <a:t>召開性別平等教育委員會議</a:t>
            </a:r>
          </a:p>
        </p:txBody>
      </p:sp>
    </p:spTree>
    <p:extLst>
      <p:ext uri="{BB962C8B-B14F-4D97-AF65-F5344CB8AC3E}">
        <p14:creationId xmlns:p14="http://schemas.microsoft.com/office/powerpoint/2010/main" val="274091456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a:solidFill>
                  <a:srgbClr val="000000"/>
                </a:solidFill>
                <a:latin typeface="書法家中楷體" pitchFamily="49" charset="-120"/>
                <a:ea typeface="書法家中楷體" pitchFamily="49" charset="-120"/>
                <a:cs typeface="+mn-cs"/>
              </a:rPr>
              <a:t>晨間課輔補救教學說明</a:t>
            </a:r>
            <a:r>
              <a:rPr kumimoji="1" lang="en-US" altLang="zh-TW" dirty="0">
                <a:solidFill>
                  <a:srgbClr val="000000"/>
                </a:solidFill>
                <a:latin typeface="書法家中楷體" pitchFamily="49" charset="-120"/>
                <a:ea typeface="書法家中楷體" pitchFamily="49" charset="-120"/>
                <a:cs typeface="+mn-cs"/>
              </a:rPr>
              <a:t>~</a:t>
            </a:r>
            <a:endParaRPr lang="zh-TW" altLang="en-US" dirty="0"/>
          </a:p>
        </p:txBody>
      </p:sp>
      <p:sp>
        <p:nvSpPr>
          <p:cNvPr id="3" name="內容版面配置區 2"/>
          <p:cNvSpPr>
            <a:spLocks noGrp="1"/>
          </p:cNvSpPr>
          <p:nvPr>
            <p:ph sz="half" idx="1"/>
          </p:nvPr>
        </p:nvSpPr>
        <p:spPr>
          <a:xfrm>
            <a:off x="467544" y="1412776"/>
            <a:ext cx="8219256" cy="4205064"/>
          </a:xfrm>
        </p:spPr>
        <p:txBody>
          <a:bodyPr>
            <a:normAutofit/>
          </a:bodyPr>
          <a:lstStyle/>
          <a:p>
            <a:pPr marL="0" lvl="0" indent="0" fontAlgn="base">
              <a:spcBef>
                <a:spcPct val="0"/>
              </a:spcBef>
              <a:spcAft>
                <a:spcPct val="0"/>
              </a:spcAft>
              <a:buNone/>
            </a:pPr>
            <a:r>
              <a:rPr kumimoji="1" lang="zh-TW" altLang="en-US" sz="2000" dirty="0">
                <a:solidFill>
                  <a:srgbClr val="000000"/>
                </a:solidFill>
                <a:latin typeface="文鼎標準楷體" pitchFamily="65" charset="-120"/>
                <a:ea typeface="文鼎標準楷體" pitchFamily="65" charset="-120"/>
              </a:rPr>
              <a:t>為達「重視教育機會均等，達成有教無類、因材施教，帶好每一個學生」的教育目標，彰顯教育正義，縮短城鄉差距，重視弱勢族群，共同攜手激勵，進行完全學習</a:t>
            </a:r>
            <a:r>
              <a:rPr kumimoji="1" lang="en-US" altLang="zh-TW" sz="2000" dirty="0">
                <a:solidFill>
                  <a:srgbClr val="000000"/>
                </a:solidFill>
                <a:latin typeface="文鼎標準楷體" pitchFamily="65" charset="-120"/>
                <a:ea typeface="文鼎標準楷體" pitchFamily="65" charset="-120"/>
              </a:rPr>
              <a:t>~</a:t>
            </a:r>
          </a:p>
          <a:p>
            <a:pPr marL="0" lvl="0" indent="0" fontAlgn="base">
              <a:spcBef>
                <a:spcPct val="0"/>
              </a:spcBef>
              <a:spcAft>
                <a:spcPct val="0"/>
              </a:spcAft>
              <a:buNone/>
            </a:pPr>
            <a:endParaRPr kumimoji="1" lang="en-US" altLang="zh-TW" sz="2000" dirty="0">
              <a:solidFill>
                <a:srgbClr val="000000"/>
              </a:solidFill>
              <a:latin typeface="文鼎標準楷體" pitchFamily="65" charset="-120"/>
              <a:ea typeface="文鼎標準楷體" pitchFamily="65" charset="-120"/>
            </a:endParaRPr>
          </a:p>
          <a:p>
            <a:pPr marL="0" lvl="0" indent="0" fontAlgn="base">
              <a:spcBef>
                <a:spcPct val="0"/>
              </a:spcBef>
              <a:spcAft>
                <a:spcPct val="0"/>
              </a:spcAft>
              <a:buNone/>
            </a:pPr>
            <a:r>
              <a:rPr kumimoji="1" lang="zh-TW" altLang="en-US" sz="2000" dirty="0">
                <a:solidFill>
                  <a:srgbClr val="000000"/>
                </a:solidFill>
                <a:latin typeface="文鼎標準楷體" pitchFamily="65" charset="-120"/>
                <a:ea typeface="文鼎標準楷體" pitchFamily="65" charset="-120"/>
              </a:rPr>
              <a:t>輔導室輔導組與金華課輔志工團進行長期合作，扮演協助學童學習的角色</a:t>
            </a:r>
            <a:r>
              <a:rPr kumimoji="1" lang="en-US" altLang="zh-TW" sz="2000" dirty="0">
                <a:solidFill>
                  <a:srgbClr val="000000"/>
                </a:solidFill>
                <a:latin typeface="文鼎標準楷體" pitchFamily="65" charset="-120"/>
                <a:ea typeface="文鼎標準楷體" pitchFamily="65" charset="-120"/>
              </a:rPr>
              <a:t>--</a:t>
            </a:r>
          </a:p>
          <a:p>
            <a:pPr marL="0" lvl="0" indent="0" fontAlgn="base">
              <a:spcBef>
                <a:spcPct val="0"/>
              </a:spcBef>
              <a:spcAft>
                <a:spcPct val="0"/>
              </a:spcAft>
              <a:buNone/>
            </a:pPr>
            <a:r>
              <a:rPr kumimoji="1" lang="zh-TW" altLang="en-US" sz="2000" dirty="0">
                <a:solidFill>
                  <a:srgbClr val="000000"/>
                </a:solidFill>
                <a:latin typeface="文鼎標準楷體" pitchFamily="65" charset="-120"/>
                <a:ea typeface="文鼎標準楷體" pitchFamily="65" charset="-120"/>
              </a:rPr>
              <a:t>一、事前討論評估：輔導組長彙整導師提供的名單及資料後，瞭解孩</a:t>
            </a:r>
            <a:endParaRPr kumimoji="1" lang="en-US" altLang="zh-TW" sz="2000" dirty="0">
              <a:solidFill>
                <a:srgbClr val="000000"/>
              </a:solidFill>
              <a:latin typeface="文鼎標準楷體" pitchFamily="65" charset="-120"/>
              <a:ea typeface="文鼎標準楷體" pitchFamily="65" charset="-120"/>
            </a:endParaRPr>
          </a:p>
          <a:p>
            <a:pPr marL="0" lvl="0" indent="0" fontAlgn="base">
              <a:spcBef>
                <a:spcPct val="0"/>
              </a:spcBef>
              <a:spcAft>
                <a:spcPct val="0"/>
              </a:spcAft>
              <a:buNone/>
            </a:pPr>
            <a:r>
              <a:rPr kumimoji="1" lang="zh-TW" altLang="en-US" sz="2000" dirty="0">
                <a:solidFill>
                  <a:srgbClr val="000000"/>
                </a:solidFill>
                <a:latin typeface="文鼎標準楷體" pitchFamily="65" charset="-120"/>
                <a:ea typeface="文鼎標準楷體" pitchFamily="65" charset="-120"/>
              </a:rPr>
              <a:t>    子特質、家庭與學習狀況，進行討論評估、編組，以掌握孩子的</a:t>
            </a:r>
            <a:endParaRPr kumimoji="1" lang="en-US" altLang="zh-TW" sz="2000" dirty="0">
              <a:solidFill>
                <a:srgbClr val="000000"/>
              </a:solidFill>
              <a:latin typeface="文鼎標準楷體" pitchFamily="65" charset="-120"/>
              <a:ea typeface="文鼎標準楷體" pitchFamily="65" charset="-120"/>
            </a:endParaRPr>
          </a:p>
          <a:p>
            <a:pPr marL="0" lvl="0" indent="0" fontAlgn="base">
              <a:spcBef>
                <a:spcPct val="0"/>
              </a:spcBef>
              <a:spcAft>
                <a:spcPct val="0"/>
              </a:spcAft>
              <a:buNone/>
            </a:pPr>
            <a:r>
              <a:rPr kumimoji="1" lang="zh-TW" altLang="en-US" sz="2000" dirty="0">
                <a:solidFill>
                  <a:srgbClr val="000000"/>
                </a:solidFill>
                <a:latin typeface="文鼎標準楷體" pitchFamily="65" charset="-120"/>
                <a:ea typeface="文鼎標準楷體" pitchFamily="65" charset="-120"/>
              </a:rPr>
              <a:t>    學習與發展。</a:t>
            </a:r>
          </a:p>
          <a:p>
            <a:pPr marL="0" lvl="0" indent="0" fontAlgn="base">
              <a:spcBef>
                <a:spcPct val="0"/>
              </a:spcBef>
              <a:spcAft>
                <a:spcPct val="0"/>
              </a:spcAft>
              <a:buNone/>
            </a:pPr>
            <a:r>
              <a:rPr kumimoji="1" lang="zh-TW" altLang="en-US" sz="2000" dirty="0">
                <a:solidFill>
                  <a:srgbClr val="000000"/>
                </a:solidFill>
                <a:latin typeface="文鼎標準楷體" pitchFamily="65" charset="-120"/>
                <a:ea typeface="文鼎標準楷體" pitchFamily="65" charset="-120"/>
              </a:rPr>
              <a:t>二、因材施教：輔導組長與課輔團長、組長討論、編組，規畫課業輔</a:t>
            </a:r>
            <a:endParaRPr kumimoji="1" lang="en-US" altLang="zh-TW" sz="2000" dirty="0">
              <a:solidFill>
                <a:srgbClr val="000000"/>
              </a:solidFill>
              <a:latin typeface="文鼎標準楷體" pitchFamily="65" charset="-120"/>
              <a:ea typeface="文鼎標準楷體" pitchFamily="65" charset="-120"/>
            </a:endParaRPr>
          </a:p>
          <a:p>
            <a:pPr marL="0" lvl="0" indent="0" fontAlgn="base">
              <a:spcBef>
                <a:spcPct val="0"/>
              </a:spcBef>
              <a:spcAft>
                <a:spcPct val="0"/>
              </a:spcAft>
              <a:buNone/>
            </a:pPr>
            <a:r>
              <a:rPr kumimoji="1" lang="zh-TW" altLang="en-US" sz="2000" dirty="0">
                <a:solidFill>
                  <a:srgbClr val="000000"/>
                </a:solidFill>
                <a:latin typeface="文鼎標準楷體" pitchFamily="65" charset="-120"/>
                <a:ea typeface="文鼎標準楷體" pitchFamily="65" charset="-120"/>
              </a:rPr>
              <a:t>    導方式，以協助孩子正向思考、積極進取為前提。盡力幫孩子找</a:t>
            </a:r>
            <a:endParaRPr kumimoji="1" lang="en-US" altLang="zh-TW" sz="2000" dirty="0">
              <a:solidFill>
                <a:srgbClr val="000000"/>
              </a:solidFill>
              <a:latin typeface="文鼎標準楷體" pitchFamily="65" charset="-120"/>
              <a:ea typeface="文鼎標準楷體" pitchFamily="65" charset="-120"/>
            </a:endParaRPr>
          </a:p>
          <a:p>
            <a:pPr marL="0" lvl="0" indent="0" fontAlgn="base">
              <a:spcBef>
                <a:spcPct val="0"/>
              </a:spcBef>
              <a:spcAft>
                <a:spcPct val="0"/>
              </a:spcAft>
              <a:buNone/>
            </a:pPr>
            <a:r>
              <a:rPr kumimoji="1" lang="zh-TW" altLang="en-US" sz="2000" dirty="0">
                <a:solidFill>
                  <a:srgbClr val="000000"/>
                </a:solidFill>
                <a:latin typeface="文鼎標準楷體" pitchFamily="65" charset="-120"/>
                <a:ea typeface="文鼎標準楷體" pitchFamily="65" charset="-120"/>
              </a:rPr>
              <a:t>    到最佳的學習路徑，所以要因材施教。</a:t>
            </a:r>
          </a:p>
          <a:p>
            <a:endParaRPr lang="zh-TW" altLang="en-US" dirty="0"/>
          </a:p>
        </p:txBody>
      </p:sp>
    </p:spTree>
    <p:extLst>
      <p:ext uri="{BB962C8B-B14F-4D97-AF65-F5344CB8AC3E}">
        <p14:creationId xmlns:p14="http://schemas.microsoft.com/office/powerpoint/2010/main" val="39302055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a:solidFill>
                  <a:srgbClr val="000000"/>
                </a:solidFill>
                <a:latin typeface="書法家中楷體" pitchFamily="49" charset="-120"/>
                <a:ea typeface="書法家中楷體" pitchFamily="49" charset="-120"/>
              </a:rPr>
              <a:t>晨間課輔補救教學說明</a:t>
            </a:r>
            <a:r>
              <a:rPr kumimoji="1" lang="en-US" altLang="zh-TW" dirty="0">
                <a:solidFill>
                  <a:srgbClr val="000000"/>
                </a:solidFill>
                <a:latin typeface="書法家中楷體" pitchFamily="49" charset="-120"/>
                <a:ea typeface="書法家中楷體" pitchFamily="49" charset="-120"/>
              </a:rPr>
              <a:t>~</a:t>
            </a:r>
            <a:endParaRPr lang="zh-TW" altLang="en-US" dirty="0"/>
          </a:p>
        </p:txBody>
      </p:sp>
      <p:sp>
        <p:nvSpPr>
          <p:cNvPr id="3" name="內容版面配置區 2"/>
          <p:cNvSpPr>
            <a:spLocks noGrp="1"/>
          </p:cNvSpPr>
          <p:nvPr>
            <p:ph sz="half" idx="1"/>
          </p:nvPr>
        </p:nvSpPr>
        <p:spPr>
          <a:xfrm>
            <a:off x="457200" y="1600200"/>
            <a:ext cx="7499176" cy="4525963"/>
          </a:xfrm>
        </p:spPr>
        <p:txBody>
          <a:bodyPr/>
          <a:lstStyle/>
          <a:p>
            <a:pPr marL="0" lvl="0" indent="0" fontAlgn="base">
              <a:spcBef>
                <a:spcPct val="0"/>
              </a:spcBef>
              <a:spcAft>
                <a:spcPct val="0"/>
              </a:spcAft>
              <a:buNone/>
            </a:pPr>
            <a:r>
              <a:rPr kumimoji="1" lang="zh-TW" altLang="en-US" sz="2400" dirty="0">
                <a:solidFill>
                  <a:srgbClr val="000000"/>
                </a:solidFill>
                <a:latin typeface="文鼎標準楷體" pitchFamily="65" charset="-120"/>
                <a:ea typeface="文鼎標準楷體" pitchFamily="65" charset="-120"/>
              </a:rPr>
              <a:t>對學生進行補救教學的</a:t>
            </a:r>
            <a:r>
              <a:rPr kumimoji="1" lang="zh-TW" altLang="en-US" sz="2400" dirty="0" smtClean="0">
                <a:solidFill>
                  <a:srgbClr val="000000"/>
                </a:solidFill>
                <a:latin typeface="文鼎標準楷體" pitchFamily="65" charset="-120"/>
                <a:ea typeface="文鼎標準楷體" pitchFamily="65" charset="-120"/>
              </a:rPr>
              <a:t>共識</a:t>
            </a:r>
            <a:endParaRPr kumimoji="1" lang="en-US" altLang="zh-TW" sz="2400" dirty="0" smtClean="0">
              <a:solidFill>
                <a:srgbClr val="000000"/>
              </a:solidFill>
              <a:latin typeface="文鼎標準楷體" pitchFamily="65" charset="-120"/>
              <a:ea typeface="文鼎標準楷體" pitchFamily="65" charset="-120"/>
            </a:endParaRPr>
          </a:p>
          <a:p>
            <a:pPr marL="0" lvl="0" indent="0" fontAlgn="base">
              <a:spcBef>
                <a:spcPct val="0"/>
              </a:spcBef>
              <a:spcAft>
                <a:spcPct val="0"/>
              </a:spcAft>
              <a:buNone/>
            </a:pPr>
            <a:endParaRPr kumimoji="1" lang="en-US" altLang="zh-TW" sz="2400" dirty="0">
              <a:solidFill>
                <a:srgbClr val="000000"/>
              </a:solidFill>
              <a:latin typeface="文鼎標準楷體" pitchFamily="65" charset="-120"/>
              <a:ea typeface="文鼎標準楷體" pitchFamily="65" charset="-120"/>
            </a:endParaRPr>
          </a:p>
          <a:p>
            <a:pPr marL="0" lvl="0" indent="0" fontAlgn="base">
              <a:spcBef>
                <a:spcPct val="0"/>
              </a:spcBef>
              <a:spcAft>
                <a:spcPct val="0"/>
              </a:spcAft>
              <a:buNone/>
            </a:pPr>
            <a:r>
              <a:rPr kumimoji="1" lang="zh-TW" altLang="en-US" sz="2400" dirty="0">
                <a:solidFill>
                  <a:srgbClr val="000000"/>
                </a:solidFill>
                <a:latin typeface="文鼎標準楷體" pitchFamily="65" charset="-120"/>
                <a:ea typeface="文鼎標準楷體" pitchFamily="65" charset="-120"/>
              </a:rPr>
              <a:t>一、維持教學品質，求進步與創新。</a:t>
            </a:r>
          </a:p>
          <a:p>
            <a:pPr marL="0" lvl="0" indent="0" fontAlgn="base">
              <a:spcBef>
                <a:spcPct val="0"/>
              </a:spcBef>
              <a:spcAft>
                <a:spcPct val="0"/>
              </a:spcAft>
              <a:buNone/>
            </a:pPr>
            <a:r>
              <a:rPr kumimoji="1" lang="zh-TW" altLang="en-US" sz="2400" dirty="0">
                <a:solidFill>
                  <a:srgbClr val="000000"/>
                </a:solidFill>
                <a:latin typeface="文鼎標準楷體" pitchFamily="65" charset="-120"/>
                <a:ea typeface="文鼎標準楷體" pitchFamily="65" charset="-120"/>
              </a:rPr>
              <a:t>二、營造友善、溫暖、關懷的學習氛圍。</a:t>
            </a:r>
          </a:p>
          <a:p>
            <a:pPr marL="0" lvl="0" indent="0" fontAlgn="base">
              <a:spcBef>
                <a:spcPct val="0"/>
              </a:spcBef>
              <a:spcAft>
                <a:spcPct val="0"/>
              </a:spcAft>
              <a:buNone/>
            </a:pPr>
            <a:r>
              <a:rPr kumimoji="1" lang="zh-TW" altLang="en-US" sz="2400" dirty="0">
                <a:solidFill>
                  <a:srgbClr val="000000"/>
                </a:solidFill>
                <a:latin typeface="文鼎標準楷體" pitchFamily="65" charset="-120"/>
                <a:ea typeface="文鼎標準楷體" pitchFamily="65" charset="-120"/>
              </a:rPr>
              <a:t>三、以愛心、耐心及信心，把每一個</a:t>
            </a:r>
            <a:r>
              <a:rPr kumimoji="1" lang="zh-TW" altLang="en-US" sz="2400" dirty="0" smtClean="0">
                <a:solidFill>
                  <a:srgbClr val="000000"/>
                </a:solidFill>
                <a:latin typeface="文鼎標準楷體" pitchFamily="65" charset="-120"/>
                <a:ea typeface="文鼎標準楷體" pitchFamily="65" charset="-120"/>
              </a:rPr>
              <a:t>孩子</a:t>
            </a:r>
            <a:r>
              <a:rPr kumimoji="1" lang="zh-TW" altLang="en-US" sz="2400" dirty="0">
                <a:solidFill>
                  <a:srgbClr val="000000"/>
                </a:solidFill>
                <a:latin typeface="文鼎標準楷體" pitchFamily="65" charset="-120"/>
                <a:ea typeface="文鼎標準楷體" pitchFamily="65" charset="-120"/>
              </a:rPr>
              <a:t>帶上來。</a:t>
            </a:r>
          </a:p>
          <a:p>
            <a:pPr marL="0" indent="0">
              <a:buNone/>
            </a:pPr>
            <a:endParaRPr lang="zh-TW" altLang="en-US" dirty="0"/>
          </a:p>
        </p:txBody>
      </p:sp>
    </p:spTree>
    <p:extLst>
      <p:ext uri="{BB962C8B-B14F-4D97-AF65-F5344CB8AC3E}">
        <p14:creationId xmlns:p14="http://schemas.microsoft.com/office/powerpoint/2010/main" val="15721452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16632"/>
            <a:ext cx="8229600" cy="1143000"/>
          </a:xfrm>
        </p:spPr>
        <p:txBody>
          <a:bodyPr/>
          <a:lstStyle/>
          <a:p>
            <a:r>
              <a:rPr lang="zh-TW" altLang="en-US" dirty="0" smtClean="0">
                <a:latin typeface="標楷體" pitchFamily="65" charset="-120"/>
                <a:ea typeface="標楷體" pitchFamily="65" charset="-120"/>
              </a:rPr>
              <a:t>特教組重點工作</a:t>
            </a:r>
            <a:r>
              <a:rPr lang="en-US" altLang="zh-TW" dirty="0" smtClean="0">
                <a:latin typeface="標楷體" pitchFamily="65" charset="-120"/>
                <a:ea typeface="標楷體" pitchFamily="65" charset="-120"/>
              </a:rPr>
              <a:t>-</a:t>
            </a:r>
            <a:endParaRPr lang="zh-TW" altLang="en-US" dirty="0">
              <a:latin typeface="標楷體" pitchFamily="65" charset="-120"/>
              <a:ea typeface="標楷體" pitchFamily="65" charset="-120"/>
            </a:endParaRPr>
          </a:p>
        </p:txBody>
      </p:sp>
      <p:sp>
        <p:nvSpPr>
          <p:cNvPr id="4" name="內容版面配置區 3"/>
          <p:cNvSpPr>
            <a:spLocks noGrp="1"/>
          </p:cNvSpPr>
          <p:nvPr>
            <p:ph sz="half" idx="1"/>
          </p:nvPr>
        </p:nvSpPr>
        <p:spPr>
          <a:xfrm>
            <a:off x="899592" y="1268760"/>
            <a:ext cx="8424936" cy="5472608"/>
          </a:xfrm>
        </p:spPr>
        <p:txBody>
          <a:bodyPr>
            <a:normAutofit/>
          </a:bodyPr>
          <a:lstStyle/>
          <a:p>
            <a:pPr marL="0" lvl="0" indent="0">
              <a:spcBef>
                <a:spcPts val="0"/>
              </a:spcBef>
              <a:buNone/>
            </a:pPr>
            <a:r>
              <a:rPr lang="en-US" altLang="zh-TW" sz="2400" kern="0" dirty="0" smtClean="0">
                <a:solidFill>
                  <a:sysClr val="windowText" lastClr="000000">
                    <a:hueOff val="0"/>
                    <a:satOff val="0"/>
                    <a:lumOff val="0"/>
                    <a:alphaOff val="0"/>
                  </a:sysClr>
                </a:solidFill>
                <a:latin typeface="Times New Roman" pitchFamily="18" charset="0"/>
                <a:ea typeface="標楷體" pitchFamily="65" charset="-120"/>
              </a:rPr>
              <a:t>1.</a:t>
            </a:r>
            <a:r>
              <a:rPr lang="zh-TW" altLang="zh-TW" sz="2400" kern="0" dirty="0" smtClean="0">
                <a:solidFill>
                  <a:sysClr val="windowText" lastClr="000000">
                    <a:hueOff val="0"/>
                    <a:satOff val="0"/>
                    <a:lumOff val="0"/>
                    <a:alphaOff val="0"/>
                  </a:sysClr>
                </a:solidFill>
                <a:latin typeface="Times New Roman" pitchFamily="18" charset="0"/>
                <a:ea typeface="標楷體" pitchFamily="65" charset="-120"/>
              </a:rPr>
              <a:t>辦理</a:t>
            </a:r>
            <a:r>
              <a:rPr lang="zh-TW" altLang="zh-TW" sz="2400" kern="0" dirty="0">
                <a:solidFill>
                  <a:sysClr val="windowText" lastClr="000000">
                    <a:hueOff val="0"/>
                    <a:satOff val="0"/>
                    <a:lumOff val="0"/>
                    <a:alphaOff val="0"/>
                  </a:sysClr>
                </a:solidFill>
                <a:latin typeface="Times New Roman" pitchFamily="18" charset="0"/>
                <a:ea typeface="標楷體" pitchFamily="65" charset="-120"/>
              </a:rPr>
              <a:t>特殊教育宣導活動</a:t>
            </a:r>
            <a:endParaRPr lang="zh-TW" altLang="en-US" sz="2400" kern="0" dirty="0">
              <a:solidFill>
                <a:sysClr val="windowText" lastClr="000000">
                  <a:hueOff val="0"/>
                  <a:satOff val="0"/>
                  <a:lumOff val="0"/>
                  <a:alphaOff val="0"/>
                </a:sysClr>
              </a:solidFill>
              <a:latin typeface="Times New Roman" pitchFamily="18" charset="0"/>
              <a:ea typeface="標楷體" pitchFamily="65" charset="-120"/>
            </a:endParaRPr>
          </a:p>
          <a:p>
            <a:pPr marL="0" lvl="0" indent="0">
              <a:spcBef>
                <a:spcPts val="0"/>
              </a:spcBef>
              <a:buNone/>
            </a:pPr>
            <a:r>
              <a:rPr lang="en-US" altLang="zh-TW" sz="2400" kern="0" dirty="0" smtClean="0">
                <a:solidFill>
                  <a:sysClr val="windowText" lastClr="000000">
                    <a:hueOff val="0"/>
                    <a:satOff val="0"/>
                    <a:lumOff val="0"/>
                    <a:alphaOff val="0"/>
                  </a:sysClr>
                </a:solidFill>
                <a:latin typeface="Times New Roman" pitchFamily="18" charset="0"/>
                <a:ea typeface="標楷體" pitchFamily="65" charset="-120"/>
              </a:rPr>
              <a:t>2.</a:t>
            </a:r>
            <a:r>
              <a:rPr lang="zh-TW" altLang="zh-TW" sz="2400" kern="0" dirty="0" smtClean="0">
                <a:solidFill>
                  <a:sysClr val="windowText" lastClr="000000">
                    <a:hueOff val="0"/>
                    <a:satOff val="0"/>
                    <a:lumOff val="0"/>
                    <a:alphaOff val="0"/>
                  </a:sysClr>
                </a:solidFill>
                <a:latin typeface="Times New Roman" pitchFamily="18" charset="0"/>
                <a:ea typeface="標楷體" pitchFamily="65" charset="-120"/>
              </a:rPr>
              <a:t>辦理</a:t>
            </a:r>
            <a:r>
              <a:rPr lang="zh-TW" altLang="zh-TW" sz="2400" kern="0" dirty="0">
                <a:solidFill>
                  <a:sysClr val="windowText" lastClr="000000">
                    <a:hueOff val="0"/>
                    <a:satOff val="0"/>
                    <a:lumOff val="0"/>
                    <a:alphaOff val="0"/>
                  </a:sysClr>
                </a:solidFill>
                <a:latin typeface="Times New Roman" pitchFamily="18" charset="0"/>
                <a:ea typeface="標楷體" pitchFamily="65" charset="-120"/>
              </a:rPr>
              <a:t>特殊教育需求學生鑑定、安置及個別化教育工作</a:t>
            </a:r>
          </a:p>
          <a:p>
            <a:pPr marL="0" lvl="0" indent="0">
              <a:spcBef>
                <a:spcPts val="0"/>
              </a:spcBef>
              <a:buNone/>
            </a:pPr>
            <a:r>
              <a:rPr lang="en-US" altLang="zh-TW" sz="2400" kern="0" dirty="0" smtClean="0">
                <a:solidFill>
                  <a:sysClr val="windowText" lastClr="000000">
                    <a:hueOff val="0"/>
                    <a:satOff val="0"/>
                    <a:lumOff val="0"/>
                    <a:alphaOff val="0"/>
                  </a:sysClr>
                </a:solidFill>
                <a:latin typeface="Times New Roman" pitchFamily="18" charset="0"/>
                <a:ea typeface="標楷體" pitchFamily="65" charset="-120"/>
              </a:rPr>
              <a:t>3.</a:t>
            </a:r>
            <a:r>
              <a:rPr lang="zh-TW" altLang="zh-TW" sz="2400" kern="0" dirty="0" smtClean="0">
                <a:solidFill>
                  <a:sysClr val="windowText" lastClr="000000">
                    <a:hueOff val="0"/>
                    <a:satOff val="0"/>
                    <a:lumOff val="0"/>
                    <a:alphaOff val="0"/>
                  </a:sysClr>
                </a:solidFill>
                <a:latin typeface="Times New Roman" pitchFamily="18" charset="0"/>
                <a:ea typeface="標楷體" pitchFamily="65" charset="-120"/>
              </a:rPr>
              <a:t>規劃</a:t>
            </a:r>
            <a:r>
              <a:rPr lang="zh-TW" altLang="zh-TW" sz="2400" kern="0" dirty="0">
                <a:solidFill>
                  <a:sysClr val="windowText" lastClr="000000">
                    <a:hueOff val="0"/>
                    <a:satOff val="0"/>
                    <a:lumOff val="0"/>
                    <a:alphaOff val="0"/>
                  </a:sysClr>
                </a:solidFill>
                <a:latin typeface="Times New Roman" pitchFamily="18" charset="0"/>
                <a:ea typeface="標楷體" pitchFamily="65" charset="-120"/>
              </a:rPr>
              <a:t>無障礙學習環境</a:t>
            </a:r>
          </a:p>
          <a:p>
            <a:pPr marL="0" lvl="0" indent="0">
              <a:spcBef>
                <a:spcPts val="0"/>
              </a:spcBef>
              <a:buNone/>
            </a:pPr>
            <a:r>
              <a:rPr lang="en-US" altLang="zh-TW" sz="2400" kern="0" dirty="0" smtClean="0">
                <a:solidFill>
                  <a:sysClr val="windowText" lastClr="000000">
                    <a:hueOff val="0"/>
                    <a:satOff val="0"/>
                    <a:lumOff val="0"/>
                    <a:alphaOff val="0"/>
                  </a:sysClr>
                </a:solidFill>
                <a:latin typeface="Times New Roman" pitchFamily="18" charset="0"/>
                <a:ea typeface="標楷體" pitchFamily="65" charset="-120"/>
              </a:rPr>
              <a:t>4.</a:t>
            </a:r>
            <a:r>
              <a:rPr lang="zh-TW" altLang="zh-TW" sz="2400" kern="0" dirty="0" smtClean="0">
                <a:solidFill>
                  <a:sysClr val="windowText" lastClr="000000">
                    <a:hueOff val="0"/>
                    <a:satOff val="0"/>
                    <a:lumOff val="0"/>
                    <a:alphaOff val="0"/>
                  </a:sysClr>
                </a:solidFill>
                <a:latin typeface="Times New Roman" pitchFamily="18" charset="0"/>
                <a:ea typeface="標楷體" pitchFamily="65" charset="-120"/>
              </a:rPr>
              <a:t>推動</a:t>
            </a:r>
            <a:r>
              <a:rPr lang="zh-TW" altLang="zh-TW" sz="2400" kern="0" dirty="0">
                <a:solidFill>
                  <a:sysClr val="windowText" lastClr="000000">
                    <a:hueOff val="0"/>
                    <a:satOff val="0"/>
                    <a:lumOff val="0"/>
                    <a:alphaOff val="0"/>
                  </a:sysClr>
                </a:solidFill>
                <a:latin typeface="Times New Roman" pitchFamily="18" charset="0"/>
                <a:ea typeface="標楷體" pitchFamily="65" charset="-120"/>
              </a:rPr>
              <a:t>融合教育</a:t>
            </a:r>
            <a:r>
              <a:rPr lang="zh-TW" altLang="en-US" sz="2400" kern="0" dirty="0">
                <a:solidFill>
                  <a:sysClr val="windowText" lastClr="000000">
                    <a:hueOff val="0"/>
                    <a:satOff val="0"/>
                    <a:lumOff val="0"/>
                    <a:alphaOff val="0"/>
                  </a:sysClr>
                </a:solidFill>
                <a:latin typeface="Times New Roman" pitchFamily="18" charset="0"/>
                <a:ea typeface="標楷體" pitchFamily="65" charset="-120"/>
              </a:rPr>
              <a:t>宣導活動</a:t>
            </a:r>
            <a:endParaRPr lang="zh-TW" altLang="zh-TW" sz="2400" kern="0" dirty="0">
              <a:solidFill>
                <a:sysClr val="windowText" lastClr="000000">
                  <a:hueOff val="0"/>
                  <a:satOff val="0"/>
                  <a:lumOff val="0"/>
                  <a:alphaOff val="0"/>
                </a:sysClr>
              </a:solidFill>
              <a:latin typeface="Times New Roman" pitchFamily="18" charset="0"/>
              <a:ea typeface="標楷體" pitchFamily="65" charset="-120"/>
            </a:endParaRPr>
          </a:p>
          <a:p>
            <a:pPr marL="0" lvl="0" indent="0">
              <a:spcBef>
                <a:spcPts val="0"/>
              </a:spcBef>
              <a:buNone/>
            </a:pPr>
            <a:r>
              <a:rPr lang="en-US" altLang="zh-TW" sz="2400" kern="0" dirty="0" smtClean="0">
                <a:solidFill>
                  <a:sysClr val="windowText" lastClr="000000">
                    <a:hueOff val="0"/>
                    <a:satOff val="0"/>
                    <a:lumOff val="0"/>
                    <a:alphaOff val="0"/>
                  </a:sysClr>
                </a:solidFill>
                <a:latin typeface="Times New Roman" pitchFamily="18" charset="0"/>
                <a:ea typeface="標楷體" pitchFamily="65" charset="-120"/>
              </a:rPr>
              <a:t>5.</a:t>
            </a:r>
            <a:r>
              <a:rPr lang="zh-TW" altLang="zh-TW" sz="2400" kern="0" dirty="0" smtClean="0">
                <a:solidFill>
                  <a:sysClr val="windowText" lastClr="000000">
                    <a:hueOff val="0"/>
                    <a:satOff val="0"/>
                    <a:lumOff val="0"/>
                    <a:alphaOff val="0"/>
                  </a:sysClr>
                </a:solidFill>
                <a:latin typeface="Times New Roman" pitchFamily="18" charset="0"/>
                <a:ea typeface="標楷體" pitchFamily="65" charset="-120"/>
              </a:rPr>
              <a:t>規劃</a:t>
            </a:r>
            <a:r>
              <a:rPr lang="zh-TW" altLang="zh-TW" sz="2400" kern="0" dirty="0">
                <a:solidFill>
                  <a:sysClr val="windowText" lastClr="000000">
                    <a:hueOff val="0"/>
                    <a:satOff val="0"/>
                    <a:lumOff val="0"/>
                    <a:alphaOff val="0"/>
                  </a:sysClr>
                </a:solidFill>
                <a:latin typeface="Times New Roman" pitchFamily="18" charset="0"/>
                <a:ea typeface="標楷體" pitchFamily="65" charset="-120"/>
              </a:rPr>
              <a:t>特教知能</a:t>
            </a:r>
            <a:r>
              <a:rPr lang="zh-TW" altLang="en-US" sz="2400" kern="0" dirty="0">
                <a:solidFill>
                  <a:sysClr val="windowText" lastClr="000000">
                    <a:hueOff val="0"/>
                    <a:satOff val="0"/>
                    <a:lumOff val="0"/>
                    <a:alphaOff val="0"/>
                  </a:sysClr>
                </a:solidFill>
                <a:latin typeface="Times New Roman" pitchFamily="18" charset="0"/>
                <a:ea typeface="標楷體" pitchFamily="65" charset="-120"/>
              </a:rPr>
              <a:t>研習</a:t>
            </a:r>
            <a:endParaRPr lang="zh-TW" altLang="zh-TW" sz="2400" kern="0" dirty="0">
              <a:solidFill>
                <a:sysClr val="windowText" lastClr="000000">
                  <a:hueOff val="0"/>
                  <a:satOff val="0"/>
                  <a:lumOff val="0"/>
                  <a:alphaOff val="0"/>
                </a:sysClr>
              </a:solidFill>
              <a:latin typeface="Times New Roman" pitchFamily="18" charset="0"/>
              <a:ea typeface="標楷體" pitchFamily="65" charset="-120"/>
            </a:endParaRPr>
          </a:p>
          <a:p>
            <a:pPr marL="0" lvl="0" indent="0">
              <a:spcBef>
                <a:spcPts val="0"/>
              </a:spcBef>
              <a:buNone/>
            </a:pPr>
            <a:r>
              <a:rPr lang="en-US" altLang="zh-TW" sz="2400" kern="0" dirty="0" smtClean="0">
                <a:solidFill>
                  <a:sysClr val="windowText" lastClr="000000">
                    <a:hueOff val="0"/>
                    <a:satOff val="0"/>
                    <a:lumOff val="0"/>
                    <a:alphaOff val="0"/>
                  </a:sysClr>
                </a:solidFill>
                <a:latin typeface="Times New Roman" pitchFamily="18" charset="0"/>
                <a:ea typeface="標楷體" pitchFamily="65" charset="-120"/>
              </a:rPr>
              <a:t>6.</a:t>
            </a:r>
            <a:r>
              <a:rPr lang="zh-TW" altLang="en-US" sz="2400" kern="0" dirty="0" smtClean="0">
                <a:solidFill>
                  <a:sysClr val="windowText" lastClr="000000">
                    <a:hueOff val="0"/>
                    <a:satOff val="0"/>
                    <a:lumOff val="0"/>
                    <a:alphaOff val="0"/>
                  </a:sysClr>
                </a:solidFill>
                <a:latin typeface="Times New Roman" pitchFamily="18" charset="0"/>
                <a:ea typeface="標楷體" pitchFamily="65" charset="-120"/>
              </a:rPr>
              <a:t>定期</a:t>
            </a:r>
            <a:r>
              <a:rPr lang="zh-TW" altLang="en-US" sz="2400" kern="0" dirty="0">
                <a:solidFill>
                  <a:sysClr val="windowText" lastClr="000000">
                    <a:hueOff val="0"/>
                    <a:satOff val="0"/>
                    <a:lumOff val="0"/>
                    <a:alphaOff val="0"/>
                  </a:sysClr>
                </a:solidFill>
                <a:latin typeface="Times New Roman" pitchFamily="18" charset="0"/>
                <a:ea typeface="標楷體" pitchFamily="65" charset="-120"/>
              </a:rPr>
              <a:t>召開</a:t>
            </a:r>
            <a:r>
              <a:rPr lang="zh-TW" altLang="zh-TW" sz="2400" kern="0" dirty="0">
                <a:solidFill>
                  <a:sysClr val="windowText" lastClr="000000">
                    <a:hueOff val="0"/>
                    <a:satOff val="0"/>
                    <a:lumOff val="0"/>
                    <a:alphaOff val="0"/>
                  </a:sysClr>
                </a:solidFill>
                <a:latin typeface="Times New Roman" pitchFamily="18" charset="0"/>
                <a:ea typeface="標楷體" pitchFamily="65" charset="-120"/>
              </a:rPr>
              <a:t>特殊教育推行委員會</a:t>
            </a:r>
          </a:p>
          <a:p>
            <a:pPr marL="0" lvl="0" indent="0">
              <a:spcBef>
                <a:spcPts val="0"/>
              </a:spcBef>
              <a:buNone/>
            </a:pPr>
            <a:r>
              <a:rPr lang="en-US" altLang="zh-TW" sz="2400" kern="0" dirty="0" smtClean="0">
                <a:solidFill>
                  <a:sysClr val="windowText" lastClr="000000">
                    <a:hueOff val="0"/>
                    <a:satOff val="0"/>
                    <a:lumOff val="0"/>
                    <a:alphaOff val="0"/>
                  </a:sysClr>
                </a:solidFill>
                <a:latin typeface="Times New Roman" pitchFamily="18" charset="0"/>
                <a:ea typeface="標楷體" pitchFamily="65" charset="-120"/>
              </a:rPr>
              <a:t>7.</a:t>
            </a:r>
            <a:r>
              <a:rPr lang="zh-TW" altLang="en-US" sz="2400" kern="0" dirty="0" smtClean="0">
                <a:solidFill>
                  <a:sysClr val="windowText" lastClr="000000">
                    <a:hueOff val="0"/>
                    <a:satOff val="0"/>
                    <a:lumOff val="0"/>
                    <a:alphaOff val="0"/>
                  </a:sysClr>
                </a:solidFill>
                <a:latin typeface="Times New Roman" pitchFamily="18" charset="0"/>
                <a:ea typeface="標楷體" pitchFamily="65" charset="-120"/>
              </a:rPr>
              <a:t>推行</a:t>
            </a:r>
            <a:r>
              <a:rPr lang="zh-TW" altLang="en-US" sz="2400" kern="0" dirty="0">
                <a:solidFill>
                  <a:sysClr val="windowText" lastClr="000000">
                    <a:hueOff val="0"/>
                    <a:satOff val="0"/>
                    <a:lumOff val="0"/>
                    <a:alphaOff val="0"/>
                  </a:sysClr>
                </a:solidFill>
                <a:latin typeface="Times New Roman" pitchFamily="18" charset="0"/>
                <a:ea typeface="標楷體" pitchFamily="65" charset="-120"/>
              </a:rPr>
              <a:t>校本資優方案</a:t>
            </a:r>
            <a:endParaRPr lang="zh-TW" altLang="zh-TW" sz="2400" kern="0" dirty="0">
              <a:solidFill>
                <a:sysClr val="windowText" lastClr="000000">
                  <a:hueOff val="0"/>
                  <a:satOff val="0"/>
                  <a:lumOff val="0"/>
                  <a:alphaOff val="0"/>
                </a:sysClr>
              </a:solidFill>
              <a:latin typeface="Times New Roman" pitchFamily="18" charset="0"/>
              <a:ea typeface="標楷體" pitchFamily="65" charset="-120"/>
            </a:endParaRPr>
          </a:p>
          <a:p>
            <a:pPr marL="0" lvl="0" indent="0">
              <a:spcBef>
                <a:spcPts val="0"/>
              </a:spcBef>
              <a:buNone/>
            </a:pPr>
            <a:r>
              <a:rPr lang="en-US" altLang="zh-TW" sz="2400" kern="0" dirty="0" smtClean="0">
                <a:solidFill>
                  <a:sysClr val="windowText" lastClr="000000">
                    <a:hueOff val="0"/>
                    <a:satOff val="0"/>
                    <a:lumOff val="0"/>
                    <a:alphaOff val="0"/>
                  </a:sysClr>
                </a:solidFill>
                <a:latin typeface="Times New Roman" pitchFamily="18" charset="0"/>
                <a:ea typeface="標楷體" pitchFamily="65" charset="-120"/>
              </a:rPr>
              <a:t>8.</a:t>
            </a:r>
            <a:r>
              <a:rPr lang="zh-TW" altLang="en-US" sz="2400" kern="0" dirty="0" smtClean="0">
                <a:solidFill>
                  <a:sysClr val="windowText" lastClr="000000">
                    <a:hueOff val="0"/>
                    <a:satOff val="0"/>
                    <a:lumOff val="0"/>
                    <a:alphaOff val="0"/>
                  </a:sysClr>
                </a:solidFill>
                <a:latin typeface="Times New Roman" pitchFamily="18" charset="0"/>
                <a:ea typeface="標楷體" pitchFamily="65" charset="-120"/>
              </a:rPr>
              <a:t>協助</a:t>
            </a:r>
            <a:r>
              <a:rPr lang="zh-TW" altLang="en-US" sz="2400" kern="0" dirty="0">
                <a:solidFill>
                  <a:sysClr val="windowText" lastClr="000000">
                    <a:hueOff val="0"/>
                    <a:satOff val="0"/>
                    <a:lumOff val="0"/>
                    <a:alphaOff val="0"/>
                  </a:sysClr>
                </a:solidFill>
                <a:latin typeface="Times New Roman" pitchFamily="18" charset="0"/>
                <a:ea typeface="標楷體" pitchFamily="65" charset="-120"/>
              </a:rPr>
              <a:t>辦理一般智能資優鑑定工作</a:t>
            </a:r>
            <a:endParaRPr lang="zh-TW" altLang="zh-TW" sz="2400" kern="0" dirty="0">
              <a:solidFill>
                <a:sysClr val="windowText" lastClr="000000">
                  <a:hueOff val="0"/>
                  <a:satOff val="0"/>
                  <a:lumOff val="0"/>
                  <a:alphaOff val="0"/>
                </a:sysClr>
              </a:solidFill>
              <a:latin typeface="Times New Roman" pitchFamily="18" charset="0"/>
              <a:ea typeface="標楷體" pitchFamily="65" charset="-120"/>
            </a:endParaRPr>
          </a:p>
          <a:p>
            <a:pPr marL="0" lvl="0" indent="0">
              <a:spcBef>
                <a:spcPts val="0"/>
              </a:spcBef>
              <a:buNone/>
            </a:pPr>
            <a:r>
              <a:rPr lang="en-US" altLang="zh-TW" sz="2400" kern="0" dirty="0" smtClean="0">
                <a:solidFill>
                  <a:sysClr val="windowText" lastClr="000000">
                    <a:hueOff val="0"/>
                    <a:satOff val="0"/>
                    <a:lumOff val="0"/>
                    <a:alphaOff val="0"/>
                  </a:sysClr>
                </a:solidFill>
                <a:latin typeface="Times New Roman" pitchFamily="18" charset="0"/>
                <a:ea typeface="標楷體" pitchFamily="65" charset="-120"/>
              </a:rPr>
              <a:t>9.</a:t>
            </a:r>
            <a:r>
              <a:rPr lang="zh-TW" altLang="en-US" sz="2400" kern="0" dirty="0" smtClean="0">
                <a:solidFill>
                  <a:sysClr val="windowText" lastClr="000000">
                    <a:hueOff val="0"/>
                    <a:satOff val="0"/>
                    <a:lumOff val="0"/>
                    <a:alphaOff val="0"/>
                  </a:sysClr>
                </a:solidFill>
                <a:latin typeface="Times New Roman" pitchFamily="18" charset="0"/>
                <a:ea typeface="標楷體" pitchFamily="65" charset="-120"/>
              </a:rPr>
              <a:t>辦理</a:t>
            </a:r>
            <a:r>
              <a:rPr lang="zh-TW" altLang="en-US" sz="2400" kern="0" dirty="0">
                <a:solidFill>
                  <a:sysClr val="windowText" lastClr="000000">
                    <a:hueOff val="0"/>
                    <a:satOff val="0"/>
                    <a:lumOff val="0"/>
                    <a:alphaOff val="0"/>
                  </a:sysClr>
                </a:solidFill>
                <a:latin typeface="Times New Roman" pitchFamily="18" charset="0"/>
                <a:ea typeface="標楷體" pitchFamily="65" charset="-120"/>
              </a:rPr>
              <a:t>國中轉銜與輔導工作</a:t>
            </a:r>
            <a:endParaRPr lang="zh-TW" altLang="zh-TW" sz="2400" kern="0" dirty="0">
              <a:solidFill>
                <a:sysClr val="windowText" lastClr="000000">
                  <a:hueOff val="0"/>
                  <a:satOff val="0"/>
                  <a:lumOff val="0"/>
                  <a:alphaOff val="0"/>
                </a:sysClr>
              </a:solidFill>
              <a:latin typeface="Times New Roman" pitchFamily="18" charset="0"/>
              <a:ea typeface="標楷體" pitchFamily="65" charset="-120"/>
            </a:endParaRPr>
          </a:p>
          <a:p>
            <a:pPr marL="0" lvl="0" indent="0">
              <a:spcBef>
                <a:spcPts val="0"/>
              </a:spcBef>
              <a:buNone/>
            </a:pPr>
            <a:r>
              <a:rPr lang="en-US" altLang="zh-TW" sz="2400" kern="0" dirty="0" smtClean="0">
                <a:solidFill>
                  <a:sysClr val="windowText" lastClr="000000">
                    <a:hueOff val="0"/>
                    <a:satOff val="0"/>
                    <a:lumOff val="0"/>
                    <a:alphaOff val="0"/>
                  </a:sysClr>
                </a:solidFill>
                <a:latin typeface="Times New Roman" pitchFamily="18" charset="0"/>
                <a:ea typeface="標楷體" pitchFamily="65" charset="-120"/>
              </a:rPr>
              <a:t>10</a:t>
            </a:r>
            <a:r>
              <a:rPr lang="zh-TW" altLang="en-US" sz="2400" kern="0" dirty="0" smtClean="0">
                <a:solidFill>
                  <a:sysClr val="windowText" lastClr="000000">
                    <a:hueOff val="0"/>
                    <a:satOff val="0"/>
                    <a:lumOff val="0"/>
                    <a:alphaOff val="0"/>
                  </a:sysClr>
                </a:solidFill>
                <a:latin typeface="Times New Roman" pitchFamily="18" charset="0"/>
                <a:ea typeface="標楷體" pitchFamily="65" charset="-120"/>
              </a:rPr>
              <a:t>辦理</a:t>
            </a:r>
            <a:r>
              <a:rPr lang="zh-TW" altLang="en-US" sz="2400" kern="0" dirty="0">
                <a:solidFill>
                  <a:sysClr val="windowText" lastClr="000000">
                    <a:hueOff val="0"/>
                    <a:satOff val="0"/>
                    <a:lumOff val="0"/>
                    <a:alphaOff val="0"/>
                  </a:sysClr>
                </a:solidFill>
                <a:latin typeface="Times New Roman" pitchFamily="18" charset="0"/>
                <a:ea typeface="標楷體" pitchFamily="65" charset="-120"/>
              </a:rPr>
              <a:t>交通費補助及獎助學金申請</a:t>
            </a:r>
            <a:endParaRPr lang="zh-TW" altLang="zh-TW" sz="2400" kern="0" dirty="0">
              <a:solidFill>
                <a:sysClr val="windowText" lastClr="000000">
                  <a:hueOff val="0"/>
                  <a:satOff val="0"/>
                  <a:lumOff val="0"/>
                  <a:alphaOff val="0"/>
                </a:sysClr>
              </a:solidFill>
              <a:latin typeface="Times New Roman" pitchFamily="18" charset="0"/>
              <a:ea typeface="標楷體" pitchFamily="65" charset="-120"/>
            </a:endParaRPr>
          </a:p>
          <a:p>
            <a:pPr marL="0" lvl="0" indent="0">
              <a:spcBef>
                <a:spcPts val="0"/>
              </a:spcBef>
              <a:buNone/>
            </a:pPr>
            <a:r>
              <a:rPr lang="en-US" altLang="zh-TW" sz="2400" kern="0" dirty="0" smtClean="0">
                <a:solidFill>
                  <a:sysClr val="windowText" lastClr="000000">
                    <a:hueOff val="0"/>
                    <a:satOff val="0"/>
                    <a:lumOff val="0"/>
                    <a:alphaOff val="0"/>
                  </a:sysClr>
                </a:solidFill>
                <a:latin typeface="Times New Roman" pitchFamily="18" charset="0"/>
                <a:ea typeface="標楷體" pitchFamily="65" charset="-120"/>
              </a:rPr>
              <a:t>11.</a:t>
            </a:r>
            <a:r>
              <a:rPr lang="zh-TW" altLang="en-US" sz="2400" kern="0" dirty="0" smtClean="0">
                <a:solidFill>
                  <a:sysClr val="windowText" lastClr="000000">
                    <a:hueOff val="0"/>
                    <a:satOff val="0"/>
                    <a:lumOff val="0"/>
                    <a:alphaOff val="0"/>
                  </a:sysClr>
                </a:solidFill>
                <a:latin typeface="Times New Roman" pitchFamily="18" charset="0"/>
                <a:ea typeface="標楷體" pitchFamily="65" charset="-120"/>
              </a:rPr>
              <a:t>建立</a:t>
            </a:r>
            <a:r>
              <a:rPr lang="zh-TW" altLang="en-US" sz="2400" kern="0" dirty="0">
                <a:solidFill>
                  <a:sysClr val="windowText" lastClr="000000">
                    <a:hueOff val="0"/>
                    <a:satOff val="0"/>
                    <a:lumOff val="0"/>
                    <a:alphaOff val="0"/>
                  </a:sysClr>
                </a:solidFill>
                <a:latin typeface="Times New Roman" pitchFamily="18" charset="0"/>
                <a:ea typeface="標楷體" pitchFamily="65" charset="-120"/>
              </a:rPr>
              <a:t>通報特殊兒童個人資料</a:t>
            </a:r>
            <a:endParaRPr lang="zh-TW" altLang="zh-TW" sz="2400" kern="0" dirty="0">
              <a:solidFill>
                <a:sysClr val="windowText" lastClr="000000">
                  <a:hueOff val="0"/>
                  <a:satOff val="0"/>
                  <a:lumOff val="0"/>
                  <a:alphaOff val="0"/>
                </a:sysClr>
              </a:solidFill>
              <a:latin typeface="Times New Roman" pitchFamily="18" charset="0"/>
              <a:ea typeface="標楷體" pitchFamily="65" charset="-120"/>
            </a:endParaRPr>
          </a:p>
          <a:p>
            <a:pPr marL="0" lvl="0" indent="0">
              <a:spcBef>
                <a:spcPts val="0"/>
              </a:spcBef>
              <a:buNone/>
            </a:pPr>
            <a:endParaRPr lang="zh-TW" altLang="zh-TW" sz="1800" b="1" kern="0" dirty="0">
              <a:solidFill>
                <a:sysClr val="windowText" lastClr="000000">
                  <a:hueOff val="0"/>
                  <a:satOff val="0"/>
                  <a:lumOff val="0"/>
                  <a:alphaOff val="0"/>
                </a:sysClr>
              </a:solidFill>
              <a:latin typeface="Times New Roman" pitchFamily="18" charset="0"/>
              <a:ea typeface="標楷體" pitchFamily="65" charset="-120"/>
            </a:endParaRPr>
          </a:p>
        </p:txBody>
      </p:sp>
    </p:spTree>
    <p:extLst>
      <p:ext uri="{BB962C8B-B14F-4D97-AF65-F5344CB8AC3E}">
        <p14:creationId xmlns:p14="http://schemas.microsoft.com/office/powerpoint/2010/main" val="36365408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marL="342900" lvl="0" indent="-342900">
              <a:spcBef>
                <a:spcPct val="20000"/>
              </a:spcBef>
            </a:pPr>
            <a:r>
              <a:rPr kumimoji="1" lang="zh-TW" altLang="en-US" dirty="0" smtClean="0">
                <a:solidFill>
                  <a:srgbClr val="000000"/>
                </a:solidFill>
                <a:latin typeface="書法家中楷體" pitchFamily="49" charset="-120"/>
                <a:ea typeface="書法家中楷體" pitchFamily="49" charset="-120"/>
                <a:cs typeface="+mn-cs"/>
              </a:rPr>
              <a:t>特殊需求學生轉</a:t>
            </a:r>
            <a:r>
              <a:rPr kumimoji="1" lang="zh-TW" altLang="en-US" dirty="0">
                <a:solidFill>
                  <a:srgbClr val="000000"/>
                </a:solidFill>
                <a:latin typeface="書法家中楷體" pitchFamily="49" charset="-120"/>
                <a:ea typeface="書法家中楷體" pitchFamily="49" charset="-120"/>
                <a:cs typeface="+mn-cs"/>
              </a:rPr>
              <a:t>介</a:t>
            </a:r>
            <a:r>
              <a:rPr kumimoji="1" lang="zh-TW" altLang="en-US" dirty="0" smtClean="0">
                <a:solidFill>
                  <a:srgbClr val="000000"/>
                </a:solidFill>
                <a:latin typeface="書法家中楷體" pitchFamily="49" charset="-120"/>
                <a:ea typeface="書法家中楷體" pitchFamily="49" charset="-120"/>
                <a:cs typeface="+mn-cs"/>
              </a:rPr>
              <a:t>診斷與鑑定</a:t>
            </a:r>
            <a:endParaRPr lang="zh-TW" altLang="en-US" dirty="0"/>
          </a:p>
        </p:txBody>
      </p:sp>
      <p:sp>
        <p:nvSpPr>
          <p:cNvPr id="3" name="內容版面配置區 2"/>
          <p:cNvSpPr>
            <a:spLocks noGrp="1"/>
          </p:cNvSpPr>
          <p:nvPr>
            <p:ph sz="half" idx="1"/>
          </p:nvPr>
        </p:nvSpPr>
        <p:spPr>
          <a:xfrm>
            <a:off x="457200" y="1600200"/>
            <a:ext cx="7859216" cy="4525963"/>
          </a:xfrm>
        </p:spPr>
        <p:txBody>
          <a:bodyPr/>
          <a:lstStyle/>
          <a:p>
            <a:endParaRPr kumimoji="1" lang="en-US" altLang="zh-TW" sz="4400" dirty="0">
              <a:solidFill>
                <a:srgbClr val="000000"/>
              </a:solidFill>
              <a:latin typeface="書法家中楷體" pitchFamily="49" charset="-120"/>
              <a:ea typeface="書法家中楷體" pitchFamily="49" charset="-120"/>
            </a:endParaRPr>
          </a:p>
          <a:p>
            <a:pPr marL="0" lvl="0" indent="0" fontAlgn="base">
              <a:spcBef>
                <a:spcPct val="0"/>
              </a:spcBef>
              <a:spcAft>
                <a:spcPct val="0"/>
              </a:spcAft>
              <a:buNone/>
            </a:pPr>
            <a:r>
              <a:rPr kumimoji="1" lang="zh-TW" altLang="en-US" sz="2400" dirty="0" smtClean="0">
                <a:solidFill>
                  <a:srgbClr val="000000"/>
                </a:solidFill>
                <a:latin typeface="文鼎標準楷體" pitchFamily="65" charset="-120"/>
                <a:ea typeface="文鼎標準楷體" pitchFamily="65" charset="-120"/>
              </a:rPr>
              <a:t>依照臺北市西區特教資源中心「</a:t>
            </a:r>
            <a:r>
              <a:rPr kumimoji="1" lang="zh-TW" altLang="en-US" sz="2400" dirty="0">
                <a:solidFill>
                  <a:srgbClr val="000000"/>
                </a:solidFill>
                <a:latin typeface="文鼎標準楷體" pitchFamily="65" charset="-120"/>
                <a:ea typeface="文鼎標準楷體" pitchFamily="65" charset="-120"/>
                <a:hlinkClick r:id="rId2" action="ppaction://hlinkpres?slideindex=1&amp;slidetitle="/>
              </a:rPr>
              <a:t>校園特教團隊運作模式</a:t>
            </a:r>
            <a:r>
              <a:rPr kumimoji="1" lang="zh-TW" altLang="en-US" sz="2400" dirty="0">
                <a:solidFill>
                  <a:srgbClr val="000000"/>
                </a:solidFill>
                <a:latin typeface="文鼎標準楷體" pitchFamily="65" charset="-120"/>
                <a:ea typeface="文鼎標準楷體" pitchFamily="65" charset="-120"/>
              </a:rPr>
              <a:t>」</a:t>
            </a:r>
            <a:endParaRPr kumimoji="1" lang="en-US" altLang="zh-TW" sz="2400" dirty="0">
              <a:solidFill>
                <a:srgbClr val="000000"/>
              </a:solidFill>
              <a:latin typeface="文鼎標準楷體" pitchFamily="65" charset="-120"/>
              <a:ea typeface="文鼎標準楷體" pitchFamily="65" charset="-120"/>
            </a:endParaRPr>
          </a:p>
          <a:p>
            <a:pPr marL="0" lvl="0" indent="0" fontAlgn="base">
              <a:spcBef>
                <a:spcPct val="0"/>
              </a:spcBef>
              <a:spcAft>
                <a:spcPct val="0"/>
              </a:spcAft>
              <a:buNone/>
            </a:pPr>
            <a:r>
              <a:rPr kumimoji="1" lang="zh-TW" altLang="en-US" sz="2400" dirty="0">
                <a:solidFill>
                  <a:srgbClr val="000000"/>
                </a:solidFill>
                <a:latin typeface="文鼎標準楷體" pitchFamily="65" charset="-120"/>
                <a:ea typeface="文鼎標準楷體" pitchFamily="65" charset="-120"/>
              </a:rPr>
              <a:t>辦理特殊教育需求學生鑑定、安置及個別化教育工作</a:t>
            </a:r>
          </a:p>
          <a:p>
            <a:pPr marL="0" indent="0">
              <a:buNone/>
            </a:pPr>
            <a:endParaRPr lang="zh-TW" altLang="en-US" dirty="0"/>
          </a:p>
        </p:txBody>
      </p:sp>
    </p:spTree>
    <p:extLst>
      <p:ext uri="{BB962C8B-B14F-4D97-AF65-F5344CB8AC3E}">
        <p14:creationId xmlns:p14="http://schemas.microsoft.com/office/powerpoint/2010/main" val="40571190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a:solidFill>
                  <a:srgbClr val="000000"/>
                </a:solidFill>
                <a:latin typeface="書法家中楷體" pitchFamily="49" charset="-120"/>
                <a:ea typeface="書法家中楷體" pitchFamily="49" charset="-120"/>
                <a:cs typeface="+mn-cs"/>
              </a:rPr>
              <a:t> 特教宣導活動</a:t>
            </a:r>
            <a:r>
              <a:rPr kumimoji="1" lang="en-US" altLang="zh-TW" dirty="0">
                <a:solidFill>
                  <a:srgbClr val="000000"/>
                </a:solidFill>
                <a:latin typeface="書法家中楷體" pitchFamily="49" charset="-120"/>
                <a:ea typeface="書法家中楷體" pitchFamily="49" charset="-120"/>
                <a:cs typeface="+mn-cs"/>
              </a:rPr>
              <a:t>~</a:t>
            </a:r>
            <a:endParaRPr lang="zh-TW" altLang="en-US" dirty="0"/>
          </a:p>
        </p:txBody>
      </p:sp>
      <p:graphicFrame>
        <p:nvGraphicFramePr>
          <p:cNvPr id="5" name="資料庫圖表 4"/>
          <p:cNvGraphicFramePr/>
          <p:nvPr>
            <p:extLst>
              <p:ext uri="{D42A27DB-BD31-4B8C-83A1-F6EECF244321}">
                <p14:modId xmlns:p14="http://schemas.microsoft.com/office/powerpoint/2010/main" val="3644569310"/>
              </p:ext>
            </p:extLst>
          </p:nvPr>
        </p:nvGraphicFramePr>
        <p:xfrm>
          <a:off x="2123728" y="1556792"/>
          <a:ext cx="4740697"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7478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16632"/>
            <a:ext cx="8229600" cy="1143000"/>
          </a:xfrm>
        </p:spPr>
        <p:txBody>
          <a:bodyPr/>
          <a:lstStyle/>
          <a:p>
            <a:r>
              <a:rPr lang="zh-TW" altLang="en-US" dirty="0">
                <a:latin typeface="標楷體" pitchFamily="65" charset="-120"/>
                <a:ea typeface="標楷體" pitchFamily="65" charset="-120"/>
              </a:rPr>
              <a:t>資料</a:t>
            </a:r>
            <a:r>
              <a:rPr lang="zh-TW" altLang="en-US" dirty="0" smtClean="0">
                <a:latin typeface="標楷體" pitchFamily="65" charset="-120"/>
                <a:ea typeface="標楷體" pitchFamily="65" charset="-120"/>
              </a:rPr>
              <a:t>組重點工作</a:t>
            </a:r>
            <a:r>
              <a:rPr lang="en-US" altLang="zh-TW" dirty="0" smtClean="0">
                <a:latin typeface="標楷體" pitchFamily="65" charset="-120"/>
                <a:ea typeface="標楷體" pitchFamily="65" charset="-120"/>
              </a:rPr>
              <a:t>-</a:t>
            </a:r>
            <a:endParaRPr lang="zh-TW" altLang="en-US" dirty="0">
              <a:latin typeface="標楷體" pitchFamily="65" charset="-120"/>
              <a:ea typeface="標楷體" pitchFamily="65" charset="-120"/>
            </a:endParaRPr>
          </a:p>
        </p:txBody>
      </p:sp>
      <p:sp>
        <p:nvSpPr>
          <p:cNvPr id="4" name="內容版面配置區 3"/>
          <p:cNvSpPr>
            <a:spLocks noGrp="1"/>
          </p:cNvSpPr>
          <p:nvPr>
            <p:ph sz="half" idx="1"/>
          </p:nvPr>
        </p:nvSpPr>
        <p:spPr>
          <a:xfrm>
            <a:off x="251520" y="1124744"/>
            <a:ext cx="8424936" cy="5472608"/>
          </a:xfrm>
        </p:spPr>
        <p:txBody>
          <a:bodyPr>
            <a:normAutofit/>
          </a:bodyPr>
          <a:lstStyle/>
          <a:p>
            <a:pPr marL="0" lvl="0" indent="0">
              <a:spcBef>
                <a:spcPts val="0"/>
              </a:spcBef>
              <a:buNone/>
            </a:pPr>
            <a:r>
              <a:rPr lang="en-US" altLang="zh-TW" sz="2400" kern="0" dirty="0" smtClean="0">
                <a:solidFill>
                  <a:sysClr val="windowText" lastClr="000000">
                    <a:hueOff val="0"/>
                    <a:satOff val="0"/>
                    <a:lumOff val="0"/>
                    <a:alphaOff val="0"/>
                  </a:sysClr>
                </a:solidFill>
                <a:latin typeface="Times New Roman" pitchFamily="18" charset="0"/>
                <a:ea typeface="標楷體" pitchFamily="65" charset="-120"/>
              </a:rPr>
              <a:t>1.</a:t>
            </a:r>
            <a:r>
              <a:rPr lang="zh-TW" altLang="zh-TW" sz="2400" kern="0" dirty="0" smtClean="0">
                <a:solidFill>
                  <a:sysClr val="windowText" lastClr="000000">
                    <a:hueOff val="0"/>
                    <a:satOff val="0"/>
                    <a:lumOff val="0"/>
                    <a:alphaOff val="0"/>
                  </a:sysClr>
                </a:solidFill>
                <a:latin typeface="Times New Roman" pitchFamily="18" charset="0"/>
                <a:ea typeface="標楷體" pitchFamily="65" charset="-120"/>
              </a:rPr>
              <a:t>辦理</a:t>
            </a:r>
            <a:r>
              <a:rPr lang="zh-TW" altLang="en-US" sz="2400" kern="0" dirty="0">
                <a:solidFill>
                  <a:sysClr val="windowText" lastClr="000000">
                    <a:hueOff val="0"/>
                    <a:satOff val="0"/>
                    <a:lumOff val="0"/>
                    <a:alphaOff val="0"/>
                  </a:sysClr>
                </a:solidFill>
                <a:latin typeface="Times New Roman" pitchFamily="18" charset="0"/>
                <a:ea typeface="標楷體" pitchFamily="65" charset="-120"/>
              </a:rPr>
              <a:t>教育儲蓄戶相關業務</a:t>
            </a:r>
            <a:r>
              <a:rPr lang="zh-TW" altLang="zh-TW" sz="2400" kern="0" dirty="0">
                <a:solidFill>
                  <a:sysClr val="windowText" lastClr="000000">
                    <a:hueOff val="0"/>
                    <a:satOff val="0"/>
                    <a:lumOff val="0"/>
                    <a:alphaOff val="0"/>
                  </a:sysClr>
                </a:solidFill>
                <a:latin typeface="Times New Roman" pitchFamily="18" charset="0"/>
                <a:ea typeface="標楷體" pitchFamily="65" charset="-120"/>
              </a:rPr>
              <a:t>，提供弱勢關懷與支持活動</a:t>
            </a:r>
          </a:p>
          <a:p>
            <a:pPr marL="0" lvl="0" indent="0">
              <a:spcBef>
                <a:spcPts val="0"/>
              </a:spcBef>
              <a:buNone/>
            </a:pPr>
            <a:r>
              <a:rPr lang="en-US" altLang="zh-TW" sz="2400" kern="0" dirty="0" smtClean="0">
                <a:solidFill>
                  <a:sysClr val="windowText" lastClr="000000">
                    <a:hueOff val="0"/>
                    <a:satOff val="0"/>
                    <a:lumOff val="0"/>
                    <a:alphaOff val="0"/>
                  </a:sysClr>
                </a:solidFill>
                <a:latin typeface="Times New Roman" pitchFamily="18" charset="0"/>
                <a:ea typeface="標楷體" pitchFamily="65" charset="-120"/>
              </a:rPr>
              <a:t>2.</a:t>
            </a:r>
            <a:r>
              <a:rPr lang="zh-TW" altLang="zh-TW" sz="2400" kern="0" dirty="0" smtClean="0">
                <a:solidFill>
                  <a:sysClr val="windowText" lastClr="000000">
                    <a:hueOff val="0"/>
                    <a:satOff val="0"/>
                    <a:lumOff val="0"/>
                    <a:alphaOff val="0"/>
                  </a:sysClr>
                </a:solidFill>
                <a:latin typeface="Times New Roman" pitchFamily="18" charset="0"/>
                <a:ea typeface="標楷體" pitchFamily="65" charset="-120"/>
              </a:rPr>
              <a:t>編</a:t>
            </a:r>
            <a:r>
              <a:rPr lang="zh-TW" altLang="zh-TW" sz="2400" kern="0" dirty="0">
                <a:solidFill>
                  <a:sysClr val="windowText" lastClr="000000">
                    <a:hueOff val="0"/>
                    <a:satOff val="0"/>
                    <a:lumOff val="0"/>
                    <a:alphaOff val="0"/>
                  </a:sysClr>
                </a:solidFill>
                <a:latin typeface="Times New Roman" pitchFamily="18" charset="0"/>
                <a:ea typeface="標楷體" pitchFamily="65" charset="-120"/>
              </a:rPr>
              <a:t>製「華園」專刊</a:t>
            </a:r>
          </a:p>
          <a:p>
            <a:pPr marL="0" lvl="0" indent="0">
              <a:spcBef>
                <a:spcPts val="0"/>
              </a:spcBef>
              <a:buNone/>
            </a:pPr>
            <a:r>
              <a:rPr lang="en-US" altLang="zh-TW" sz="2400" kern="0" dirty="0" smtClean="0">
                <a:solidFill>
                  <a:sysClr val="windowText" lastClr="000000">
                    <a:hueOff val="0"/>
                    <a:satOff val="0"/>
                    <a:lumOff val="0"/>
                    <a:alphaOff val="0"/>
                  </a:sysClr>
                </a:solidFill>
                <a:latin typeface="Times New Roman" pitchFamily="18" charset="0"/>
                <a:ea typeface="標楷體" pitchFamily="65" charset="-120"/>
              </a:rPr>
              <a:t>3.</a:t>
            </a:r>
            <a:r>
              <a:rPr lang="zh-TW" altLang="zh-TW" sz="2400" kern="0" dirty="0" smtClean="0">
                <a:solidFill>
                  <a:sysClr val="windowText" lastClr="000000">
                    <a:hueOff val="0"/>
                    <a:satOff val="0"/>
                    <a:lumOff val="0"/>
                    <a:alphaOff val="0"/>
                  </a:sysClr>
                </a:solidFill>
                <a:latin typeface="Times New Roman" pitchFamily="18" charset="0"/>
                <a:ea typeface="標楷體" pitchFamily="65" charset="-120"/>
              </a:rPr>
              <a:t>整合</a:t>
            </a:r>
            <a:r>
              <a:rPr lang="zh-TW" altLang="zh-TW" sz="2400" kern="0" dirty="0">
                <a:solidFill>
                  <a:sysClr val="windowText" lastClr="000000">
                    <a:hueOff val="0"/>
                    <a:satOff val="0"/>
                    <a:lumOff val="0"/>
                    <a:alphaOff val="0"/>
                  </a:sysClr>
                </a:solidFill>
                <a:latin typeface="Times New Roman" pitchFamily="18" charset="0"/>
                <a:ea typeface="標楷體" pitchFamily="65" charset="-120"/>
              </a:rPr>
              <a:t>及運用學校志工人力與社區各項資源</a:t>
            </a:r>
          </a:p>
          <a:p>
            <a:pPr marL="0" lvl="0" indent="0">
              <a:spcBef>
                <a:spcPts val="0"/>
              </a:spcBef>
              <a:buNone/>
            </a:pPr>
            <a:r>
              <a:rPr lang="en-US" altLang="zh-TW" sz="2400" kern="0" dirty="0" smtClean="0">
                <a:solidFill>
                  <a:sysClr val="windowText" lastClr="000000">
                    <a:hueOff val="0"/>
                    <a:satOff val="0"/>
                    <a:lumOff val="0"/>
                    <a:alphaOff val="0"/>
                  </a:sysClr>
                </a:solidFill>
                <a:latin typeface="Times New Roman" pitchFamily="18" charset="0"/>
                <a:ea typeface="標楷體" pitchFamily="65" charset="-120"/>
              </a:rPr>
              <a:t>4.</a:t>
            </a:r>
            <a:r>
              <a:rPr lang="zh-TW" altLang="zh-TW" sz="2400" kern="0" dirty="0" smtClean="0">
                <a:solidFill>
                  <a:sysClr val="windowText" lastClr="000000">
                    <a:hueOff val="0"/>
                    <a:satOff val="0"/>
                    <a:lumOff val="0"/>
                    <a:alphaOff val="0"/>
                  </a:sysClr>
                </a:solidFill>
                <a:latin typeface="Times New Roman" pitchFamily="18" charset="0"/>
                <a:ea typeface="標楷體" pitchFamily="65" charset="-120"/>
              </a:rPr>
              <a:t>辦理</a:t>
            </a:r>
            <a:r>
              <a:rPr lang="zh-TW" altLang="zh-TW" sz="2400" kern="0" dirty="0">
                <a:solidFill>
                  <a:sysClr val="windowText" lastClr="000000">
                    <a:hueOff val="0"/>
                    <a:satOff val="0"/>
                    <a:lumOff val="0"/>
                    <a:alphaOff val="0"/>
                  </a:sysClr>
                </a:solidFill>
                <a:latin typeface="Times New Roman" pitchFamily="18" charset="0"/>
                <a:ea typeface="標楷體" pitchFamily="65" charset="-120"/>
              </a:rPr>
              <a:t>家庭教育活動及親師宣導</a:t>
            </a:r>
          </a:p>
          <a:p>
            <a:pPr marL="0" lvl="0" indent="0">
              <a:spcBef>
                <a:spcPts val="0"/>
              </a:spcBef>
              <a:buNone/>
            </a:pPr>
            <a:r>
              <a:rPr lang="en-US" altLang="zh-TW" sz="2400" kern="0" dirty="0" smtClean="0">
                <a:solidFill>
                  <a:sysClr val="windowText" lastClr="000000">
                    <a:hueOff val="0"/>
                    <a:satOff val="0"/>
                    <a:lumOff val="0"/>
                    <a:alphaOff val="0"/>
                  </a:sysClr>
                </a:solidFill>
                <a:latin typeface="Times New Roman" pitchFamily="18" charset="0"/>
                <a:ea typeface="標楷體" pitchFamily="65" charset="-120"/>
              </a:rPr>
              <a:t>5.</a:t>
            </a:r>
            <a:r>
              <a:rPr lang="zh-TW" altLang="zh-TW" sz="2400" kern="0" dirty="0" smtClean="0">
                <a:solidFill>
                  <a:sysClr val="windowText" lastClr="000000">
                    <a:hueOff val="0"/>
                    <a:satOff val="0"/>
                    <a:lumOff val="0"/>
                    <a:alphaOff val="0"/>
                  </a:sysClr>
                </a:solidFill>
                <a:latin typeface="Times New Roman" pitchFamily="18" charset="0"/>
                <a:ea typeface="標楷體" pitchFamily="65" charset="-120"/>
              </a:rPr>
              <a:t>辦理</a:t>
            </a:r>
            <a:r>
              <a:rPr lang="zh-TW" altLang="zh-TW" sz="2400" kern="0" dirty="0">
                <a:solidFill>
                  <a:sysClr val="windowText" lastClr="000000">
                    <a:hueOff val="0"/>
                    <a:satOff val="0"/>
                    <a:lumOff val="0"/>
                    <a:alphaOff val="0"/>
                  </a:sysClr>
                </a:solidFill>
                <a:latin typeface="Times New Roman" pitchFamily="18" charset="0"/>
                <a:ea typeface="標楷體" pitchFamily="65" charset="-120"/>
              </a:rPr>
              <a:t>親職活動及家長成長教</a:t>
            </a:r>
          </a:p>
          <a:p>
            <a:pPr marL="0" lvl="0" indent="0">
              <a:spcBef>
                <a:spcPts val="0"/>
              </a:spcBef>
              <a:buNone/>
            </a:pPr>
            <a:r>
              <a:rPr lang="en-US" altLang="zh-TW" sz="2400" kern="0" dirty="0" smtClean="0">
                <a:solidFill>
                  <a:sysClr val="windowText" lastClr="000000">
                    <a:hueOff val="0"/>
                    <a:satOff val="0"/>
                    <a:lumOff val="0"/>
                    <a:alphaOff val="0"/>
                  </a:sysClr>
                </a:solidFill>
                <a:latin typeface="Times New Roman" pitchFamily="18" charset="0"/>
                <a:ea typeface="標楷體" pitchFamily="65" charset="-120"/>
              </a:rPr>
              <a:t>6.</a:t>
            </a:r>
            <a:r>
              <a:rPr lang="zh-TW" altLang="zh-TW" sz="2400" kern="0" dirty="0" smtClean="0">
                <a:solidFill>
                  <a:sysClr val="windowText" lastClr="000000">
                    <a:hueOff val="0"/>
                    <a:satOff val="0"/>
                    <a:lumOff val="0"/>
                    <a:alphaOff val="0"/>
                  </a:sysClr>
                </a:solidFill>
                <a:latin typeface="Times New Roman" pitchFamily="18" charset="0"/>
                <a:ea typeface="標楷體" pitchFamily="65" charset="-120"/>
              </a:rPr>
              <a:t>辦理</a:t>
            </a:r>
            <a:r>
              <a:rPr lang="zh-TW" altLang="zh-TW" sz="2400" kern="0" dirty="0">
                <a:solidFill>
                  <a:sysClr val="windowText" lastClr="000000">
                    <a:hueOff val="0"/>
                    <a:satOff val="0"/>
                    <a:lumOff val="0"/>
                    <a:alphaOff val="0"/>
                  </a:sysClr>
                </a:solidFill>
                <a:latin typeface="Times New Roman" pitchFamily="18" charset="0"/>
                <a:ea typeface="標楷體" pitchFamily="65" charset="-120"/>
              </a:rPr>
              <a:t>學校日親師懇談活動</a:t>
            </a:r>
          </a:p>
          <a:p>
            <a:pPr marL="0" lvl="0" indent="0">
              <a:spcBef>
                <a:spcPts val="0"/>
              </a:spcBef>
              <a:buNone/>
            </a:pPr>
            <a:r>
              <a:rPr lang="en-US" altLang="zh-TW" sz="2400" kern="0" dirty="0" smtClean="0">
                <a:solidFill>
                  <a:sysClr val="windowText" lastClr="000000">
                    <a:hueOff val="0"/>
                    <a:satOff val="0"/>
                    <a:lumOff val="0"/>
                    <a:alphaOff val="0"/>
                  </a:sysClr>
                </a:solidFill>
                <a:latin typeface="Times New Roman" pitchFamily="18" charset="0"/>
                <a:ea typeface="標楷體" pitchFamily="65" charset="-120"/>
              </a:rPr>
              <a:t>7.</a:t>
            </a:r>
            <a:r>
              <a:rPr lang="zh-TW" altLang="zh-TW" sz="2400" kern="0" dirty="0" smtClean="0">
                <a:solidFill>
                  <a:sysClr val="windowText" lastClr="000000">
                    <a:hueOff val="0"/>
                    <a:satOff val="0"/>
                    <a:lumOff val="0"/>
                    <a:alphaOff val="0"/>
                  </a:sysClr>
                </a:solidFill>
                <a:latin typeface="Times New Roman" pitchFamily="18" charset="0"/>
                <a:ea typeface="標楷體" pitchFamily="65" charset="-120"/>
              </a:rPr>
              <a:t>辦理</a:t>
            </a:r>
            <a:r>
              <a:rPr lang="zh-TW" altLang="zh-TW" sz="2400" kern="0" dirty="0">
                <a:solidFill>
                  <a:sysClr val="windowText" lastClr="000000">
                    <a:hueOff val="0"/>
                    <a:satOff val="0"/>
                    <a:lumOff val="0"/>
                    <a:alphaOff val="0"/>
                  </a:sysClr>
                </a:solidFill>
                <a:latin typeface="Times New Roman" pitchFamily="18" charset="0"/>
                <a:ea typeface="標楷體" pitchFamily="65" charset="-120"/>
              </a:rPr>
              <a:t>學生</a:t>
            </a:r>
            <a:r>
              <a:rPr lang="en-US" altLang="zh-TW" sz="2400" kern="0" dirty="0">
                <a:solidFill>
                  <a:sysClr val="windowText" lastClr="000000">
                    <a:hueOff val="0"/>
                    <a:satOff val="0"/>
                    <a:lumOff val="0"/>
                    <a:alphaOff val="0"/>
                  </a:sysClr>
                </a:solidFill>
                <a:latin typeface="Times New Roman" pitchFamily="18" charset="0"/>
                <a:ea typeface="標楷體" pitchFamily="65" charset="-120"/>
              </a:rPr>
              <a:t>CPM</a:t>
            </a:r>
            <a:r>
              <a:rPr lang="zh-TW" altLang="zh-TW" sz="2400" kern="0" dirty="0">
                <a:solidFill>
                  <a:sysClr val="windowText" lastClr="000000">
                    <a:hueOff val="0"/>
                    <a:satOff val="0"/>
                    <a:lumOff val="0"/>
                    <a:alphaOff val="0"/>
                  </a:sysClr>
                </a:solidFill>
                <a:latin typeface="Times New Roman" pitchFamily="18" charset="0"/>
                <a:ea typeface="標楷體" pitchFamily="65" charset="-120"/>
              </a:rPr>
              <a:t>、</a:t>
            </a:r>
            <a:r>
              <a:rPr lang="en-US" altLang="zh-TW" sz="2400" kern="0" dirty="0">
                <a:solidFill>
                  <a:sysClr val="windowText" lastClr="000000">
                    <a:hueOff val="0"/>
                    <a:satOff val="0"/>
                    <a:lumOff val="0"/>
                    <a:alphaOff val="0"/>
                  </a:sysClr>
                </a:solidFill>
                <a:latin typeface="Times New Roman" pitchFamily="18" charset="0"/>
                <a:ea typeface="標楷體" pitchFamily="65" charset="-120"/>
              </a:rPr>
              <a:t>SPM</a:t>
            </a:r>
            <a:r>
              <a:rPr lang="zh-TW" altLang="zh-TW" sz="2400" kern="0" dirty="0">
                <a:solidFill>
                  <a:sysClr val="windowText" lastClr="000000">
                    <a:hueOff val="0"/>
                    <a:satOff val="0"/>
                    <a:lumOff val="0"/>
                    <a:alphaOff val="0"/>
                  </a:sysClr>
                </a:solidFill>
                <a:latin typeface="Times New Roman" pitchFamily="18" charset="0"/>
                <a:ea typeface="標楷體" pitchFamily="65" charset="-120"/>
              </a:rPr>
              <a:t>測驗施測工作</a:t>
            </a:r>
          </a:p>
          <a:p>
            <a:pPr marL="0" lvl="0" indent="0">
              <a:spcBef>
                <a:spcPts val="0"/>
              </a:spcBef>
              <a:buNone/>
            </a:pPr>
            <a:r>
              <a:rPr lang="en-US" altLang="zh-TW" sz="2400" kern="0" dirty="0" smtClean="0">
                <a:solidFill>
                  <a:sysClr val="windowText" lastClr="000000">
                    <a:hueOff val="0"/>
                    <a:satOff val="0"/>
                    <a:lumOff val="0"/>
                    <a:alphaOff val="0"/>
                  </a:sysClr>
                </a:solidFill>
                <a:latin typeface="Times New Roman" pitchFamily="18" charset="0"/>
                <a:ea typeface="標楷體" pitchFamily="65" charset="-120"/>
              </a:rPr>
              <a:t>8.</a:t>
            </a:r>
            <a:r>
              <a:rPr lang="zh-TW" altLang="en-US" sz="2400" kern="0" dirty="0" smtClean="0">
                <a:solidFill>
                  <a:sysClr val="windowText" lastClr="000000">
                    <a:hueOff val="0"/>
                    <a:satOff val="0"/>
                    <a:lumOff val="0"/>
                    <a:alphaOff val="0"/>
                  </a:sysClr>
                </a:solidFill>
                <a:latin typeface="Times New Roman" pitchFamily="18" charset="0"/>
                <a:ea typeface="標楷體" pitchFamily="65" charset="-120"/>
              </a:rPr>
              <a:t>協助</a:t>
            </a:r>
            <a:r>
              <a:rPr lang="zh-TW" altLang="en-US" sz="2400" kern="0" dirty="0">
                <a:solidFill>
                  <a:sysClr val="windowText" lastClr="000000">
                    <a:hueOff val="0"/>
                    <a:satOff val="0"/>
                    <a:lumOff val="0"/>
                    <a:alphaOff val="0"/>
                  </a:sysClr>
                </a:solidFill>
                <a:latin typeface="Times New Roman" pitchFamily="18" charset="0"/>
                <a:ea typeface="標楷體" pitchFamily="65" charset="-120"/>
              </a:rPr>
              <a:t>家長會會務運作</a:t>
            </a:r>
            <a:endParaRPr lang="zh-TW" altLang="zh-TW" sz="2400" kern="0" dirty="0">
              <a:solidFill>
                <a:sysClr val="windowText" lastClr="000000">
                  <a:hueOff val="0"/>
                  <a:satOff val="0"/>
                  <a:lumOff val="0"/>
                  <a:alphaOff val="0"/>
                </a:sysClr>
              </a:solidFill>
              <a:latin typeface="Times New Roman" pitchFamily="18" charset="0"/>
              <a:ea typeface="標楷體" pitchFamily="65" charset="-120"/>
            </a:endParaRPr>
          </a:p>
          <a:p>
            <a:pPr marL="0" lvl="0" indent="0">
              <a:spcBef>
                <a:spcPts val="0"/>
              </a:spcBef>
              <a:buNone/>
            </a:pPr>
            <a:r>
              <a:rPr lang="en-US" altLang="zh-TW" sz="2400" kern="0" dirty="0" smtClean="0">
                <a:solidFill>
                  <a:sysClr val="windowText" lastClr="000000">
                    <a:hueOff val="0"/>
                    <a:satOff val="0"/>
                    <a:lumOff val="0"/>
                    <a:alphaOff val="0"/>
                  </a:sysClr>
                </a:solidFill>
                <a:latin typeface="Times New Roman" pitchFamily="18" charset="0"/>
                <a:ea typeface="標楷體" pitchFamily="65" charset="-120"/>
              </a:rPr>
              <a:t>9.</a:t>
            </a:r>
            <a:r>
              <a:rPr lang="zh-TW" altLang="en-US" sz="2400" kern="0" dirty="0" smtClean="0">
                <a:solidFill>
                  <a:sysClr val="windowText" lastClr="000000">
                    <a:hueOff val="0"/>
                    <a:satOff val="0"/>
                    <a:lumOff val="0"/>
                    <a:alphaOff val="0"/>
                  </a:sysClr>
                </a:solidFill>
                <a:latin typeface="Times New Roman" pitchFamily="18" charset="0"/>
                <a:ea typeface="標楷體" pitchFamily="65" charset="-120"/>
              </a:rPr>
              <a:t>定期</a:t>
            </a:r>
            <a:r>
              <a:rPr lang="zh-TW" altLang="en-US" sz="2400" kern="0" dirty="0">
                <a:solidFill>
                  <a:sysClr val="windowText" lastClr="000000">
                    <a:hueOff val="0"/>
                    <a:satOff val="0"/>
                    <a:lumOff val="0"/>
                    <a:alphaOff val="0"/>
                  </a:sysClr>
                </a:solidFill>
                <a:latin typeface="Times New Roman" pitchFamily="18" charset="0"/>
                <a:ea typeface="標楷體" pitchFamily="65" charset="-120"/>
              </a:rPr>
              <a:t>召開</a:t>
            </a:r>
            <a:r>
              <a:rPr lang="zh-TW" altLang="zh-TW" sz="2400" kern="0" dirty="0">
                <a:solidFill>
                  <a:sysClr val="windowText" lastClr="000000">
                    <a:hueOff val="0"/>
                    <a:satOff val="0"/>
                    <a:lumOff val="0"/>
                    <a:alphaOff val="0"/>
                  </a:sysClr>
                </a:solidFill>
                <a:latin typeface="Times New Roman" pitchFamily="18" charset="0"/>
                <a:ea typeface="標楷體" pitchFamily="65" charset="-120"/>
              </a:rPr>
              <a:t>家庭教育委員會議</a:t>
            </a:r>
          </a:p>
          <a:p>
            <a:pPr marL="0" lvl="0" indent="0">
              <a:spcBef>
                <a:spcPts val="0"/>
              </a:spcBef>
              <a:buNone/>
            </a:pPr>
            <a:r>
              <a:rPr lang="en-US" altLang="zh-TW" sz="2400" kern="0" dirty="0" smtClean="0">
                <a:solidFill>
                  <a:sysClr val="windowText" lastClr="000000">
                    <a:hueOff val="0"/>
                    <a:satOff val="0"/>
                    <a:lumOff val="0"/>
                    <a:alphaOff val="0"/>
                  </a:sysClr>
                </a:solidFill>
                <a:latin typeface="Times New Roman" pitchFamily="18" charset="0"/>
                <a:ea typeface="標楷體" pitchFamily="65" charset="-120"/>
              </a:rPr>
              <a:t>10.</a:t>
            </a:r>
            <a:r>
              <a:rPr lang="zh-TW" altLang="en-US" sz="2400" kern="0" dirty="0" smtClean="0">
                <a:solidFill>
                  <a:sysClr val="windowText" lastClr="000000">
                    <a:hueOff val="0"/>
                    <a:satOff val="0"/>
                    <a:lumOff val="0"/>
                    <a:alphaOff val="0"/>
                  </a:sysClr>
                </a:solidFill>
                <a:latin typeface="Times New Roman" pitchFamily="18" charset="0"/>
                <a:ea typeface="標楷體" pitchFamily="65" charset="-120"/>
              </a:rPr>
              <a:t>辦理</a:t>
            </a:r>
            <a:r>
              <a:rPr lang="zh-TW" altLang="en-US" sz="2400" kern="0" dirty="0">
                <a:solidFill>
                  <a:sysClr val="windowText" lastClr="000000">
                    <a:hueOff val="0"/>
                    <a:satOff val="0"/>
                    <a:lumOff val="0"/>
                    <a:alphaOff val="0"/>
                  </a:sysClr>
                </a:solidFill>
                <a:latin typeface="Times New Roman" pitchFamily="18" charset="0"/>
                <a:ea typeface="標楷體" pitchFamily="65" charset="-120"/>
              </a:rPr>
              <a:t>安心就學溫馨輔導補助方案</a:t>
            </a:r>
            <a:endParaRPr lang="zh-TW" altLang="zh-TW" sz="2400" kern="0" dirty="0">
              <a:solidFill>
                <a:sysClr val="windowText" lastClr="000000">
                  <a:hueOff val="0"/>
                  <a:satOff val="0"/>
                  <a:lumOff val="0"/>
                  <a:alphaOff val="0"/>
                </a:sysClr>
              </a:solidFill>
              <a:latin typeface="Times New Roman" pitchFamily="18" charset="0"/>
              <a:ea typeface="標楷體" pitchFamily="65" charset="-120"/>
            </a:endParaRPr>
          </a:p>
          <a:p>
            <a:pPr marL="0" lvl="0" indent="0">
              <a:spcBef>
                <a:spcPts val="0"/>
              </a:spcBef>
              <a:buNone/>
            </a:pPr>
            <a:endParaRPr lang="zh-TW" altLang="zh-TW" sz="1800" b="1" kern="0" dirty="0">
              <a:solidFill>
                <a:sysClr val="windowText" lastClr="000000">
                  <a:hueOff val="0"/>
                  <a:satOff val="0"/>
                  <a:lumOff val="0"/>
                  <a:alphaOff val="0"/>
                </a:sysClr>
              </a:solidFill>
              <a:latin typeface="Times New Roman" pitchFamily="18" charset="0"/>
              <a:ea typeface="標楷體" pitchFamily="65" charset="-120"/>
            </a:endParaRPr>
          </a:p>
        </p:txBody>
      </p:sp>
    </p:spTree>
    <p:extLst>
      <p:ext uri="{BB962C8B-B14F-4D97-AF65-F5344CB8AC3E}">
        <p14:creationId xmlns:p14="http://schemas.microsoft.com/office/powerpoint/2010/main" val="10175324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a:solidFill>
                  <a:srgbClr val="000000"/>
                </a:solidFill>
                <a:latin typeface="書法家中楷體" pitchFamily="49" charset="-120"/>
                <a:ea typeface="書法家中楷體" pitchFamily="49" charset="-120"/>
                <a:cs typeface="+mn-cs"/>
              </a:rPr>
              <a:t>安心就學輔導計畫</a:t>
            </a:r>
            <a:endParaRPr lang="zh-TW" altLang="en-US" dirty="0"/>
          </a:p>
        </p:txBody>
      </p:sp>
      <p:sp>
        <p:nvSpPr>
          <p:cNvPr id="5" name="矩形 4"/>
          <p:cNvSpPr>
            <a:spLocks noChangeArrowheads="1"/>
          </p:cNvSpPr>
          <p:nvPr/>
        </p:nvSpPr>
        <p:spPr bwMode="auto">
          <a:xfrm>
            <a:off x="611560" y="1340768"/>
            <a:ext cx="8066087" cy="36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fontAlgn="base" hangingPunct="1">
              <a:spcBef>
                <a:spcPct val="0"/>
              </a:spcBef>
              <a:spcAft>
                <a:spcPct val="0"/>
              </a:spcAft>
              <a:buClrTx/>
              <a:buSzTx/>
              <a:buFontTx/>
              <a:buNone/>
            </a:pPr>
            <a:r>
              <a:rPr lang="zh-TW" altLang="en-US" dirty="0" smtClean="0">
                <a:solidFill>
                  <a:srgbClr val="000000"/>
                </a:solidFill>
                <a:latin typeface="文鼎標準楷體" pitchFamily="65" charset="-120"/>
                <a:ea typeface="文鼎標準楷體" pitchFamily="65" charset="-120"/>
              </a:rPr>
              <a:t>安心就學輔導計畫</a:t>
            </a:r>
            <a:r>
              <a:rPr lang="en-US" altLang="zh-TW" dirty="0" smtClean="0">
                <a:solidFill>
                  <a:srgbClr val="000000"/>
                </a:solidFill>
                <a:latin typeface="文鼎標準楷體" pitchFamily="65" charset="-120"/>
                <a:ea typeface="文鼎標準楷體" pitchFamily="65" charset="-120"/>
              </a:rPr>
              <a:t>〜</a:t>
            </a:r>
          </a:p>
          <a:p>
            <a:pPr eaLnBrk="1" fontAlgn="base" hangingPunct="1">
              <a:spcBef>
                <a:spcPct val="0"/>
              </a:spcBef>
              <a:spcAft>
                <a:spcPct val="0"/>
              </a:spcAft>
              <a:buClrTx/>
              <a:buSzTx/>
              <a:buFontTx/>
              <a:buNone/>
            </a:pPr>
            <a:r>
              <a:rPr lang="zh-TW" altLang="en-US" sz="2000" dirty="0" smtClean="0">
                <a:solidFill>
                  <a:srgbClr val="000000"/>
                </a:solidFill>
                <a:latin typeface="文鼎標準楷體" pitchFamily="65" charset="-120"/>
                <a:ea typeface="文鼎標準楷體" pitchFamily="65" charset="-120"/>
              </a:rPr>
              <a:t>通知單會請老師轉發給每位學生，有需求且符合</a:t>
            </a:r>
            <a:endParaRPr lang="en-US" altLang="zh-TW" sz="2000" dirty="0" smtClean="0">
              <a:solidFill>
                <a:srgbClr val="000000"/>
              </a:solidFill>
              <a:latin typeface="文鼎標準楷體" pitchFamily="65" charset="-120"/>
              <a:ea typeface="文鼎標準楷體" pitchFamily="65" charset="-120"/>
            </a:endParaRPr>
          </a:p>
          <a:p>
            <a:pPr eaLnBrk="1" fontAlgn="base" hangingPunct="1">
              <a:spcBef>
                <a:spcPct val="0"/>
              </a:spcBef>
              <a:spcAft>
                <a:spcPct val="0"/>
              </a:spcAft>
              <a:buClrTx/>
              <a:buSzTx/>
              <a:buFontTx/>
              <a:buNone/>
            </a:pPr>
            <a:r>
              <a:rPr lang="zh-TW" altLang="en-US" sz="2000" dirty="0" smtClean="0">
                <a:solidFill>
                  <a:srgbClr val="000000"/>
                </a:solidFill>
                <a:latin typeface="文鼎標準楷體" pitchFamily="65" charset="-120"/>
                <a:ea typeface="文鼎標準楷體" pitchFamily="65" charset="-120"/>
              </a:rPr>
              <a:t>（一）低收入戶。</a:t>
            </a:r>
          </a:p>
          <a:p>
            <a:pPr eaLnBrk="1" fontAlgn="base" hangingPunct="1">
              <a:spcBef>
                <a:spcPct val="0"/>
              </a:spcBef>
              <a:spcAft>
                <a:spcPct val="0"/>
              </a:spcAft>
              <a:buClrTx/>
              <a:buSzTx/>
              <a:buFontTx/>
              <a:buNone/>
            </a:pPr>
            <a:r>
              <a:rPr lang="zh-TW" altLang="en-US" sz="2000" dirty="0" smtClean="0">
                <a:solidFill>
                  <a:srgbClr val="000000"/>
                </a:solidFill>
                <a:latin typeface="文鼎標準楷體" pitchFamily="65" charset="-120"/>
                <a:ea typeface="文鼎標準楷體" pitchFamily="65" charset="-120"/>
              </a:rPr>
              <a:t>（二）中低收入戶。</a:t>
            </a:r>
          </a:p>
          <a:p>
            <a:pPr eaLnBrk="1" fontAlgn="base" hangingPunct="1">
              <a:spcBef>
                <a:spcPct val="0"/>
              </a:spcBef>
              <a:spcAft>
                <a:spcPct val="0"/>
              </a:spcAft>
              <a:buClrTx/>
              <a:buSzTx/>
              <a:buFontTx/>
              <a:buNone/>
            </a:pPr>
            <a:r>
              <a:rPr lang="zh-TW" altLang="en-US" sz="2000" dirty="0" smtClean="0">
                <a:solidFill>
                  <a:srgbClr val="000000"/>
                </a:solidFill>
                <a:latin typeface="文鼎標準楷體" pitchFamily="65" charset="-120"/>
                <a:ea typeface="文鼎標準楷體" pitchFamily="65" charset="-120"/>
              </a:rPr>
              <a:t>（三）家庭突遭變故</a:t>
            </a:r>
            <a:r>
              <a:rPr lang="en-US" altLang="zh-TW" sz="2000" dirty="0" smtClean="0">
                <a:solidFill>
                  <a:srgbClr val="000000"/>
                </a:solidFill>
                <a:latin typeface="文鼎標準楷體" pitchFamily="65" charset="-120"/>
                <a:ea typeface="文鼎標準楷體" pitchFamily="65" charset="-120"/>
              </a:rPr>
              <a:t>(</a:t>
            </a:r>
            <a:r>
              <a:rPr lang="zh-TW" altLang="en-US" sz="2000" dirty="0" smtClean="0">
                <a:solidFill>
                  <a:srgbClr val="000000"/>
                </a:solidFill>
                <a:latin typeface="文鼎標準楷體" pitchFamily="65" charset="-120"/>
                <a:ea typeface="文鼎標準楷體" pitchFamily="65" charset="-120"/>
              </a:rPr>
              <a:t>含失業、被裁員及給予無薪假者等</a:t>
            </a:r>
            <a:r>
              <a:rPr lang="en-US" altLang="zh-TW" sz="2000" dirty="0" smtClean="0">
                <a:solidFill>
                  <a:srgbClr val="000000"/>
                </a:solidFill>
                <a:latin typeface="文鼎標準楷體" pitchFamily="65" charset="-120"/>
                <a:ea typeface="文鼎標準楷體" pitchFamily="65" charset="-120"/>
              </a:rPr>
              <a:t>)</a:t>
            </a:r>
            <a:r>
              <a:rPr lang="zh-TW" altLang="en-US" sz="2000" dirty="0" smtClean="0">
                <a:solidFill>
                  <a:srgbClr val="000000"/>
                </a:solidFill>
                <a:latin typeface="文鼎標準楷體" pitchFamily="65" charset="-120"/>
                <a:ea typeface="文鼎標準楷體" pitchFamily="65" charset="-120"/>
              </a:rPr>
              <a:t>致經濟陷入困</a:t>
            </a:r>
            <a:endParaRPr lang="en-US" altLang="zh-TW" sz="2000" dirty="0" smtClean="0">
              <a:solidFill>
                <a:srgbClr val="000000"/>
              </a:solidFill>
              <a:latin typeface="文鼎標準楷體" pitchFamily="65" charset="-120"/>
              <a:ea typeface="文鼎標準楷體" pitchFamily="65" charset="-120"/>
            </a:endParaRPr>
          </a:p>
          <a:p>
            <a:pPr eaLnBrk="1" fontAlgn="base" hangingPunct="1">
              <a:spcBef>
                <a:spcPct val="0"/>
              </a:spcBef>
              <a:spcAft>
                <a:spcPct val="0"/>
              </a:spcAft>
              <a:buClrTx/>
              <a:buSzTx/>
              <a:buFontTx/>
              <a:buNone/>
            </a:pPr>
            <a:r>
              <a:rPr lang="zh-TW" altLang="en-US" sz="2000" dirty="0" smtClean="0">
                <a:solidFill>
                  <a:srgbClr val="000000"/>
                </a:solidFill>
                <a:latin typeface="文鼎標準楷體" pitchFamily="65" charset="-120"/>
                <a:ea typeface="文鼎標準楷體" pitchFamily="65" charset="-120"/>
              </a:rPr>
              <a:t>      境，無法順利就學，經班級導師認定需要協助者。</a:t>
            </a:r>
          </a:p>
          <a:p>
            <a:pPr eaLnBrk="1" fontAlgn="base" hangingPunct="1">
              <a:spcBef>
                <a:spcPct val="0"/>
              </a:spcBef>
              <a:spcAft>
                <a:spcPct val="0"/>
              </a:spcAft>
              <a:buClrTx/>
              <a:buSzTx/>
              <a:buFontTx/>
              <a:buNone/>
            </a:pPr>
            <a:r>
              <a:rPr lang="zh-TW" altLang="en-US" sz="2000" dirty="0" smtClean="0">
                <a:solidFill>
                  <a:srgbClr val="000000"/>
                </a:solidFill>
                <a:latin typeface="文鼎標準楷體" pitchFamily="65" charset="-120"/>
                <a:ea typeface="文鼎標準楷體" pitchFamily="65" charset="-120"/>
              </a:rPr>
              <a:t>（四）家戶年所得在新臺幣</a:t>
            </a:r>
            <a:r>
              <a:rPr lang="en-US" altLang="zh-TW" sz="2000" dirty="0" smtClean="0">
                <a:solidFill>
                  <a:srgbClr val="000000"/>
                </a:solidFill>
                <a:latin typeface="文鼎標準楷體" pitchFamily="65" charset="-120"/>
                <a:ea typeface="文鼎標準楷體" pitchFamily="65" charset="-120"/>
              </a:rPr>
              <a:t>30</a:t>
            </a:r>
            <a:r>
              <a:rPr lang="zh-TW" altLang="en-US" sz="2000" dirty="0" smtClean="0">
                <a:solidFill>
                  <a:srgbClr val="000000"/>
                </a:solidFill>
                <a:latin typeface="文鼎標準楷體" pitchFamily="65" charset="-120"/>
                <a:ea typeface="文鼎標準楷體" pitchFamily="65" charset="-120"/>
              </a:rPr>
              <a:t>萬元以下，且家戶年利息收入低於</a:t>
            </a:r>
            <a:r>
              <a:rPr lang="en-US" altLang="zh-TW" sz="2000" dirty="0" smtClean="0">
                <a:solidFill>
                  <a:srgbClr val="000000"/>
                </a:solidFill>
                <a:latin typeface="文鼎標準楷體" pitchFamily="65" charset="-120"/>
                <a:ea typeface="文鼎標準楷體" pitchFamily="65" charset="-120"/>
              </a:rPr>
              <a:t>10</a:t>
            </a:r>
            <a:r>
              <a:rPr lang="zh-TW" altLang="en-US" sz="2000" dirty="0" smtClean="0">
                <a:solidFill>
                  <a:srgbClr val="000000"/>
                </a:solidFill>
                <a:latin typeface="文鼎標準楷體" pitchFamily="65" charset="-120"/>
                <a:ea typeface="文鼎標準楷體" pitchFamily="65" charset="-120"/>
              </a:rPr>
              <a:t>萬元</a:t>
            </a:r>
            <a:endParaRPr lang="en-US" altLang="zh-TW" sz="2000" dirty="0" smtClean="0">
              <a:solidFill>
                <a:srgbClr val="000000"/>
              </a:solidFill>
              <a:latin typeface="文鼎標準楷體" pitchFamily="65" charset="-120"/>
              <a:ea typeface="文鼎標準楷體" pitchFamily="65" charset="-120"/>
            </a:endParaRPr>
          </a:p>
          <a:p>
            <a:pPr eaLnBrk="1" fontAlgn="base" hangingPunct="1">
              <a:spcBef>
                <a:spcPct val="0"/>
              </a:spcBef>
              <a:spcAft>
                <a:spcPct val="0"/>
              </a:spcAft>
              <a:buClrTx/>
              <a:buSzTx/>
              <a:buFontTx/>
              <a:buNone/>
            </a:pPr>
            <a:r>
              <a:rPr lang="zh-TW" altLang="en-US" sz="2000" dirty="0" smtClean="0">
                <a:solidFill>
                  <a:srgbClr val="000000"/>
                </a:solidFill>
                <a:latin typeface="文鼎標準楷體" pitchFamily="65" charset="-120"/>
                <a:ea typeface="文鼎標準楷體" pitchFamily="65" charset="-120"/>
              </a:rPr>
              <a:t>      以下者的家庭，（惟不得申請午餐補助）。</a:t>
            </a:r>
            <a:endParaRPr lang="en-US" altLang="zh-TW" sz="2000" dirty="0" smtClean="0">
              <a:solidFill>
                <a:srgbClr val="000000"/>
              </a:solidFill>
              <a:latin typeface="文鼎標準楷體" pitchFamily="65" charset="-120"/>
              <a:ea typeface="文鼎標準楷體" pitchFamily="65" charset="-120"/>
            </a:endParaRPr>
          </a:p>
          <a:p>
            <a:pPr eaLnBrk="1" fontAlgn="base" hangingPunct="1">
              <a:spcBef>
                <a:spcPct val="0"/>
              </a:spcBef>
              <a:spcAft>
                <a:spcPct val="0"/>
              </a:spcAft>
              <a:buClrTx/>
              <a:buSzTx/>
              <a:buFontTx/>
              <a:buNone/>
            </a:pPr>
            <a:endParaRPr lang="en-US" altLang="zh-TW" sz="2000" dirty="0" smtClean="0">
              <a:solidFill>
                <a:srgbClr val="000000"/>
              </a:solidFill>
              <a:latin typeface="文鼎標準楷體" pitchFamily="65" charset="-120"/>
              <a:ea typeface="文鼎標準楷體" pitchFamily="65" charset="-120"/>
            </a:endParaRPr>
          </a:p>
          <a:p>
            <a:pPr eaLnBrk="1" fontAlgn="base" hangingPunct="1">
              <a:spcBef>
                <a:spcPct val="0"/>
              </a:spcBef>
              <a:spcAft>
                <a:spcPct val="0"/>
              </a:spcAft>
              <a:buClrTx/>
              <a:buSzTx/>
              <a:buFontTx/>
              <a:buNone/>
            </a:pPr>
            <a:r>
              <a:rPr lang="zh-TW" altLang="en-US" sz="2000" dirty="0" smtClean="0">
                <a:solidFill>
                  <a:srgbClr val="000000"/>
                </a:solidFill>
                <a:latin typeface="文鼎標準楷體" pitchFamily="65" charset="-120"/>
                <a:ea typeface="文鼎標準楷體" pitchFamily="65" charset="-120"/>
              </a:rPr>
              <a:t>由家長填寫申請書並檢附資料。由輔導室協助申請就學補助費用</a:t>
            </a:r>
            <a:r>
              <a:rPr lang="en-US" altLang="zh-TW" sz="2000" dirty="0" smtClean="0">
                <a:solidFill>
                  <a:srgbClr val="000000"/>
                </a:solidFill>
                <a:latin typeface="文鼎標準楷體" pitchFamily="65" charset="-120"/>
                <a:ea typeface="文鼎標準楷體" pitchFamily="65" charset="-120"/>
              </a:rPr>
              <a:t>(</a:t>
            </a:r>
            <a:r>
              <a:rPr lang="zh-TW" altLang="en-US" sz="2000" dirty="0" smtClean="0">
                <a:solidFill>
                  <a:srgbClr val="000000"/>
                </a:solidFill>
                <a:latin typeface="文鼎標準楷體" pitchFamily="65" charset="-120"/>
                <a:ea typeface="文鼎標準楷體" pitchFamily="65" charset="-120"/>
              </a:rPr>
              <a:t>如代收代辦費、午餐、課後輔導費等</a:t>
            </a:r>
            <a:r>
              <a:rPr lang="en-US" altLang="zh-TW" sz="2000" dirty="0" smtClean="0">
                <a:solidFill>
                  <a:srgbClr val="000000"/>
                </a:solidFill>
                <a:latin typeface="文鼎標準楷體" pitchFamily="65" charset="-120"/>
                <a:ea typeface="文鼎標準楷體" pitchFamily="65" charset="-120"/>
              </a:rPr>
              <a:t>) </a:t>
            </a:r>
            <a:r>
              <a:rPr lang="zh-TW" altLang="en-US" sz="2000" dirty="0" smtClean="0">
                <a:solidFill>
                  <a:srgbClr val="000000"/>
                </a:solidFill>
                <a:latin typeface="文鼎標準楷體" pitchFamily="65" charset="-120"/>
                <a:ea typeface="文鼎標準楷體" pitchFamily="65" charset="-120"/>
              </a:rPr>
              <a:t>。</a:t>
            </a:r>
          </a:p>
        </p:txBody>
      </p:sp>
    </p:spTree>
    <p:extLst>
      <p:ext uri="{BB962C8B-B14F-4D97-AF65-F5344CB8AC3E}">
        <p14:creationId xmlns:p14="http://schemas.microsoft.com/office/powerpoint/2010/main" val="2239681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標題 1"/>
          <p:cNvSpPr>
            <a:spLocks noGrp="1"/>
          </p:cNvSpPr>
          <p:nvPr>
            <p:ph type="title"/>
          </p:nvPr>
        </p:nvSpPr>
        <p:spPr>
          <a:xfrm>
            <a:off x="1691680" y="548680"/>
            <a:ext cx="6995120" cy="868958"/>
          </a:xfrm>
        </p:spPr>
        <p:txBody>
          <a:bodyPr/>
          <a:lstStyle/>
          <a:p>
            <a:r>
              <a:rPr lang="zh-TW" altLang="en-US" b="1" dirty="0" smtClean="0">
                <a:effectLst>
                  <a:outerShdw blurRad="38100" dist="38100" dir="2700000" algn="tl">
                    <a:srgbClr val="000000">
                      <a:alpha val="43137"/>
                    </a:srgbClr>
                  </a:outerShdw>
                </a:effectLst>
              </a:rPr>
              <a:t>親子共讀學習</a:t>
            </a:r>
          </a:p>
        </p:txBody>
      </p:sp>
      <p:sp>
        <p:nvSpPr>
          <p:cNvPr id="27651" name="內容版面配置區 2"/>
          <p:cNvSpPr>
            <a:spLocks noGrp="1"/>
          </p:cNvSpPr>
          <p:nvPr>
            <p:ph idx="1"/>
          </p:nvPr>
        </p:nvSpPr>
        <p:spPr>
          <a:xfrm>
            <a:off x="457200" y="1600201"/>
            <a:ext cx="8291264" cy="1180727"/>
          </a:xfrm>
        </p:spPr>
        <p:txBody>
          <a:bodyPr/>
          <a:lstStyle/>
          <a:p>
            <a:r>
              <a:rPr lang="zh-TW" altLang="en-US" dirty="0" smtClean="0"/>
              <a:t>使用閱讀起步走資源，發揮該書最大目的，讓家長帶著孩子共同閱讀。</a:t>
            </a:r>
          </a:p>
        </p:txBody>
      </p:sp>
      <p:pic>
        <p:nvPicPr>
          <p:cNvPr id="2050" name="Picture 2" descr="E:\訪視電子檔\閱讀起步走\親子共讀分享單\親子共讀分享單00001.jpg"/>
          <p:cNvPicPr>
            <a:picLocks noChangeAspect="1" noChangeArrowheads="1"/>
          </p:cNvPicPr>
          <p:nvPr/>
        </p:nvPicPr>
        <p:blipFill>
          <a:blip r:embed="rId2" cstate="screen"/>
          <a:srcRect/>
          <a:stretch>
            <a:fillRect/>
          </a:stretch>
        </p:blipFill>
        <p:spPr bwMode="auto">
          <a:xfrm>
            <a:off x="4258110" y="2813323"/>
            <a:ext cx="2762162" cy="3928045"/>
          </a:xfrm>
          <a:prstGeom prst="rect">
            <a:avLst/>
          </a:prstGeom>
          <a:ln>
            <a:noFill/>
          </a:ln>
          <a:effectLst>
            <a:outerShdw blurRad="190500" algn="tl" rotWithShape="0">
              <a:srgbClr val="000000">
                <a:alpha val="70000"/>
              </a:srgbClr>
            </a:outerShdw>
          </a:effectLst>
        </p:spPr>
      </p:pic>
      <p:pic>
        <p:nvPicPr>
          <p:cNvPr id="2051" name="Picture 3" descr="E:\訪視電子檔\閱讀起步走\親子共讀分享單\親子共讀分享單00003.jpg"/>
          <p:cNvPicPr>
            <a:picLocks noChangeAspect="1" noChangeArrowheads="1"/>
          </p:cNvPicPr>
          <p:nvPr/>
        </p:nvPicPr>
        <p:blipFill>
          <a:blip r:embed="rId3" cstate="screen"/>
          <a:srcRect/>
          <a:stretch>
            <a:fillRect/>
          </a:stretch>
        </p:blipFill>
        <p:spPr bwMode="auto">
          <a:xfrm>
            <a:off x="779457" y="2808313"/>
            <a:ext cx="2735538" cy="3913906"/>
          </a:xfrm>
          <a:prstGeom prst="rect">
            <a:avLst/>
          </a:prstGeom>
          <a:ln>
            <a:noFill/>
          </a:ln>
          <a:effectLst>
            <a:outerShdw blurRad="190500" algn="tl" rotWithShape="0">
              <a:srgbClr val="000000">
                <a:alpha val="70000"/>
              </a:srgbClr>
            </a:outerShdw>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blinds(horizontal)">
                                      <p:cBhvr>
                                        <p:cTn id="7" dur="500"/>
                                        <p:tgtEl>
                                          <p:spTgt spid="2051"/>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blinds(horizontal)">
                                      <p:cBhvr>
                                        <p:cTn id="1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5" name="矩形 3"/>
          <p:cNvSpPr>
            <a:spLocks noChangeArrowheads="1"/>
          </p:cNvSpPr>
          <p:nvPr/>
        </p:nvSpPr>
        <p:spPr bwMode="auto">
          <a:xfrm>
            <a:off x="750714" y="1484784"/>
            <a:ext cx="813752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fontAlgn="base" hangingPunct="1">
              <a:spcBef>
                <a:spcPct val="0"/>
              </a:spcBef>
              <a:spcAft>
                <a:spcPct val="0"/>
              </a:spcAft>
              <a:buClrTx/>
              <a:buSzTx/>
              <a:buFontTx/>
              <a:buNone/>
            </a:pPr>
            <a:r>
              <a:rPr lang="zh-TW" altLang="en-US" sz="2000" dirty="0" smtClean="0">
                <a:solidFill>
                  <a:srgbClr val="000000"/>
                </a:solidFill>
                <a:latin typeface="文鼎標準楷體" pitchFamily="65" charset="-120"/>
                <a:ea typeface="文鼎標準楷體" pitchFamily="65" charset="-120"/>
              </a:rPr>
              <a:t>教育儲蓄戶經費來源：校友、家長、教師、社會善心人士之捐款。</a:t>
            </a:r>
          </a:p>
          <a:p>
            <a:pPr eaLnBrk="1" fontAlgn="base" hangingPunct="1">
              <a:spcBef>
                <a:spcPct val="0"/>
              </a:spcBef>
              <a:spcAft>
                <a:spcPct val="0"/>
              </a:spcAft>
              <a:buClrTx/>
              <a:buSzTx/>
              <a:buFontTx/>
              <a:buNone/>
            </a:pPr>
            <a:r>
              <a:rPr lang="zh-TW" altLang="en-US" sz="2000" dirty="0" smtClean="0">
                <a:solidFill>
                  <a:srgbClr val="000000"/>
                </a:solidFill>
                <a:latin typeface="文鼎標準楷體" pitchFamily="65" charset="-120"/>
                <a:ea typeface="文鼎標準楷體" pitchFamily="65" charset="-120"/>
              </a:rPr>
              <a:t>（一）補助標準</a:t>
            </a:r>
          </a:p>
          <a:p>
            <a:pPr eaLnBrk="1" fontAlgn="base" hangingPunct="1">
              <a:spcBef>
                <a:spcPct val="0"/>
              </a:spcBef>
              <a:spcAft>
                <a:spcPct val="0"/>
              </a:spcAft>
              <a:buClrTx/>
              <a:buSzTx/>
              <a:buFontTx/>
              <a:buNone/>
            </a:pPr>
            <a:r>
              <a:rPr lang="zh-TW" altLang="en-US" sz="2000" dirty="0" smtClean="0">
                <a:solidFill>
                  <a:srgbClr val="000000"/>
                </a:solidFill>
                <a:latin typeface="文鼎標準楷體" pitchFamily="65" charset="-120"/>
                <a:ea typeface="文鼎標準楷體" pitchFamily="65" charset="-120"/>
              </a:rPr>
              <a:t>  </a:t>
            </a:r>
            <a:r>
              <a:rPr lang="en-US" altLang="zh-TW" sz="2000" dirty="0" smtClean="0">
                <a:solidFill>
                  <a:srgbClr val="000000"/>
                </a:solidFill>
                <a:latin typeface="文鼎標準楷體" pitchFamily="65" charset="-120"/>
                <a:ea typeface="文鼎標準楷體" pitchFamily="65" charset="-120"/>
              </a:rPr>
              <a:t>1</a:t>
            </a:r>
            <a:r>
              <a:rPr lang="zh-TW" altLang="en-US" sz="2000" dirty="0" smtClean="0">
                <a:solidFill>
                  <a:srgbClr val="000000"/>
                </a:solidFill>
                <a:latin typeface="文鼎標準楷體" pitchFamily="65" charset="-120"/>
                <a:ea typeface="文鼎標準楷體" pitchFamily="65" charset="-120"/>
              </a:rPr>
              <a:t>、家庭突遭變故，致使其無法順利接受教育者補助三仟元整，其中  </a:t>
            </a:r>
            <a:endParaRPr lang="en-US" altLang="zh-TW" sz="2000" dirty="0" smtClean="0">
              <a:solidFill>
                <a:srgbClr val="000000"/>
              </a:solidFill>
              <a:latin typeface="文鼎標準楷體" pitchFamily="65" charset="-120"/>
              <a:ea typeface="文鼎標準楷體" pitchFamily="65" charset="-120"/>
            </a:endParaRPr>
          </a:p>
          <a:p>
            <a:pPr eaLnBrk="1" fontAlgn="base" hangingPunct="1">
              <a:spcBef>
                <a:spcPct val="0"/>
              </a:spcBef>
              <a:spcAft>
                <a:spcPct val="0"/>
              </a:spcAft>
              <a:buClrTx/>
              <a:buSzTx/>
              <a:buFontTx/>
              <a:buNone/>
            </a:pPr>
            <a:r>
              <a:rPr lang="zh-TW" altLang="en-US" sz="2000" dirty="0" smtClean="0">
                <a:solidFill>
                  <a:srgbClr val="000000"/>
                </a:solidFill>
                <a:latin typeface="文鼎標準楷體" pitchFamily="65" charset="-120"/>
                <a:ea typeface="文鼎標準楷體" pitchFamily="65" charset="-120"/>
              </a:rPr>
              <a:t>     符合中低收入戶標準者五千元。</a:t>
            </a:r>
          </a:p>
          <a:p>
            <a:pPr eaLnBrk="1" fontAlgn="base" hangingPunct="1">
              <a:spcBef>
                <a:spcPct val="0"/>
              </a:spcBef>
              <a:spcAft>
                <a:spcPct val="0"/>
              </a:spcAft>
              <a:buClrTx/>
              <a:buSzTx/>
              <a:buFontTx/>
              <a:buNone/>
            </a:pPr>
            <a:r>
              <a:rPr lang="zh-TW" altLang="en-US" sz="2000" dirty="0" smtClean="0">
                <a:solidFill>
                  <a:srgbClr val="000000"/>
                </a:solidFill>
                <a:latin typeface="文鼎標準楷體" pitchFamily="65" charset="-120"/>
                <a:ea typeface="文鼎標準楷體" pitchFamily="65" charset="-120"/>
              </a:rPr>
              <a:t>  </a:t>
            </a:r>
            <a:r>
              <a:rPr lang="en-US" altLang="zh-TW" sz="2000" dirty="0" smtClean="0">
                <a:solidFill>
                  <a:srgbClr val="000000"/>
                </a:solidFill>
                <a:latin typeface="文鼎標準楷體" pitchFamily="65" charset="-120"/>
                <a:ea typeface="文鼎標準楷體" pitchFamily="65" charset="-120"/>
              </a:rPr>
              <a:t>2</a:t>
            </a:r>
            <a:r>
              <a:rPr lang="zh-TW" altLang="en-US" sz="2000" dirty="0" smtClean="0">
                <a:solidFill>
                  <a:srgbClr val="000000"/>
                </a:solidFill>
                <a:latin typeface="文鼎標準楷體" pitchFamily="65" charset="-120"/>
                <a:ea typeface="文鼎標準楷體" pitchFamily="65" charset="-120"/>
              </a:rPr>
              <a:t>、非上述家庭的學生，但需要協助方能使其順利就學或參與學校活</a:t>
            </a:r>
            <a:endParaRPr lang="en-US" altLang="zh-TW" sz="2000" dirty="0" smtClean="0">
              <a:solidFill>
                <a:srgbClr val="000000"/>
              </a:solidFill>
              <a:latin typeface="文鼎標準楷體" pitchFamily="65" charset="-120"/>
              <a:ea typeface="文鼎標準楷體" pitchFamily="65" charset="-120"/>
            </a:endParaRPr>
          </a:p>
          <a:p>
            <a:pPr eaLnBrk="1" fontAlgn="base" hangingPunct="1">
              <a:spcBef>
                <a:spcPct val="0"/>
              </a:spcBef>
              <a:spcAft>
                <a:spcPct val="0"/>
              </a:spcAft>
              <a:buClrTx/>
              <a:buSzTx/>
              <a:buFontTx/>
              <a:buNone/>
            </a:pPr>
            <a:r>
              <a:rPr lang="zh-TW" altLang="en-US" sz="2000" dirty="0" smtClean="0">
                <a:solidFill>
                  <a:srgbClr val="000000"/>
                </a:solidFill>
                <a:latin typeface="文鼎標準楷體" pitchFamily="65" charset="-120"/>
                <a:ea typeface="文鼎標準楷體" pitchFamily="65" charset="-120"/>
              </a:rPr>
              <a:t>     動之特殊個案學生進行補助。</a:t>
            </a:r>
          </a:p>
          <a:p>
            <a:pPr eaLnBrk="1" fontAlgn="base" hangingPunct="1">
              <a:spcBef>
                <a:spcPct val="0"/>
              </a:spcBef>
              <a:spcAft>
                <a:spcPct val="0"/>
              </a:spcAft>
              <a:buClrTx/>
              <a:buSzTx/>
              <a:buFontTx/>
              <a:buNone/>
            </a:pPr>
            <a:r>
              <a:rPr lang="zh-TW" altLang="en-US" sz="2000" dirty="0" smtClean="0">
                <a:solidFill>
                  <a:srgbClr val="000000"/>
                </a:solidFill>
                <a:latin typeface="文鼎標準楷體" pitchFamily="65" charset="-120"/>
                <a:ea typeface="文鼎標準楷體" pitchFamily="65" charset="-120"/>
              </a:rPr>
              <a:t>  </a:t>
            </a:r>
            <a:r>
              <a:rPr lang="en-US" altLang="zh-TW" sz="2000" dirty="0" smtClean="0">
                <a:solidFill>
                  <a:srgbClr val="000000"/>
                </a:solidFill>
                <a:latin typeface="文鼎標準楷體" pitchFamily="65" charset="-120"/>
                <a:ea typeface="文鼎標準楷體" pitchFamily="65" charset="-120"/>
              </a:rPr>
              <a:t>3</a:t>
            </a:r>
            <a:r>
              <a:rPr lang="zh-TW" altLang="en-US" sz="2000" dirty="0" smtClean="0">
                <a:solidFill>
                  <a:srgbClr val="000000"/>
                </a:solidFill>
                <a:latin typeface="文鼎標準楷體" pitchFamily="65" charset="-120"/>
                <a:ea typeface="文鼎標準楷體" pitchFamily="65" charset="-120"/>
              </a:rPr>
              <a:t>、捐款已指定用途者，依其指定用途支用，補助符合需求的對象。</a:t>
            </a:r>
          </a:p>
          <a:p>
            <a:pPr eaLnBrk="1" fontAlgn="base" hangingPunct="1">
              <a:spcBef>
                <a:spcPct val="0"/>
              </a:spcBef>
              <a:spcAft>
                <a:spcPct val="0"/>
              </a:spcAft>
              <a:buClrTx/>
              <a:buSzTx/>
              <a:buFontTx/>
              <a:buNone/>
            </a:pPr>
            <a:r>
              <a:rPr lang="zh-TW" altLang="en-US" sz="2000" dirty="0" smtClean="0">
                <a:solidFill>
                  <a:srgbClr val="000000"/>
                </a:solidFill>
                <a:latin typeface="文鼎標準楷體" pitchFamily="65" charset="-120"/>
                <a:ea typeface="文鼎標準楷體" pitchFamily="65" charset="-120"/>
              </a:rPr>
              <a:t>  </a:t>
            </a:r>
            <a:r>
              <a:rPr lang="en-US" altLang="zh-TW" sz="2000" dirty="0" smtClean="0">
                <a:solidFill>
                  <a:srgbClr val="000000"/>
                </a:solidFill>
                <a:latin typeface="文鼎標準楷體" pitchFamily="65" charset="-120"/>
                <a:ea typeface="文鼎標準楷體" pitchFamily="65" charset="-120"/>
              </a:rPr>
              <a:t>4</a:t>
            </a:r>
            <a:r>
              <a:rPr lang="zh-TW" altLang="en-US" sz="2000" dirty="0" smtClean="0">
                <a:solidFill>
                  <a:srgbClr val="000000"/>
                </a:solidFill>
                <a:latin typeface="文鼎標準楷體" pitchFamily="65" charset="-120"/>
                <a:ea typeface="文鼎標準楷體" pitchFamily="65" charset="-120"/>
              </a:rPr>
              <a:t>、個案學生已接受其他經費補助者，不再重複補助。但其他經費補</a:t>
            </a:r>
            <a:endParaRPr lang="en-US" altLang="zh-TW" sz="2000" dirty="0" smtClean="0">
              <a:solidFill>
                <a:srgbClr val="000000"/>
              </a:solidFill>
              <a:latin typeface="文鼎標準楷體" pitchFamily="65" charset="-120"/>
              <a:ea typeface="文鼎標準楷體" pitchFamily="65" charset="-120"/>
            </a:endParaRPr>
          </a:p>
          <a:p>
            <a:pPr eaLnBrk="1" fontAlgn="base" hangingPunct="1">
              <a:spcBef>
                <a:spcPct val="0"/>
              </a:spcBef>
              <a:spcAft>
                <a:spcPct val="0"/>
              </a:spcAft>
              <a:buClrTx/>
              <a:buSzTx/>
              <a:buFontTx/>
              <a:buNone/>
            </a:pPr>
            <a:r>
              <a:rPr lang="zh-TW" altLang="en-US" sz="2000" dirty="0" smtClean="0">
                <a:solidFill>
                  <a:srgbClr val="000000"/>
                </a:solidFill>
                <a:latin typeface="文鼎標準楷體" pitchFamily="65" charset="-120"/>
                <a:ea typeface="文鼎標準楷體" pitchFamily="65" charset="-120"/>
              </a:rPr>
              <a:t>     助仍無法解決其困難時，得依需要再予以補助。</a:t>
            </a:r>
          </a:p>
          <a:p>
            <a:pPr eaLnBrk="1" fontAlgn="base" hangingPunct="1">
              <a:spcBef>
                <a:spcPct val="0"/>
              </a:spcBef>
              <a:spcAft>
                <a:spcPct val="0"/>
              </a:spcAft>
              <a:buClrTx/>
              <a:buSzTx/>
              <a:buFontTx/>
              <a:buNone/>
            </a:pPr>
            <a:r>
              <a:rPr lang="zh-TW" altLang="en-US" sz="2000" dirty="0" smtClean="0">
                <a:solidFill>
                  <a:srgbClr val="000000"/>
                </a:solidFill>
                <a:latin typeface="文鼎標準楷體" pitchFamily="65" charset="-120"/>
                <a:ea typeface="文鼎標準楷體" pitchFamily="65" charset="-120"/>
              </a:rPr>
              <a:t>  </a:t>
            </a:r>
            <a:r>
              <a:rPr lang="en-US" altLang="zh-TW" sz="2000" dirty="0" smtClean="0">
                <a:solidFill>
                  <a:srgbClr val="000000"/>
                </a:solidFill>
                <a:latin typeface="文鼎標準楷體" pitchFamily="65" charset="-120"/>
                <a:ea typeface="文鼎標準楷體" pitchFamily="65" charset="-120"/>
              </a:rPr>
              <a:t>5</a:t>
            </a:r>
            <a:r>
              <a:rPr lang="zh-TW" altLang="en-US" sz="2000" dirty="0" smtClean="0">
                <a:solidFill>
                  <a:srgbClr val="000000"/>
                </a:solidFill>
                <a:latin typeface="文鼎標準楷體" pitchFamily="65" charset="-120"/>
                <a:ea typeface="文鼎標準楷體" pitchFamily="65" charset="-120"/>
              </a:rPr>
              <a:t>、依實際情況經由教育儲蓄專戶救助金管理小組審議核發補助金額。</a:t>
            </a:r>
          </a:p>
          <a:p>
            <a:pPr eaLnBrk="1" fontAlgn="base" hangingPunct="1">
              <a:spcBef>
                <a:spcPct val="0"/>
              </a:spcBef>
              <a:spcAft>
                <a:spcPct val="0"/>
              </a:spcAft>
              <a:buClrTx/>
              <a:buSzTx/>
              <a:buFontTx/>
              <a:buNone/>
            </a:pPr>
            <a:r>
              <a:rPr lang="zh-TW" altLang="en-US" sz="2000" dirty="0" smtClean="0">
                <a:solidFill>
                  <a:srgbClr val="000000"/>
                </a:solidFill>
                <a:latin typeface="文鼎標準楷體" pitchFamily="65" charset="-120"/>
                <a:ea typeface="文鼎標準楷體" pitchFamily="65" charset="-120"/>
              </a:rPr>
              <a:t>（二）補助類別</a:t>
            </a:r>
          </a:p>
          <a:p>
            <a:pPr eaLnBrk="1" fontAlgn="base" hangingPunct="1">
              <a:spcBef>
                <a:spcPct val="0"/>
              </a:spcBef>
              <a:spcAft>
                <a:spcPct val="0"/>
              </a:spcAft>
              <a:buClrTx/>
              <a:buSzTx/>
              <a:buFontTx/>
              <a:buNone/>
            </a:pPr>
            <a:r>
              <a:rPr lang="zh-TW" altLang="en-US" sz="2000" dirty="0" smtClean="0">
                <a:solidFill>
                  <a:srgbClr val="000000"/>
                </a:solidFill>
                <a:latin typeface="文鼎標準楷體" pitchFamily="65" charset="-120"/>
                <a:ea typeface="文鼎標準楷體" pitchFamily="65" charset="-120"/>
              </a:rPr>
              <a:t>          </a:t>
            </a:r>
            <a:r>
              <a:rPr lang="en-US" altLang="zh-TW" sz="2000" dirty="0" smtClean="0">
                <a:solidFill>
                  <a:srgbClr val="000000"/>
                </a:solidFill>
                <a:latin typeface="文鼎標準楷體" pitchFamily="65" charset="-120"/>
                <a:ea typeface="文鼎標準楷體" pitchFamily="65" charset="-120"/>
              </a:rPr>
              <a:t>1</a:t>
            </a:r>
            <a:r>
              <a:rPr lang="zh-TW" altLang="en-US" sz="2000" dirty="0" smtClean="0">
                <a:solidFill>
                  <a:srgbClr val="000000"/>
                </a:solidFill>
                <a:latin typeface="文鼎標準楷體" pitchFamily="65" charset="-120"/>
                <a:ea typeface="文鼎標準楷體" pitchFamily="65" charset="-120"/>
              </a:rPr>
              <a:t>、急難救助金</a:t>
            </a:r>
          </a:p>
          <a:p>
            <a:pPr eaLnBrk="1" fontAlgn="base" hangingPunct="1">
              <a:spcBef>
                <a:spcPct val="0"/>
              </a:spcBef>
              <a:spcAft>
                <a:spcPct val="0"/>
              </a:spcAft>
              <a:buClrTx/>
              <a:buSzTx/>
              <a:buFontTx/>
              <a:buNone/>
            </a:pPr>
            <a:r>
              <a:rPr lang="zh-TW" altLang="en-US" sz="2000" dirty="0" smtClean="0">
                <a:solidFill>
                  <a:srgbClr val="000000"/>
                </a:solidFill>
                <a:latin typeface="文鼎標準楷體" pitchFamily="65" charset="-120"/>
                <a:ea typeface="文鼎標準楷體" pitchFamily="65" charset="-120"/>
              </a:rPr>
              <a:t>          </a:t>
            </a:r>
            <a:r>
              <a:rPr lang="en-US" altLang="zh-TW" sz="2000" dirty="0" smtClean="0">
                <a:solidFill>
                  <a:srgbClr val="000000"/>
                </a:solidFill>
                <a:latin typeface="文鼎標準楷體" pitchFamily="65" charset="-120"/>
                <a:ea typeface="文鼎標準楷體" pitchFamily="65" charset="-120"/>
              </a:rPr>
              <a:t>2</a:t>
            </a:r>
            <a:r>
              <a:rPr lang="zh-TW" altLang="en-US" sz="2000" dirty="0" smtClean="0">
                <a:solidFill>
                  <a:srgbClr val="000000"/>
                </a:solidFill>
                <a:latin typeface="文鼎標準楷體" pitchFamily="65" charset="-120"/>
                <a:ea typeface="文鼎標準楷體" pitchFamily="65" charset="-120"/>
              </a:rPr>
              <a:t>、清寒學習補助金</a:t>
            </a:r>
          </a:p>
          <a:p>
            <a:pPr eaLnBrk="1" fontAlgn="base" hangingPunct="1">
              <a:spcBef>
                <a:spcPct val="0"/>
              </a:spcBef>
              <a:spcAft>
                <a:spcPct val="0"/>
              </a:spcAft>
              <a:buClrTx/>
              <a:buSzTx/>
              <a:buFontTx/>
              <a:buNone/>
            </a:pPr>
            <a:r>
              <a:rPr lang="zh-TW" altLang="en-US" sz="2000" dirty="0" smtClean="0">
                <a:solidFill>
                  <a:srgbClr val="000000"/>
                </a:solidFill>
                <a:latin typeface="文鼎標準楷體" pitchFamily="65" charset="-120"/>
                <a:ea typeface="文鼎標準楷體" pitchFamily="65" charset="-120"/>
              </a:rPr>
              <a:t>          </a:t>
            </a:r>
            <a:r>
              <a:rPr lang="en-US" altLang="zh-TW" sz="2000" dirty="0" smtClean="0">
                <a:solidFill>
                  <a:srgbClr val="000000"/>
                </a:solidFill>
                <a:latin typeface="文鼎標準楷體" pitchFamily="65" charset="-120"/>
                <a:ea typeface="文鼎標準楷體" pitchFamily="65" charset="-120"/>
              </a:rPr>
              <a:t>3</a:t>
            </a:r>
            <a:r>
              <a:rPr lang="zh-TW" altLang="en-US" sz="2000" dirty="0" smtClean="0">
                <a:solidFill>
                  <a:srgbClr val="000000"/>
                </a:solidFill>
                <a:latin typeface="文鼎標準楷體" pitchFamily="65" charset="-120"/>
                <a:ea typeface="文鼎標準楷體" pitchFamily="65" charset="-120"/>
              </a:rPr>
              <a:t>、校外教學、畢業旅行、畢業紀念冊</a:t>
            </a:r>
          </a:p>
          <a:p>
            <a:pPr eaLnBrk="1" fontAlgn="base" hangingPunct="1">
              <a:spcBef>
                <a:spcPct val="0"/>
              </a:spcBef>
              <a:spcAft>
                <a:spcPct val="0"/>
              </a:spcAft>
              <a:buClrTx/>
              <a:buSzTx/>
              <a:buFontTx/>
              <a:buNone/>
            </a:pPr>
            <a:r>
              <a:rPr lang="zh-TW" altLang="en-US" sz="2000" dirty="0" smtClean="0">
                <a:solidFill>
                  <a:srgbClr val="000000"/>
                </a:solidFill>
                <a:latin typeface="文鼎標準楷體" pitchFamily="65" charset="-120"/>
                <a:ea typeface="文鼎標準楷體" pitchFamily="65" charset="-120"/>
              </a:rPr>
              <a:t>          </a:t>
            </a:r>
            <a:r>
              <a:rPr lang="en-US" altLang="zh-TW" sz="2000" dirty="0" smtClean="0">
                <a:solidFill>
                  <a:srgbClr val="000000"/>
                </a:solidFill>
                <a:latin typeface="文鼎標準楷體" pitchFamily="65" charset="-120"/>
                <a:ea typeface="文鼎標準楷體" pitchFamily="65" charset="-120"/>
              </a:rPr>
              <a:t>4</a:t>
            </a:r>
            <a:r>
              <a:rPr lang="zh-TW" altLang="en-US" sz="2000" dirty="0" smtClean="0">
                <a:solidFill>
                  <a:srgbClr val="000000"/>
                </a:solidFill>
                <a:latin typeface="文鼎標準楷體" pitchFamily="65" charset="-120"/>
                <a:ea typeface="文鼎標準楷體" pitchFamily="65" charset="-120"/>
              </a:rPr>
              <a:t>、特殊狀況</a:t>
            </a:r>
          </a:p>
        </p:txBody>
      </p:sp>
    </p:spTree>
    <p:extLst>
      <p:ext uri="{BB962C8B-B14F-4D97-AF65-F5344CB8AC3E}">
        <p14:creationId xmlns:p14="http://schemas.microsoft.com/office/powerpoint/2010/main" val="207460295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fld id="{69F6ABB0-D3B7-4419-AD1D-0DBBDF83FE08}" type="slidenum">
              <a:rPr kumimoji="0" lang="en-US" altLang="zh-TW" sz="1000" smtClean="0">
                <a:solidFill>
                  <a:srgbClr val="000000"/>
                </a:solidFill>
              </a:rPr>
              <a:pPr eaLnBrk="1" hangingPunct="1">
                <a:spcBef>
                  <a:spcPct val="0"/>
                </a:spcBef>
                <a:buClrTx/>
                <a:buSzTx/>
                <a:buFontTx/>
                <a:buNone/>
              </a:pPr>
              <a:t>71</a:t>
            </a:fld>
            <a:endParaRPr kumimoji="0" lang="en-US" altLang="zh-TW" sz="1000" smtClean="0">
              <a:solidFill>
                <a:srgbClr val="000000"/>
              </a:solidFill>
            </a:endParaRPr>
          </a:p>
        </p:txBody>
      </p:sp>
      <p:sp>
        <p:nvSpPr>
          <p:cNvPr id="16388" name="文字方塊 2"/>
          <p:cNvSpPr txBox="1">
            <a:spLocks noChangeArrowheads="1"/>
          </p:cNvSpPr>
          <p:nvPr/>
        </p:nvSpPr>
        <p:spPr bwMode="auto">
          <a:xfrm>
            <a:off x="1907704" y="620688"/>
            <a:ext cx="55768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fontAlgn="base" hangingPunct="1">
              <a:spcBef>
                <a:spcPct val="0"/>
              </a:spcBef>
              <a:spcAft>
                <a:spcPct val="0"/>
              </a:spcAft>
              <a:buClrTx/>
              <a:buSzTx/>
              <a:buFontTx/>
              <a:buNone/>
            </a:pPr>
            <a:r>
              <a:rPr lang="zh-TW" altLang="en-US" sz="4000" dirty="0" smtClean="0">
                <a:solidFill>
                  <a:srgbClr val="000000"/>
                </a:solidFill>
                <a:latin typeface="書法家中楷體" pitchFamily="49" charset="-120"/>
                <a:ea typeface="書法家中楷體" pitchFamily="49" charset="-120"/>
              </a:rPr>
              <a:t>輔導室活動剪影</a:t>
            </a:r>
            <a:r>
              <a:rPr lang="en-US" altLang="zh-TW" sz="4000" dirty="0" smtClean="0">
                <a:solidFill>
                  <a:srgbClr val="000000"/>
                </a:solidFill>
                <a:latin typeface="書法家中楷體" pitchFamily="49" charset="-120"/>
                <a:ea typeface="書法家中楷體" pitchFamily="49" charset="-120"/>
              </a:rPr>
              <a:t>~</a:t>
            </a:r>
            <a:r>
              <a:rPr lang="zh-TW" altLang="en-US" sz="4000" dirty="0" smtClean="0">
                <a:solidFill>
                  <a:srgbClr val="000000"/>
                </a:solidFill>
                <a:latin typeface="書法家中楷體" pitchFamily="49" charset="-120"/>
                <a:ea typeface="書法家中楷體" pitchFamily="49" charset="-120"/>
              </a:rPr>
              <a:t>輔導組</a:t>
            </a:r>
          </a:p>
        </p:txBody>
      </p:sp>
      <p:pic>
        <p:nvPicPr>
          <p:cNvPr id="9221" name="Picture 5" descr="M:\01情緒教育\DSC_5535.jpg"/>
          <p:cNvPicPr>
            <a:picLocks noChangeAspect="1" noChangeArrowheads="1"/>
          </p:cNvPicPr>
          <p:nvPr/>
        </p:nvPicPr>
        <p:blipFill>
          <a:blip r:embed="rId2">
            <a:extLst>
              <a:ext uri="{28A0092B-C50C-407E-A947-70E740481C1C}">
                <a14:useLocalDpi xmlns:a14="http://schemas.microsoft.com/office/drawing/2010/main" val="0"/>
              </a:ext>
            </a:extLst>
          </a:blip>
          <a:srcRect l="12617" r="8415"/>
          <a:stretch>
            <a:fillRect/>
          </a:stretch>
        </p:blipFill>
        <p:spPr bwMode="auto">
          <a:xfrm>
            <a:off x="971550" y="4221163"/>
            <a:ext cx="2879725" cy="20510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文字方塊 1"/>
          <p:cNvSpPr txBox="1">
            <a:spLocks noChangeArrowheads="1"/>
          </p:cNvSpPr>
          <p:nvPr/>
        </p:nvSpPr>
        <p:spPr bwMode="auto">
          <a:xfrm>
            <a:off x="900113" y="6296025"/>
            <a:ext cx="3311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fontAlgn="base" hangingPunct="1">
              <a:spcBef>
                <a:spcPct val="0"/>
              </a:spcBef>
              <a:spcAft>
                <a:spcPct val="0"/>
              </a:spcAft>
              <a:buClrTx/>
              <a:buSzTx/>
              <a:buFontTx/>
              <a:buNone/>
            </a:pPr>
            <a:r>
              <a:rPr lang="en-US" altLang="zh-TW" sz="2000" smtClean="0">
                <a:solidFill>
                  <a:srgbClr val="000000"/>
                </a:solidFill>
                <a:latin typeface="文鼎標準楷體" pitchFamily="65" charset="-120"/>
                <a:ea typeface="文鼎標準楷體" pitchFamily="65" charset="-120"/>
              </a:rPr>
              <a:t>EQ</a:t>
            </a:r>
            <a:r>
              <a:rPr lang="zh-TW" altLang="en-US" sz="2000" smtClean="0">
                <a:solidFill>
                  <a:srgbClr val="000000"/>
                </a:solidFill>
                <a:latin typeface="文鼎標準楷體" pitchFamily="65" charset="-120"/>
                <a:ea typeface="文鼎標準楷體" pitchFamily="65" charset="-120"/>
              </a:rPr>
              <a:t>教育</a:t>
            </a:r>
            <a:r>
              <a:rPr lang="en-US" altLang="zh-TW" sz="2000" smtClean="0">
                <a:solidFill>
                  <a:srgbClr val="000000"/>
                </a:solidFill>
                <a:latin typeface="文鼎標準楷體" pitchFamily="65" charset="-120"/>
                <a:ea typeface="文鼎標準楷體" pitchFamily="65" charset="-120"/>
              </a:rPr>
              <a:t>~</a:t>
            </a:r>
            <a:r>
              <a:rPr lang="zh-TW" altLang="en-US" sz="2000" smtClean="0">
                <a:solidFill>
                  <a:srgbClr val="000000"/>
                </a:solidFill>
                <a:latin typeface="文鼎標準楷體" pitchFamily="65" charset="-120"/>
                <a:ea typeface="文鼎標準楷體" pitchFamily="65" charset="-120"/>
              </a:rPr>
              <a:t>開口傳愛用心傾聽</a:t>
            </a:r>
          </a:p>
        </p:txBody>
      </p:sp>
      <p:pic>
        <p:nvPicPr>
          <p:cNvPr id="9223" name="Picture 6" descr="E:\給主任的照片\輔導組活動照片\輔導組活動照片\生命教育\DSC007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1644" y="4221163"/>
            <a:ext cx="2879725" cy="2028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文字方塊 3"/>
          <p:cNvSpPr txBox="1">
            <a:spLocks noChangeArrowheads="1"/>
          </p:cNvSpPr>
          <p:nvPr/>
        </p:nvSpPr>
        <p:spPr bwMode="auto">
          <a:xfrm>
            <a:off x="4789488" y="6283325"/>
            <a:ext cx="3024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多元文化宣導</a:t>
            </a:r>
          </a:p>
        </p:txBody>
      </p:sp>
      <p:pic>
        <p:nvPicPr>
          <p:cNvPr id="16393" name="Picture 9" descr="E:\給主任的照片\輔導組活動照片\輔導組活動照片\性平研習\DSC_412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0" y="-7286625"/>
            <a:ext cx="28797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0" descr="E:\給主任的照片\輔導組活動照片\輔導組活動照片\性平研習\DSC_412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267" t="12023" r="10781" b="10574"/>
          <a:stretch/>
        </p:blipFill>
        <p:spPr bwMode="auto">
          <a:xfrm>
            <a:off x="971550" y="1628800"/>
            <a:ext cx="2844000" cy="19670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395" name="文字方塊 1"/>
          <p:cNvSpPr txBox="1">
            <a:spLocks noChangeArrowheads="1"/>
          </p:cNvSpPr>
          <p:nvPr/>
        </p:nvSpPr>
        <p:spPr bwMode="auto">
          <a:xfrm>
            <a:off x="900113" y="3714750"/>
            <a:ext cx="302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辦理性平演講</a:t>
            </a:r>
          </a:p>
        </p:txBody>
      </p:sp>
      <p:pic>
        <p:nvPicPr>
          <p:cNvPr id="9228" name="Picture 12" descr="E:\給主任的照片\輔導組活動照片\輔導組活動照片\跳蚤市場\DSC0244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068" t="2897" b="2897"/>
          <a:stretch/>
        </p:blipFill>
        <p:spPr bwMode="auto">
          <a:xfrm>
            <a:off x="4861644" y="1628799"/>
            <a:ext cx="2951610" cy="19670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397" name="文字方塊 2"/>
          <p:cNvSpPr txBox="1">
            <a:spLocks noChangeArrowheads="1"/>
          </p:cNvSpPr>
          <p:nvPr/>
        </p:nvSpPr>
        <p:spPr bwMode="auto">
          <a:xfrm>
            <a:off x="4846638" y="3729038"/>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辦理跳蚤市場</a:t>
            </a:r>
          </a:p>
        </p:txBody>
      </p:sp>
    </p:spTree>
    <p:extLst>
      <p:ext uri="{BB962C8B-B14F-4D97-AF65-F5344CB8AC3E}">
        <p14:creationId xmlns:p14="http://schemas.microsoft.com/office/powerpoint/2010/main" val="388133765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fld id="{1829274F-8A7B-4EE3-B546-3BA1D15D36B2}" type="slidenum">
              <a:rPr kumimoji="0" lang="en-US" altLang="zh-TW" sz="1000" smtClean="0">
                <a:solidFill>
                  <a:srgbClr val="000000"/>
                </a:solidFill>
              </a:rPr>
              <a:pPr eaLnBrk="1" hangingPunct="1">
                <a:spcBef>
                  <a:spcPct val="0"/>
                </a:spcBef>
                <a:buClrTx/>
                <a:buSzTx/>
                <a:buFontTx/>
                <a:buNone/>
              </a:pPr>
              <a:t>72</a:t>
            </a:fld>
            <a:endParaRPr kumimoji="0" lang="en-US" altLang="zh-TW" sz="1000" smtClean="0">
              <a:solidFill>
                <a:srgbClr val="000000"/>
              </a:solidFill>
            </a:endParaRPr>
          </a:p>
        </p:txBody>
      </p:sp>
      <p:sp>
        <p:nvSpPr>
          <p:cNvPr id="17412" name="文字方塊 2"/>
          <p:cNvSpPr txBox="1">
            <a:spLocks noChangeArrowheads="1"/>
          </p:cNvSpPr>
          <p:nvPr/>
        </p:nvSpPr>
        <p:spPr bwMode="auto">
          <a:xfrm>
            <a:off x="1907704" y="620688"/>
            <a:ext cx="55768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algn="ctr" eaLnBrk="1" fontAlgn="base" hangingPunct="1">
              <a:spcBef>
                <a:spcPct val="0"/>
              </a:spcBef>
              <a:spcAft>
                <a:spcPct val="0"/>
              </a:spcAft>
              <a:buClrTx/>
              <a:buSzTx/>
              <a:buFontTx/>
              <a:buNone/>
            </a:pPr>
            <a:r>
              <a:rPr lang="zh-TW" altLang="en-US" sz="4000" dirty="0" smtClean="0">
                <a:solidFill>
                  <a:srgbClr val="000000"/>
                </a:solidFill>
                <a:latin typeface="書法家中楷體" pitchFamily="49" charset="-120"/>
                <a:ea typeface="書法家中楷體" pitchFamily="49" charset="-120"/>
              </a:rPr>
              <a:t>輔導室活動剪影</a:t>
            </a:r>
            <a:r>
              <a:rPr lang="en-US" altLang="zh-TW" sz="4000" dirty="0" smtClean="0">
                <a:solidFill>
                  <a:srgbClr val="000000"/>
                </a:solidFill>
                <a:latin typeface="書法家中楷體" pitchFamily="49" charset="-120"/>
                <a:ea typeface="書法家中楷體" pitchFamily="49" charset="-120"/>
              </a:rPr>
              <a:t>~</a:t>
            </a:r>
            <a:r>
              <a:rPr lang="zh-TW" altLang="en-US" sz="4000" dirty="0" smtClean="0">
                <a:solidFill>
                  <a:srgbClr val="000000"/>
                </a:solidFill>
                <a:latin typeface="書法家中楷體" pitchFamily="49" charset="-120"/>
                <a:ea typeface="書法家中楷體" pitchFamily="49" charset="-120"/>
              </a:rPr>
              <a:t>輔導組</a:t>
            </a:r>
          </a:p>
        </p:txBody>
      </p:sp>
      <p:pic>
        <p:nvPicPr>
          <p:cNvPr id="45058" name="Picture 2" descr="E:\給主任的照片\輔導組活動照片\輔導組活動照片\輔導會議\DSC_540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645" r="15622"/>
          <a:stretch/>
        </p:blipFill>
        <p:spPr bwMode="auto">
          <a:xfrm>
            <a:off x="1043608" y="1628800"/>
            <a:ext cx="2922588" cy="208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414" name="文字方塊 4"/>
          <p:cNvSpPr txBox="1">
            <a:spLocks noChangeArrowheads="1"/>
          </p:cNvSpPr>
          <p:nvPr/>
        </p:nvSpPr>
        <p:spPr bwMode="auto">
          <a:xfrm>
            <a:off x="1042988" y="3716338"/>
            <a:ext cx="29225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輔導工作會議</a:t>
            </a:r>
          </a:p>
        </p:txBody>
      </p:sp>
      <p:pic>
        <p:nvPicPr>
          <p:cNvPr id="45059" name="Picture 3" descr="E:\給主任的照片\輔導組活動照片\輔導組活動照片\學校日\DSC0021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648"/>
          <a:stretch/>
        </p:blipFill>
        <p:spPr bwMode="auto">
          <a:xfrm>
            <a:off x="4788024" y="1628800"/>
            <a:ext cx="2996183" cy="208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416" name="文字方塊 6"/>
          <p:cNvSpPr txBox="1">
            <a:spLocks noChangeArrowheads="1"/>
          </p:cNvSpPr>
          <p:nvPr/>
        </p:nvSpPr>
        <p:spPr bwMode="auto">
          <a:xfrm>
            <a:off x="4783138" y="3729038"/>
            <a:ext cx="28082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辦理學校日活動</a:t>
            </a:r>
          </a:p>
        </p:txBody>
      </p:sp>
      <p:pic>
        <p:nvPicPr>
          <p:cNvPr id="45060" name="Picture 4" descr="E:\給主任的照片\輔導組活動照片\輔導組活動照片\親職講座\DSC0081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37"/>
          <a:stretch/>
        </p:blipFill>
        <p:spPr bwMode="auto">
          <a:xfrm>
            <a:off x="1043608" y="4118990"/>
            <a:ext cx="2921100" cy="208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418" name="文字方塊 8"/>
          <p:cNvSpPr txBox="1">
            <a:spLocks noChangeArrowheads="1"/>
          </p:cNvSpPr>
          <p:nvPr/>
        </p:nvSpPr>
        <p:spPr bwMode="auto">
          <a:xfrm>
            <a:off x="1042988" y="6308725"/>
            <a:ext cx="2305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辦理親職講座</a:t>
            </a:r>
          </a:p>
        </p:txBody>
      </p:sp>
      <p:pic>
        <p:nvPicPr>
          <p:cNvPr id="45061" name="Picture 5" descr="E:\給主任的照片\輔導組活動照片\輔導組活動照片\轉入生活動\DSC0032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760" r="2999"/>
          <a:stretch/>
        </p:blipFill>
        <p:spPr bwMode="auto">
          <a:xfrm>
            <a:off x="4780434" y="4115744"/>
            <a:ext cx="3003773" cy="208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420" name="文字方塊 9"/>
          <p:cNvSpPr txBox="1">
            <a:spLocks noChangeArrowheads="1"/>
          </p:cNvSpPr>
          <p:nvPr/>
        </p:nvSpPr>
        <p:spPr bwMode="auto">
          <a:xfrm>
            <a:off x="4787900" y="6308725"/>
            <a:ext cx="2376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轉入生輔導活動</a:t>
            </a:r>
          </a:p>
        </p:txBody>
      </p:sp>
    </p:spTree>
    <p:extLst>
      <p:ext uri="{BB962C8B-B14F-4D97-AF65-F5344CB8AC3E}">
        <p14:creationId xmlns:p14="http://schemas.microsoft.com/office/powerpoint/2010/main" val="195091894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fld id="{6433BBC9-AA73-4E38-9016-E28E64B6B412}" type="slidenum">
              <a:rPr kumimoji="0" lang="en-US" altLang="zh-TW" sz="1000" smtClean="0">
                <a:solidFill>
                  <a:srgbClr val="000000"/>
                </a:solidFill>
              </a:rPr>
              <a:pPr eaLnBrk="1" hangingPunct="1">
                <a:spcBef>
                  <a:spcPct val="0"/>
                </a:spcBef>
                <a:buClrTx/>
                <a:buSzTx/>
                <a:buFontTx/>
                <a:buNone/>
              </a:pPr>
              <a:t>73</a:t>
            </a:fld>
            <a:endParaRPr kumimoji="0" lang="en-US" altLang="zh-TW" sz="1000" smtClean="0">
              <a:solidFill>
                <a:srgbClr val="000000"/>
              </a:solidFill>
            </a:endParaRPr>
          </a:p>
        </p:txBody>
      </p:sp>
      <p:sp>
        <p:nvSpPr>
          <p:cNvPr id="18436" name="文字方塊 2"/>
          <p:cNvSpPr txBox="1">
            <a:spLocks noChangeArrowheads="1"/>
          </p:cNvSpPr>
          <p:nvPr/>
        </p:nvSpPr>
        <p:spPr bwMode="auto">
          <a:xfrm>
            <a:off x="1855787" y="760412"/>
            <a:ext cx="55768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fontAlgn="base" hangingPunct="1">
              <a:spcBef>
                <a:spcPct val="0"/>
              </a:spcBef>
              <a:spcAft>
                <a:spcPct val="0"/>
              </a:spcAft>
              <a:buClrTx/>
              <a:buSzTx/>
              <a:buFontTx/>
              <a:buNone/>
            </a:pPr>
            <a:r>
              <a:rPr lang="zh-TW" altLang="en-US" sz="4000" dirty="0" smtClean="0">
                <a:solidFill>
                  <a:srgbClr val="000000"/>
                </a:solidFill>
                <a:latin typeface="書法家中楷體" pitchFamily="49" charset="-120"/>
                <a:ea typeface="書法家中楷體" pitchFamily="49" charset="-120"/>
              </a:rPr>
              <a:t>輔導室活動剪影</a:t>
            </a:r>
            <a:r>
              <a:rPr lang="en-US" altLang="zh-TW" sz="4000" dirty="0" smtClean="0">
                <a:solidFill>
                  <a:srgbClr val="000000"/>
                </a:solidFill>
                <a:latin typeface="書法家中楷體" pitchFamily="49" charset="-120"/>
                <a:ea typeface="書法家中楷體" pitchFamily="49" charset="-120"/>
              </a:rPr>
              <a:t>~</a:t>
            </a:r>
            <a:r>
              <a:rPr lang="zh-TW" altLang="en-US" sz="4000" dirty="0" smtClean="0">
                <a:solidFill>
                  <a:srgbClr val="000000"/>
                </a:solidFill>
                <a:latin typeface="書法家中楷體" pitchFamily="49" charset="-120"/>
                <a:ea typeface="書法家中楷體" pitchFamily="49" charset="-120"/>
              </a:rPr>
              <a:t>輔導組</a:t>
            </a:r>
          </a:p>
        </p:txBody>
      </p:sp>
      <p:pic>
        <p:nvPicPr>
          <p:cNvPr id="46082" name="Picture 2" descr="E:\給主任的照片\輔導組活動照片\輔導組活動照片\性平標語設計\DSC_53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6012" y="1942527"/>
            <a:ext cx="1727795" cy="30716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6083" name="Picture 3" descr="E:\給主任的照片\輔導組活動照片\輔導組活動照片\性平標語設計\DSC_53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3357180"/>
            <a:ext cx="3007395" cy="1691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6084" name="Picture 4" descr="E:\給主任的照片\輔導組活動照片\輔導組活動照片\性平標語設計\DSC_547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872" y="1988840"/>
            <a:ext cx="1721250" cy="30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8440" name="文字方塊 4"/>
          <p:cNvSpPr txBox="1">
            <a:spLocks noChangeArrowheads="1"/>
          </p:cNvSpPr>
          <p:nvPr/>
        </p:nvSpPr>
        <p:spPr bwMode="auto">
          <a:xfrm>
            <a:off x="1331913" y="5516563"/>
            <a:ext cx="6624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algn="ct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性別平等教育暨標語設計活動</a:t>
            </a:r>
          </a:p>
        </p:txBody>
      </p:sp>
    </p:spTree>
    <p:extLst>
      <p:ext uri="{BB962C8B-B14F-4D97-AF65-F5344CB8AC3E}">
        <p14:creationId xmlns:p14="http://schemas.microsoft.com/office/powerpoint/2010/main" val="23122671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fld id="{6433BBC9-AA73-4E38-9016-E28E64B6B412}" type="slidenum">
              <a:rPr kumimoji="0" lang="en-US" altLang="zh-TW" sz="1000" smtClean="0">
                <a:solidFill>
                  <a:srgbClr val="000000"/>
                </a:solidFill>
              </a:rPr>
              <a:pPr eaLnBrk="1" hangingPunct="1">
                <a:spcBef>
                  <a:spcPct val="0"/>
                </a:spcBef>
                <a:buClrTx/>
                <a:buSzTx/>
                <a:buFontTx/>
                <a:buNone/>
              </a:pPr>
              <a:t>74</a:t>
            </a:fld>
            <a:endParaRPr kumimoji="0" lang="en-US" altLang="zh-TW" sz="1000" smtClean="0">
              <a:solidFill>
                <a:srgbClr val="000000"/>
              </a:solidFill>
            </a:endParaRPr>
          </a:p>
        </p:txBody>
      </p:sp>
      <p:sp>
        <p:nvSpPr>
          <p:cNvPr id="18436" name="文字方塊 2"/>
          <p:cNvSpPr txBox="1">
            <a:spLocks noChangeArrowheads="1"/>
          </p:cNvSpPr>
          <p:nvPr/>
        </p:nvSpPr>
        <p:spPr bwMode="auto">
          <a:xfrm>
            <a:off x="1855787" y="760412"/>
            <a:ext cx="55768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fontAlgn="base" hangingPunct="1">
              <a:spcBef>
                <a:spcPct val="0"/>
              </a:spcBef>
              <a:spcAft>
                <a:spcPct val="0"/>
              </a:spcAft>
              <a:buClrTx/>
              <a:buSzTx/>
              <a:buFontTx/>
              <a:buNone/>
            </a:pPr>
            <a:r>
              <a:rPr lang="zh-TW" altLang="en-US" sz="4000" dirty="0" smtClean="0">
                <a:solidFill>
                  <a:srgbClr val="000000"/>
                </a:solidFill>
                <a:latin typeface="書法家中楷體" pitchFamily="49" charset="-120"/>
                <a:ea typeface="書法家中楷體" pitchFamily="49" charset="-120"/>
              </a:rPr>
              <a:t>輔導室活動剪影</a:t>
            </a:r>
            <a:r>
              <a:rPr lang="en-US" altLang="zh-TW" sz="4000" dirty="0" smtClean="0">
                <a:solidFill>
                  <a:srgbClr val="000000"/>
                </a:solidFill>
                <a:latin typeface="書法家中楷體" pitchFamily="49" charset="-120"/>
                <a:ea typeface="書法家中楷體" pitchFamily="49" charset="-120"/>
              </a:rPr>
              <a:t>~</a:t>
            </a:r>
            <a:r>
              <a:rPr lang="zh-TW" altLang="en-US" sz="4000" dirty="0" smtClean="0">
                <a:solidFill>
                  <a:srgbClr val="000000"/>
                </a:solidFill>
                <a:latin typeface="書法家中楷體" pitchFamily="49" charset="-120"/>
                <a:ea typeface="書法家中楷體" pitchFamily="49" charset="-120"/>
              </a:rPr>
              <a:t>輔導組</a:t>
            </a:r>
          </a:p>
        </p:txBody>
      </p:sp>
      <p:sp>
        <p:nvSpPr>
          <p:cNvPr id="18440" name="文字方塊 4"/>
          <p:cNvSpPr txBox="1">
            <a:spLocks noChangeArrowheads="1"/>
          </p:cNvSpPr>
          <p:nvPr/>
        </p:nvSpPr>
        <p:spPr bwMode="auto">
          <a:xfrm>
            <a:off x="1331913" y="5516563"/>
            <a:ext cx="6624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algn="ct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性別平等教育暨標語設計活動</a:t>
            </a:r>
          </a:p>
        </p:txBody>
      </p:sp>
      <p:sp>
        <p:nvSpPr>
          <p:cNvPr id="2" name="文字方塊 1"/>
          <p:cNvSpPr txBox="1"/>
          <p:nvPr/>
        </p:nvSpPr>
        <p:spPr>
          <a:xfrm>
            <a:off x="1115616" y="1628800"/>
            <a:ext cx="6552728" cy="2308324"/>
          </a:xfrm>
          <a:prstGeom prst="rect">
            <a:avLst/>
          </a:prstGeom>
          <a:noFill/>
        </p:spPr>
        <p:txBody>
          <a:bodyPr wrap="square" rtlCol="0">
            <a:spAutoFit/>
          </a:bodyPr>
          <a:lstStyle/>
          <a:p>
            <a:r>
              <a:rPr lang="zh-TW" altLang="en-US" b="1" dirty="0" smtClean="0"/>
              <a:t>         衛生局</a:t>
            </a:r>
            <a:r>
              <a:rPr lang="zh-TW" altLang="en-US" b="1" dirty="0"/>
              <a:t>社區心理衛生中心依據輔導青少年經驗，告知您有效培養親子情感及正確性別交往概念，就在內外兼修的「陪伴、關懷、身教、規範」四個原則：</a:t>
            </a:r>
          </a:p>
          <a:p>
            <a:endParaRPr lang="en-US" altLang="zh-TW" b="1" dirty="0" smtClean="0"/>
          </a:p>
          <a:p>
            <a:r>
              <a:rPr lang="en-US" altLang="zh-TW" b="1" dirty="0" smtClean="0"/>
              <a:t>A</a:t>
            </a:r>
            <a:r>
              <a:rPr lang="en-US" altLang="zh-TW" b="1" dirty="0"/>
              <a:t>.</a:t>
            </a:r>
            <a:r>
              <a:rPr lang="zh-TW" altLang="en-US" b="1" dirty="0"/>
              <a:t>要「每日陪伴」，每日</a:t>
            </a:r>
            <a:r>
              <a:rPr lang="en-US" altLang="zh-TW" b="1" dirty="0"/>
              <a:t>3</a:t>
            </a:r>
            <a:r>
              <a:rPr lang="zh-TW" altLang="en-US" b="1" dirty="0"/>
              <a:t>小時最有效─雖然相關的研究皆顯示父母陪伴子女的時間愈長，愈有助於親子關係、身心適應及預防偏差行為的產生，但以父母親陪伴每日超過</a:t>
            </a:r>
            <a:r>
              <a:rPr lang="en-US" altLang="zh-TW" b="1" dirty="0"/>
              <a:t>3</a:t>
            </a:r>
            <a:r>
              <a:rPr lang="zh-TW" altLang="en-US" b="1" dirty="0"/>
              <a:t>小時以上的青少年，最能感受到父母的</a:t>
            </a:r>
            <a:r>
              <a:rPr lang="zh-TW" altLang="en-US" b="1" dirty="0" smtClean="0"/>
              <a:t>關心。</a:t>
            </a:r>
            <a:endParaRPr lang="zh-TW" altLang="en-US" b="1" dirty="0"/>
          </a:p>
        </p:txBody>
      </p:sp>
    </p:spTree>
    <p:extLst>
      <p:ext uri="{BB962C8B-B14F-4D97-AF65-F5344CB8AC3E}">
        <p14:creationId xmlns:p14="http://schemas.microsoft.com/office/powerpoint/2010/main" val="263307121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fld id="{6433BBC9-AA73-4E38-9016-E28E64B6B412}" type="slidenum">
              <a:rPr kumimoji="0" lang="en-US" altLang="zh-TW" sz="1000" smtClean="0">
                <a:solidFill>
                  <a:srgbClr val="000000"/>
                </a:solidFill>
              </a:rPr>
              <a:pPr eaLnBrk="1" hangingPunct="1">
                <a:spcBef>
                  <a:spcPct val="0"/>
                </a:spcBef>
                <a:buClrTx/>
                <a:buSzTx/>
                <a:buFontTx/>
                <a:buNone/>
              </a:pPr>
              <a:t>75</a:t>
            </a:fld>
            <a:endParaRPr kumimoji="0" lang="en-US" altLang="zh-TW" sz="1000" smtClean="0">
              <a:solidFill>
                <a:srgbClr val="000000"/>
              </a:solidFill>
            </a:endParaRPr>
          </a:p>
        </p:txBody>
      </p:sp>
      <p:sp>
        <p:nvSpPr>
          <p:cNvPr id="18436" name="文字方塊 2"/>
          <p:cNvSpPr txBox="1">
            <a:spLocks noChangeArrowheads="1"/>
          </p:cNvSpPr>
          <p:nvPr/>
        </p:nvSpPr>
        <p:spPr bwMode="auto">
          <a:xfrm>
            <a:off x="1855787" y="760412"/>
            <a:ext cx="55768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fontAlgn="base" hangingPunct="1">
              <a:spcBef>
                <a:spcPct val="0"/>
              </a:spcBef>
              <a:spcAft>
                <a:spcPct val="0"/>
              </a:spcAft>
              <a:buClrTx/>
              <a:buSzTx/>
              <a:buFontTx/>
              <a:buNone/>
            </a:pPr>
            <a:r>
              <a:rPr lang="zh-TW" altLang="en-US" sz="4000" dirty="0" smtClean="0">
                <a:solidFill>
                  <a:srgbClr val="000000"/>
                </a:solidFill>
                <a:latin typeface="書法家中楷體" pitchFamily="49" charset="-120"/>
                <a:ea typeface="書法家中楷體" pitchFamily="49" charset="-120"/>
              </a:rPr>
              <a:t>輔導室活動剪影</a:t>
            </a:r>
            <a:r>
              <a:rPr lang="en-US" altLang="zh-TW" sz="4000" dirty="0" smtClean="0">
                <a:solidFill>
                  <a:srgbClr val="000000"/>
                </a:solidFill>
                <a:latin typeface="書法家中楷體" pitchFamily="49" charset="-120"/>
                <a:ea typeface="書法家中楷體" pitchFamily="49" charset="-120"/>
              </a:rPr>
              <a:t>~</a:t>
            </a:r>
            <a:r>
              <a:rPr lang="zh-TW" altLang="en-US" sz="4000" dirty="0" smtClean="0">
                <a:solidFill>
                  <a:srgbClr val="000000"/>
                </a:solidFill>
                <a:latin typeface="書法家中楷體" pitchFamily="49" charset="-120"/>
                <a:ea typeface="書法家中楷體" pitchFamily="49" charset="-120"/>
              </a:rPr>
              <a:t>輔導組</a:t>
            </a:r>
          </a:p>
        </p:txBody>
      </p:sp>
      <p:sp>
        <p:nvSpPr>
          <p:cNvPr id="18440" name="文字方塊 4"/>
          <p:cNvSpPr txBox="1">
            <a:spLocks noChangeArrowheads="1"/>
          </p:cNvSpPr>
          <p:nvPr/>
        </p:nvSpPr>
        <p:spPr bwMode="auto">
          <a:xfrm>
            <a:off x="1331913" y="5516563"/>
            <a:ext cx="6624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algn="ct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性別平等教育暨標語設計活動</a:t>
            </a:r>
          </a:p>
        </p:txBody>
      </p:sp>
      <p:sp>
        <p:nvSpPr>
          <p:cNvPr id="2" name="文字方塊 1"/>
          <p:cNvSpPr txBox="1"/>
          <p:nvPr/>
        </p:nvSpPr>
        <p:spPr>
          <a:xfrm>
            <a:off x="1187624" y="1772816"/>
            <a:ext cx="6552728" cy="2031325"/>
          </a:xfrm>
          <a:prstGeom prst="rect">
            <a:avLst/>
          </a:prstGeom>
          <a:noFill/>
        </p:spPr>
        <p:txBody>
          <a:bodyPr wrap="square" rtlCol="0">
            <a:spAutoFit/>
          </a:bodyPr>
          <a:lstStyle/>
          <a:p>
            <a:endParaRPr lang="en-US" altLang="zh-TW" dirty="0" smtClean="0"/>
          </a:p>
          <a:p>
            <a:r>
              <a:rPr lang="en-US" altLang="zh-TW" b="1" dirty="0" smtClean="0"/>
              <a:t>B</a:t>
            </a:r>
            <a:r>
              <a:rPr lang="en-US" altLang="zh-TW" b="1" dirty="0"/>
              <a:t>.</a:t>
            </a:r>
            <a:r>
              <a:rPr lang="zh-TW" altLang="en-US" b="1" dirty="0"/>
              <a:t>要「真心關懷」，嚴厲或開明都有效─根據問卷調查結果顯示，不論狼爸</a:t>
            </a:r>
            <a:r>
              <a:rPr lang="en-US" altLang="zh-TW" b="1" dirty="0"/>
              <a:t>/</a:t>
            </a:r>
            <a:r>
              <a:rPr lang="zh-TW" altLang="en-US" b="1" dirty="0"/>
              <a:t>虎媽的高權威式管教或是開明自由的低權威管教方式，對於子女是否覺得父母瞭解自己的程度並無顯著的差異性，重要的是讓子女感受到父母是真心的關懷與優質陪伴才是建立與子女信任關係最有效的途徑</a:t>
            </a:r>
            <a:r>
              <a:rPr lang="zh-TW" altLang="en-US" b="1" dirty="0" smtClean="0"/>
              <a:t>。</a:t>
            </a:r>
            <a:endParaRPr lang="en-US" altLang="zh-TW" b="1" dirty="0" smtClean="0"/>
          </a:p>
          <a:p>
            <a:endParaRPr lang="zh-TW" altLang="en-US" dirty="0"/>
          </a:p>
        </p:txBody>
      </p:sp>
    </p:spTree>
    <p:extLst>
      <p:ext uri="{BB962C8B-B14F-4D97-AF65-F5344CB8AC3E}">
        <p14:creationId xmlns:p14="http://schemas.microsoft.com/office/powerpoint/2010/main" val="246004370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fld id="{6433BBC9-AA73-4E38-9016-E28E64B6B412}" type="slidenum">
              <a:rPr kumimoji="0" lang="en-US" altLang="zh-TW" sz="1000" smtClean="0">
                <a:solidFill>
                  <a:srgbClr val="000000"/>
                </a:solidFill>
              </a:rPr>
              <a:pPr eaLnBrk="1" hangingPunct="1">
                <a:spcBef>
                  <a:spcPct val="0"/>
                </a:spcBef>
                <a:buClrTx/>
                <a:buSzTx/>
                <a:buFontTx/>
                <a:buNone/>
              </a:pPr>
              <a:t>76</a:t>
            </a:fld>
            <a:endParaRPr kumimoji="0" lang="en-US" altLang="zh-TW" sz="1000" smtClean="0">
              <a:solidFill>
                <a:srgbClr val="000000"/>
              </a:solidFill>
            </a:endParaRPr>
          </a:p>
        </p:txBody>
      </p:sp>
      <p:sp>
        <p:nvSpPr>
          <p:cNvPr id="18436" name="文字方塊 2"/>
          <p:cNvSpPr txBox="1">
            <a:spLocks noChangeArrowheads="1"/>
          </p:cNvSpPr>
          <p:nvPr/>
        </p:nvSpPr>
        <p:spPr bwMode="auto">
          <a:xfrm>
            <a:off x="1855787" y="760412"/>
            <a:ext cx="55768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fontAlgn="base" hangingPunct="1">
              <a:spcBef>
                <a:spcPct val="0"/>
              </a:spcBef>
              <a:spcAft>
                <a:spcPct val="0"/>
              </a:spcAft>
              <a:buClrTx/>
              <a:buSzTx/>
              <a:buFontTx/>
              <a:buNone/>
            </a:pPr>
            <a:r>
              <a:rPr lang="zh-TW" altLang="en-US" sz="4000" dirty="0" smtClean="0">
                <a:solidFill>
                  <a:srgbClr val="000000"/>
                </a:solidFill>
                <a:latin typeface="書法家中楷體" pitchFamily="49" charset="-120"/>
                <a:ea typeface="書法家中楷體" pitchFamily="49" charset="-120"/>
              </a:rPr>
              <a:t>輔導室活動剪影</a:t>
            </a:r>
            <a:r>
              <a:rPr lang="en-US" altLang="zh-TW" sz="4000" dirty="0" smtClean="0">
                <a:solidFill>
                  <a:srgbClr val="000000"/>
                </a:solidFill>
                <a:latin typeface="書法家中楷體" pitchFamily="49" charset="-120"/>
                <a:ea typeface="書法家中楷體" pitchFamily="49" charset="-120"/>
              </a:rPr>
              <a:t>~</a:t>
            </a:r>
            <a:r>
              <a:rPr lang="zh-TW" altLang="en-US" sz="4000" dirty="0" smtClean="0">
                <a:solidFill>
                  <a:srgbClr val="000000"/>
                </a:solidFill>
                <a:latin typeface="書法家中楷體" pitchFamily="49" charset="-120"/>
                <a:ea typeface="書法家中楷體" pitchFamily="49" charset="-120"/>
              </a:rPr>
              <a:t>輔導組</a:t>
            </a:r>
          </a:p>
        </p:txBody>
      </p:sp>
      <p:sp>
        <p:nvSpPr>
          <p:cNvPr id="18440" name="文字方塊 4"/>
          <p:cNvSpPr txBox="1">
            <a:spLocks noChangeArrowheads="1"/>
          </p:cNvSpPr>
          <p:nvPr/>
        </p:nvSpPr>
        <p:spPr bwMode="auto">
          <a:xfrm>
            <a:off x="1331913" y="5516563"/>
            <a:ext cx="6624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algn="ct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性別平等教育暨標語設計活動</a:t>
            </a:r>
          </a:p>
        </p:txBody>
      </p:sp>
      <p:sp>
        <p:nvSpPr>
          <p:cNvPr id="2" name="文字方塊 1"/>
          <p:cNvSpPr txBox="1"/>
          <p:nvPr/>
        </p:nvSpPr>
        <p:spPr>
          <a:xfrm>
            <a:off x="1115616" y="1633776"/>
            <a:ext cx="6552728" cy="3139321"/>
          </a:xfrm>
          <a:prstGeom prst="rect">
            <a:avLst/>
          </a:prstGeom>
          <a:noFill/>
        </p:spPr>
        <p:txBody>
          <a:bodyPr wrap="square" rtlCol="0">
            <a:spAutoFit/>
          </a:bodyPr>
          <a:lstStyle/>
          <a:p>
            <a:r>
              <a:rPr lang="en-US" altLang="zh-TW" b="1" dirty="0" smtClean="0"/>
              <a:t>C</a:t>
            </a:r>
            <a:r>
              <a:rPr lang="en-US" altLang="zh-TW" b="1" dirty="0"/>
              <a:t>.</a:t>
            </a:r>
            <a:r>
              <a:rPr lang="zh-TW" altLang="en-US" b="1" dirty="0"/>
              <a:t>要「正確身教」，管教言教才有效─青少年時期是「身體意象」最受重視的階段，根據國內外相關研究顯示身體意象與青少年心理及自我評價有強烈的相關性，且父母及家庭成員對於身高、體重的態度會影響到青少年對自己身體看法，進而影響到其性別交往與自尊的發展。國內近年報導有愈來愈多的父母自我身體意象的觀念偏差，除了自己整形外，也帶子女去整形，甚至將整形作為子女考上好大學的獎勵。鑑此，衛生福利部甫頒布醫療美容禁令，不准</a:t>
            </a:r>
            <a:r>
              <a:rPr lang="en-US" altLang="zh-TW" b="1" dirty="0"/>
              <a:t>18</a:t>
            </a:r>
            <a:r>
              <a:rPr lang="zh-TW" altLang="en-US" b="1" dirty="0"/>
              <a:t>歲以下青少年進行侵入性醫療美容行為，以匡正歪風。所以父母如何在日常生活中體現對於身體形象的正確觀念，將可協助青少年自我肯定及建立自信心，減少親密關係中的衝突</a:t>
            </a:r>
            <a:r>
              <a:rPr lang="zh-TW" altLang="en-US" b="1" dirty="0" smtClean="0"/>
              <a:t>。</a:t>
            </a:r>
            <a:endParaRPr lang="zh-TW" altLang="en-US" b="1" dirty="0"/>
          </a:p>
        </p:txBody>
      </p:sp>
    </p:spTree>
    <p:extLst>
      <p:ext uri="{BB962C8B-B14F-4D97-AF65-F5344CB8AC3E}">
        <p14:creationId xmlns:p14="http://schemas.microsoft.com/office/powerpoint/2010/main" val="45608023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fld id="{6433BBC9-AA73-4E38-9016-E28E64B6B412}" type="slidenum">
              <a:rPr kumimoji="0" lang="en-US" altLang="zh-TW" sz="1000" smtClean="0">
                <a:solidFill>
                  <a:srgbClr val="000000"/>
                </a:solidFill>
              </a:rPr>
              <a:pPr eaLnBrk="1" hangingPunct="1">
                <a:spcBef>
                  <a:spcPct val="0"/>
                </a:spcBef>
                <a:buClrTx/>
                <a:buSzTx/>
                <a:buFontTx/>
                <a:buNone/>
              </a:pPr>
              <a:t>77</a:t>
            </a:fld>
            <a:endParaRPr kumimoji="0" lang="en-US" altLang="zh-TW" sz="1000" smtClean="0">
              <a:solidFill>
                <a:srgbClr val="000000"/>
              </a:solidFill>
            </a:endParaRPr>
          </a:p>
        </p:txBody>
      </p:sp>
      <p:sp>
        <p:nvSpPr>
          <p:cNvPr id="18436" name="文字方塊 2"/>
          <p:cNvSpPr txBox="1">
            <a:spLocks noChangeArrowheads="1"/>
          </p:cNvSpPr>
          <p:nvPr/>
        </p:nvSpPr>
        <p:spPr bwMode="auto">
          <a:xfrm>
            <a:off x="1855787" y="760412"/>
            <a:ext cx="55768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fontAlgn="base" hangingPunct="1">
              <a:spcBef>
                <a:spcPct val="0"/>
              </a:spcBef>
              <a:spcAft>
                <a:spcPct val="0"/>
              </a:spcAft>
              <a:buClrTx/>
              <a:buSzTx/>
              <a:buFontTx/>
              <a:buNone/>
            </a:pPr>
            <a:r>
              <a:rPr lang="zh-TW" altLang="en-US" sz="4000" dirty="0" smtClean="0">
                <a:solidFill>
                  <a:srgbClr val="000000"/>
                </a:solidFill>
                <a:latin typeface="書法家中楷體" pitchFamily="49" charset="-120"/>
                <a:ea typeface="書法家中楷體" pitchFamily="49" charset="-120"/>
              </a:rPr>
              <a:t>輔導室活動剪影</a:t>
            </a:r>
            <a:r>
              <a:rPr lang="en-US" altLang="zh-TW" sz="4000" dirty="0" smtClean="0">
                <a:solidFill>
                  <a:srgbClr val="000000"/>
                </a:solidFill>
                <a:latin typeface="書法家中楷體" pitchFamily="49" charset="-120"/>
                <a:ea typeface="書法家中楷體" pitchFamily="49" charset="-120"/>
              </a:rPr>
              <a:t>~</a:t>
            </a:r>
            <a:r>
              <a:rPr lang="zh-TW" altLang="en-US" sz="4000" dirty="0" smtClean="0">
                <a:solidFill>
                  <a:srgbClr val="000000"/>
                </a:solidFill>
                <a:latin typeface="書法家中楷體" pitchFamily="49" charset="-120"/>
                <a:ea typeface="書法家中楷體" pitchFamily="49" charset="-120"/>
              </a:rPr>
              <a:t>輔導組</a:t>
            </a:r>
          </a:p>
        </p:txBody>
      </p:sp>
      <p:sp>
        <p:nvSpPr>
          <p:cNvPr id="18440" name="文字方塊 4"/>
          <p:cNvSpPr txBox="1">
            <a:spLocks noChangeArrowheads="1"/>
          </p:cNvSpPr>
          <p:nvPr/>
        </p:nvSpPr>
        <p:spPr bwMode="auto">
          <a:xfrm>
            <a:off x="1331913" y="5516563"/>
            <a:ext cx="6624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algn="ct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性別平等教育暨標語設計活動</a:t>
            </a:r>
          </a:p>
        </p:txBody>
      </p:sp>
      <p:sp>
        <p:nvSpPr>
          <p:cNvPr id="2" name="文字方塊 1"/>
          <p:cNvSpPr txBox="1"/>
          <p:nvPr/>
        </p:nvSpPr>
        <p:spPr>
          <a:xfrm>
            <a:off x="1115616" y="1988840"/>
            <a:ext cx="6552728" cy="2031325"/>
          </a:xfrm>
          <a:prstGeom prst="rect">
            <a:avLst/>
          </a:prstGeom>
          <a:noFill/>
        </p:spPr>
        <p:txBody>
          <a:bodyPr wrap="square" rtlCol="0">
            <a:spAutoFit/>
          </a:bodyPr>
          <a:lstStyle/>
          <a:p>
            <a:endParaRPr lang="en-US" altLang="zh-TW" dirty="0" smtClean="0"/>
          </a:p>
          <a:p>
            <a:r>
              <a:rPr lang="en-US" altLang="zh-TW" b="1" dirty="0" smtClean="0"/>
              <a:t>D</a:t>
            </a:r>
            <a:r>
              <a:rPr lang="en-US" altLang="zh-TW" b="1" dirty="0"/>
              <a:t>.</a:t>
            </a:r>
            <a:r>
              <a:rPr lang="zh-TW" altLang="en-US" b="1" dirty="0"/>
              <a:t>要「支持公開」，建立規範才安心─根據統計發現父母開放及關懷</a:t>
            </a:r>
            <a:r>
              <a:rPr lang="en-US" altLang="zh-TW" b="1" dirty="0"/>
              <a:t>(</a:t>
            </a:r>
            <a:r>
              <a:rPr lang="zh-TW" altLang="en-US" b="1" dirty="0"/>
              <a:t>低權威高關懷</a:t>
            </a:r>
            <a:r>
              <a:rPr lang="en-US" altLang="zh-TW" b="1" dirty="0"/>
              <a:t>)</a:t>
            </a:r>
            <a:r>
              <a:rPr lang="zh-TW" altLang="en-US" b="1" dirty="0"/>
              <a:t>的態度有助於提升子女分享戀情的意願</a:t>
            </a:r>
            <a:r>
              <a:rPr lang="en-US" altLang="zh-TW" b="1" dirty="0"/>
              <a:t>(</a:t>
            </a:r>
            <a:r>
              <a:rPr lang="zh-TW" altLang="en-US" b="1" dirty="0"/>
              <a:t>附表</a:t>
            </a:r>
            <a:r>
              <a:rPr lang="en-US" altLang="zh-TW" b="1" dirty="0"/>
              <a:t>5)</a:t>
            </a:r>
            <a:r>
              <a:rPr lang="zh-TW" altLang="en-US" b="1" dirty="0"/>
              <a:t>，所以建議父母們以接納代替拒絕子女的感情發展，鼓勵子女讓家人認識自己的對象，與子女共同討論與設定感情交往的自我保護規範、親密關係相處之道，以及分手調適，避免互相傷害或自我傷害。</a:t>
            </a:r>
          </a:p>
        </p:txBody>
      </p:sp>
    </p:spTree>
    <p:extLst>
      <p:ext uri="{BB962C8B-B14F-4D97-AF65-F5344CB8AC3E}">
        <p14:creationId xmlns:p14="http://schemas.microsoft.com/office/powerpoint/2010/main" val="338129839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fld id="{B33795E0-C2B0-44FD-BBC9-DEA02BF2F5C3}" type="slidenum">
              <a:rPr kumimoji="0" lang="en-US" altLang="zh-TW" sz="1000" smtClean="0">
                <a:solidFill>
                  <a:srgbClr val="000000"/>
                </a:solidFill>
              </a:rPr>
              <a:pPr eaLnBrk="1" hangingPunct="1">
                <a:spcBef>
                  <a:spcPct val="0"/>
                </a:spcBef>
                <a:buClrTx/>
                <a:buSzTx/>
                <a:buFontTx/>
                <a:buNone/>
              </a:pPr>
              <a:t>78</a:t>
            </a:fld>
            <a:endParaRPr kumimoji="0" lang="en-US" altLang="zh-TW" sz="1000" smtClean="0">
              <a:solidFill>
                <a:srgbClr val="000000"/>
              </a:solidFill>
            </a:endParaRPr>
          </a:p>
        </p:txBody>
      </p:sp>
      <p:sp>
        <p:nvSpPr>
          <p:cNvPr id="19459" name="矩形 4"/>
          <p:cNvSpPr>
            <a:spLocks noChangeArrowheads="1"/>
          </p:cNvSpPr>
          <p:nvPr/>
        </p:nvSpPr>
        <p:spPr bwMode="auto">
          <a:xfrm>
            <a:off x="1835696" y="482600"/>
            <a:ext cx="55514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fontAlgn="base" hangingPunct="1">
              <a:spcBef>
                <a:spcPct val="0"/>
              </a:spcBef>
              <a:spcAft>
                <a:spcPct val="0"/>
              </a:spcAft>
              <a:buClrTx/>
              <a:buSzTx/>
              <a:buFontTx/>
              <a:buNone/>
            </a:pPr>
            <a:r>
              <a:rPr lang="zh-TW" altLang="en-US" sz="4000" dirty="0" smtClean="0">
                <a:solidFill>
                  <a:srgbClr val="000000"/>
                </a:solidFill>
                <a:latin typeface="書法家中楷體" pitchFamily="49" charset="-120"/>
                <a:ea typeface="書法家中楷體" pitchFamily="49" charset="-120"/>
              </a:rPr>
              <a:t>輔導室活動剪影</a:t>
            </a:r>
            <a:r>
              <a:rPr lang="en-US" altLang="zh-TW" sz="4000" dirty="0" smtClean="0">
                <a:solidFill>
                  <a:srgbClr val="000000"/>
                </a:solidFill>
                <a:latin typeface="書法家中楷體" pitchFamily="49" charset="-120"/>
                <a:ea typeface="書法家中楷體" pitchFamily="49" charset="-120"/>
              </a:rPr>
              <a:t>~</a:t>
            </a:r>
            <a:r>
              <a:rPr lang="zh-TW" altLang="en-US" sz="4000" dirty="0" smtClean="0">
                <a:solidFill>
                  <a:srgbClr val="000000"/>
                </a:solidFill>
                <a:latin typeface="書法家中楷體" pitchFamily="49" charset="-120"/>
                <a:ea typeface="書法家中楷體" pitchFamily="49" charset="-120"/>
              </a:rPr>
              <a:t>特教組</a:t>
            </a:r>
          </a:p>
        </p:txBody>
      </p:sp>
      <p:pic>
        <p:nvPicPr>
          <p:cNvPr id="10245" name="Picture 5" descr="E:\給主任的照片\特教組\入班宣導201309\聽障生入班宣導.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469" r="8806"/>
          <a:stretch/>
        </p:blipFill>
        <p:spPr bwMode="auto">
          <a:xfrm>
            <a:off x="2728690" y="1628800"/>
            <a:ext cx="3146426" cy="208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9462" name="文字方塊 1"/>
          <p:cNvSpPr txBox="1">
            <a:spLocks noChangeArrowheads="1"/>
          </p:cNvSpPr>
          <p:nvPr/>
        </p:nvSpPr>
        <p:spPr bwMode="auto">
          <a:xfrm>
            <a:off x="5875338" y="1628775"/>
            <a:ext cx="431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特</a:t>
            </a:r>
            <a:endParaRPr lang="en-US" altLang="zh-TW" sz="2000" smtClean="0">
              <a:solidFill>
                <a:srgbClr val="000000"/>
              </a:solidFill>
              <a:latin typeface="文鼎標準楷體" pitchFamily="65" charset="-120"/>
              <a:ea typeface="文鼎標準楷體" pitchFamily="65" charset="-120"/>
            </a:endParaRPr>
          </a:p>
          <a:p>
            <a:pP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教</a:t>
            </a:r>
            <a:endParaRPr lang="en-US" altLang="zh-TW" sz="2000" smtClean="0">
              <a:solidFill>
                <a:srgbClr val="000000"/>
              </a:solidFill>
              <a:latin typeface="文鼎標準楷體" pitchFamily="65" charset="-120"/>
              <a:ea typeface="文鼎標準楷體" pitchFamily="65" charset="-120"/>
            </a:endParaRPr>
          </a:p>
          <a:p>
            <a:pP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入</a:t>
            </a:r>
            <a:endParaRPr lang="en-US" altLang="zh-TW" sz="2000" smtClean="0">
              <a:solidFill>
                <a:srgbClr val="000000"/>
              </a:solidFill>
              <a:latin typeface="文鼎標準楷體" pitchFamily="65" charset="-120"/>
              <a:ea typeface="文鼎標準楷體" pitchFamily="65" charset="-120"/>
            </a:endParaRPr>
          </a:p>
          <a:p>
            <a:pP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班</a:t>
            </a:r>
            <a:endParaRPr lang="en-US" altLang="zh-TW" sz="2000" smtClean="0">
              <a:solidFill>
                <a:srgbClr val="000000"/>
              </a:solidFill>
              <a:latin typeface="文鼎標準楷體" pitchFamily="65" charset="-120"/>
              <a:ea typeface="文鼎標準楷體" pitchFamily="65" charset="-120"/>
            </a:endParaRPr>
          </a:p>
          <a:p>
            <a:pP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宣</a:t>
            </a:r>
            <a:endParaRPr lang="en-US" altLang="zh-TW" sz="2000" smtClean="0">
              <a:solidFill>
                <a:srgbClr val="000000"/>
              </a:solidFill>
              <a:latin typeface="文鼎標準楷體" pitchFamily="65" charset="-120"/>
              <a:ea typeface="文鼎標準楷體" pitchFamily="65" charset="-120"/>
            </a:endParaRPr>
          </a:p>
          <a:p>
            <a:pP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導</a:t>
            </a:r>
          </a:p>
        </p:txBody>
      </p:sp>
      <p:pic>
        <p:nvPicPr>
          <p:cNvPr id="10246" name="Picture 6" descr="E:\給主任的照片\特教組\一年級身障體驗20131119\DSC0367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10" r="9235"/>
          <a:stretch/>
        </p:blipFill>
        <p:spPr bwMode="auto">
          <a:xfrm>
            <a:off x="5076056" y="3993938"/>
            <a:ext cx="2943224" cy="208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9464" name="文字方塊 2"/>
          <p:cNvSpPr txBox="1">
            <a:spLocks noChangeArrowheads="1"/>
          </p:cNvSpPr>
          <p:nvPr/>
        </p:nvSpPr>
        <p:spPr bwMode="auto">
          <a:xfrm>
            <a:off x="8020050" y="3994150"/>
            <a:ext cx="43973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身</a:t>
            </a:r>
            <a:endParaRPr lang="en-US" altLang="zh-TW" sz="2000" smtClean="0">
              <a:solidFill>
                <a:srgbClr val="000000"/>
              </a:solidFill>
              <a:latin typeface="文鼎標準楷體" pitchFamily="65" charset="-120"/>
              <a:ea typeface="文鼎標準楷體" pitchFamily="65" charset="-120"/>
            </a:endParaRPr>
          </a:p>
          <a:p>
            <a:pP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障</a:t>
            </a:r>
            <a:endParaRPr lang="en-US" altLang="zh-TW" sz="2000" smtClean="0">
              <a:solidFill>
                <a:srgbClr val="000000"/>
              </a:solidFill>
              <a:latin typeface="文鼎標準楷體" pitchFamily="65" charset="-120"/>
              <a:ea typeface="文鼎標準楷體" pitchFamily="65" charset="-120"/>
            </a:endParaRPr>
          </a:p>
          <a:p>
            <a:pP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體</a:t>
            </a:r>
            <a:endParaRPr lang="en-US" altLang="zh-TW" sz="2000" smtClean="0">
              <a:solidFill>
                <a:srgbClr val="000000"/>
              </a:solidFill>
              <a:latin typeface="文鼎標準楷體" pitchFamily="65" charset="-120"/>
              <a:ea typeface="文鼎標準楷體" pitchFamily="65" charset="-120"/>
            </a:endParaRPr>
          </a:p>
          <a:p>
            <a:pP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驗</a:t>
            </a:r>
            <a:endParaRPr lang="en-US" altLang="zh-TW" sz="2000" smtClean="0">
              <a:solidFill>
                <a:srgbClr val="000000"/>
              </a:solidFill>
              <a:latin typeface="文鼎標準楷體" pitchFamily="65" charset="-120"/>
              <a:ea typeface="文鼎標準楷體" pitchFamily="65" charset="-120"/>
            </a:endParaRPr>
          </a:p>
          <a:p>
            <a:pP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活</a:t>
            </a:r>
            <a:endParaRPr lang="en-US" altLang="zh-TW" sz="2000" smtClean="0">
              <a:solidFill>
                <a:srgbClr val="000000"/>
              </a:solidFill>
              <a:latin typeface="文鼎標準楷體" pitchFamily="65" charset="-120"/>
              <a:ea typeface="文鼎標準楷體" pitchFamily="65" charset="-120"/>
            </a:endParaRPr>
          </a:p>
          <a:p>
            <a:pP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動</a:t>
            </a:r>
          </a:p>
        </p:txBody>
      </p:sp>
      <p:pic>
        <p:nvPicPr>
          <p:cNvPr id="12297" name="Picture 9" descr="E:\給主任的照片\特教組\特教知能20131113\DSC0344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054" r="7922"/>
          <a:stretch/>
        </p:blipFill>
        <p:spPr bwMode="auto">
          <a:xfrm>
            <a:off x="1175035" y="3993938"/>
            <a:ext cx="3036925" cy="21337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9466" name="文字方塊 1"/>
          <p:cNvSpPr txBox="1">
            <a:spLocks noChangeArrowheads="1"/>
          </p:cNvSpPr>
          <p:nvPr/>
        </p:nvSpPr>
        <p:spPr bwMode="auto">
          <a:xfrm>
            <a:off x="4229100" y="4076700"/>
            <a:ext cx="493713"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特教知能研習</a:t>
            </a:r>
          </a:p>
        </p:txBody>
      </p:sp>
    </p:spTree>
    <p:extLst>
      <p:ext uri="{BB962C8B-B14F-4D97-AF65-F5344CB8AC3E}">
        <p14:creationId xmlns:p14="http://schemas.microsoft.com/office/powerpoint/2010/main" val="35388227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fld id="{87801103-B31A-4FB0-A906-F42612619295}" type="slidenum">
              <a:rPr kumimoji="0" lang="en-US" altLang="zh-TW" sz="1000" smtClean="0">
                <a:solidFill>
                  <a:srgbClr val="000000"/>
                </a:solidFill>
              </a:rPr>
              <a:pPr eaLnBrk="1" hangingPunct="1">
                <a:spcBef>
                  <a:spcPct val="0"/>
                </a:spcBef>
                <a:buClrTx/>
                <a:buSzTx/>
                <a:buFontTx/>
                <a:buNone/>
              </a:pPr>
              <a:t>79</a:t>
            </a:fld>
            <a:endParaRPr kumimoji="0" lang="en-US" altLang="zh-TW" sz="1000" smtClean="0">
              <a:solidFill>
                <a:srgbClr val="000000"/>
              </a:solidFill>
            </a:endParaRPr>
          </a:p>
        </p:txBody>
      </p:sp>
      <p:sp>
        <p:nvSpPr>
          <p:cNvPr id="20484" name="矩形 4"/>
          <p:cNvSpPr>
            <a:spLocks noChangeArrowheads="1"/>
          </p:cNvSpPr>
          <p:nvPr/>
        </p:nvSpPr>
        <p:spPr bwMode="auto">
          <a:xfrm>
            <a:off x="1907704" y="509314"/>
            <a:ext cx="55514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fontAlgn="base" hangingPunct="1">
              <a:spcBef>
                <a:spcPct val="0"/>
              </a:spcBef>
              <a:spcAft>
                <a:spcPct val="0"/>
              </a:spcAft>
              <a:buClrTx/>
              <a:buSzTx/>
              <a:buFontTx/>
              <a:buNone/>
            </a:pPr>
            <a:r>
              <a:rPr lang="zh-TW" altLang="en-US" sz="4000" dirty="0" smtClean="0">
                <a:solidFill>
                  <a:srgbClr val="000000"/>
                </a:solidFill>
                <a:latin typeface="書法家中楷體" pitchFamily="49" charset="-120"/>
                <a:ea typeface="書法家中楷體" pitchFamily="49" charset="-120"/>
              </a:rPr>
              <a:t>輔導室活動剪影</a:t>
            </a:r>
            <a:r>
              <a:rPr lang="en-US" altLang="zh-TW" sz="4000" dirty="0" smtClean="0">
                <a:solidFill>
                  <a:srgbClr val="000000"/>
                </a:solidFill>
                <a:latin typeface="書法家中楷體" pitchFamily="49" charset="-120"/>
                <a:ea typeface="書法家中楷體" pitchFamily="49" charset="-120"/>
              </a:rPr>
              <a:t>~</a:t>
            </a:r>
            <a:r>
              <a:rPr lang="zh-TW" altLang="en-US" sz="4000" dirty="0" smtClean="0">
                <a:solidFill>
                  <a:srgbClr val="000000"/>
                </a:solidFill>
                <a:latin typeface="書法家中楷體" pitchFamily="49" charset="-120"/>
                <a:ea typeface="書法家中楷體" pitchFamily="49" charset="-120"/>
              </a:rPr>
              <a:t>特教組</a:t>
            </a:r>
          </a:p>
        </p:txBody>
      </p:sp>
      <p:pic>
        <p:nvPicPr>
          <p:cNvPr id="47107" name="Picture 3" descr="E:\給主任的照片\特教組\校本資優方案課程\社會探究\20131210_125214.jpg"/>
          <p:cNvPicPr>
            <a:picLocks noChangeAspect="1" noChangeArrowheads="1"/>
          </p:cNvPicPr>
          <p:nvPr/>
        </p:nvPicPr>
        <p:blipFill>
          <a:blip r:embed="rId2"/>
          <a:srcRect/>
          <a:stretch>
            <a:fillRect/>
          </a:stretch>
        </p:blipFill>
        <p:spPr bwMode="auto">
          <a:xfrm>
            <a:off x="1128713" y="1665288"/>
            <a:ext cx="2949575" cy="20875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0486" name="文字方塊 2"/>
          <p:cNvSpPr txBox="1">
            <a:spLocks noChangeArrowheads="1"/>
          </p:cNvSpPr>
          <p:nvPr/>
        </p:nvSpPr>
        <p:spPr bwMode="auto">
          <a:xfrm>
            <a:off x="982663" y="3832225"/>
            <a:ext cx="3241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校本資優方案</a:t>
            </a:r>
            <a:r>
              <a:rPr lang="en-US" altLang="zh-TW" sz="2000" smtClean="0">
                <a:solidFill>
                  <a:srgbClr val="000000"/>
                </a:solidFill>
                <a:latin typeface="文鼎標準楷體" pitchFamily="65" charset="-120"/>
                <a:ea typeface="文鼎標準楷體" pitchFamily="65" charset="-120"/>
              </a:rPr>
              <a:t>~</a:t>
            </a:r>
            <a:r>
              <a:rPr lang="zh-TW" altLang="en-US" sz="2000" smtClean="0">
                <a:solidFill>
                  <a:srgbClr val="000000"/>
                </a:solidFill>
                <a:latin typeface="文鼎標準楷體" pitchFamily="65" charset="-120"/>
                <a:ea typeface="文鼎標準楷體" pitchFamily="65" charset="-120"/>
              </a:rPr>
              <a:t>社會科探究</a:t>
            </a:r>
          </a:p>
        </p:txBody>
      </p:sp>
      <p:pic>
        <p:nvPicPr>
          <p:cNvPr id="47108" name="Picture 4" descr="E:\給主任的照片\特教組\校本資優方案課程\藝術手作\20131024_150131.jpg"/>
          <p:cNvPicPr>
            <a:picLocks noChangeAspect="1" noChangeArrowheads="1"/>
          </p:cNvPicPr>
          <p:nvPr/>
        </p:nvPicPr>
        <p:blipFill>
          <a:blip r:embed="rId3"/>
          <a:srcRect/>
          <a:stretch>
            <a:fillRect/>
          </a:stretch>
        </p:blipFill>
        <p:spPr bwMode="auto">
          <a:xfrm>
            <a:off x="1168400" y="4232275"/>
            <a:ext cx="2951163" cy="2089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0488" name="文字方塊 4"/>
          <p:cNvSpPr txBox="1">
            <a:spLocks noChangeArrowheads="1"/>
          </p:cNvSpPr>
          <p:nvPr/>
        </p:nvSpPr>
        <p:spPr bwMode="auto">
          <a:xfrm>
            <a:off x="1179513" y="6384925"/>
            <a:ext cx="3384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校本資優方案</a:t>
            </a:r>
            <a:r>
              <a:rPr lang="en-US" altLang="zh-TW" sz="2000" smtClean="0">
                <a:solidFill>
                  <a:srgbClr val="000000"/>
                </a:solidFill>
                <a:latin typeface="文鼎標準楷體" pitchFamily="65" charset="-120"/>
                <a:ea typeface="文鼎標準楷體" pitchFamily="65" charset="-120"/>
              </a:rPr>
              <a:t>~</a:t>
            </a:r>
            <a:r>
              <a:rPr lang="zh-TW" altLang="en-US" sz="2000" smtClean="0">
                <a:solidFill>
                  <a:srgbClr val="000000"/>
                </a:solidFill>
                <a:latin typeface="文鼎標準楷體" pitchFamily="65" charset="-120"/>
                <a:ea typeface="文鼎標準楷體" pitchFamily="65" charset="-120"/>
              </a:rPr>
              <a:t>藝術創作</a:t>
            </a:r>
          </a:p>
        </p:txBody>
      </p:sp>
      <p:pic>
        <p:nvPicPr>
          <p:cNvPr id="13321" name="Picture 5" descr="E:\給主任的照片\特教組\校本資優方案課程\科學遊戲\20131107_144105.jpg"/>
          <p:cNvPicPr>
            <a:picLocks noChangeAspect="1" noChangeArrowheads="1"/>
          </p:cNvPicPr>
          <p:nvPr/>
        </p:nvPicPr>
        <p:blipFill>
          <a:blip r:embed="rId4"/>
          <a:srcRect/>
          <a:stretch>
            <a:fillRect/>
          </a:stretch>
        </p:blipFill>
        <p:spPr bwMode="auto">
          <a:xfrm>
            <a:off x="5003800" y="4241800"/>
            <a:ext cx="2919413" cy="2089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0" name="文字方塊 1"/>
          <p:cNvSpPr txBox="1">
            <a:spLocks noChangeArrowheads="1"/>
          </p:cNvSpPr>
          <p:nvPr/>
        </p:nvSpPr>
        <p:spPr bwMode="auto">
          <a:xfrm>
            <a:off x="4987925" y="6330950"/>
            <a:ext cx="3097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校本資優方案</a:t>
            </a:r>
            <a:r>
              <a:rPr lang="en-US" altLang="zh-TW" sz="2000" smtClean="0">
                <a:solidFill>
                  <a:srgbClr val="000000"/>
                </a:solidFill>
                <a:latin typeface="文鼎標準楷體" pitchFamily="65" charset="-120"/>
                <a:ea typeface="文鼎標準楷體" pitchFamily="65" charset="-120"/>
              </a:rPr>
              <a:t>~</a:t>
            </a:r>
            <a:r>
              <a:rPr lang="zh-TW" altLang="en-US" sz="2000" smtClean="0">
                <a:solidFill>
                  <a:srgbClr val="000000"/>
                </a:solidFill>
                <a:latin typeface="文鼎標準楷體" pitchFamily="65" charset="-120"/>
                <a:ea typeface="文鼎標準楷體" pitchFamily="65" charset="-120"/>
              </a:rPr>
              <a:t>科學遊戲</a:t>
            </a:r>
          </a:p>
        </p:txBody>
      </p:sp>
      <p:pic>
        <p:nvPicPr>
          <p:cNvPr id="13322" name="Picture 10" descr="E:\給主任的照片\特教組\校本資優專題講座--紫斑蝶的長程飛行20140613\DSC04258.JPG"/>
          <p:cNvPicPr>
            <a:picLocks noChangeAspect="1" noChangeArrowheads="1"/>
          </p:cNvPicPr>
          <p:nvPr/>
        </p:nvPicPr>
        <p:blipFill rotWithShape="1">
          <a:blip r:embed="rId5"/>
          <a:srcRect l="14619" r="3305"/>
          <a:stretch/>
        </p:blipFill>
        <p:spPr bwMode="auto">
          <a:xfrm>
            <a:off x="5003800" y="1665288"/>
            <a:ext cx="2919413" cy="2166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0492" name="文字方塊 3"/>
          <p:cNvSpPr txBox="1">
            <a:spLocks noChangeArrowheads="1"/>
          </p:cNvSpPr>
          <p:nvPr/>
        </p:nvSpPr>
        <p:spPr bwMode="auto">
          <a:xfrm>
            <a:off x="4859338" y="3844925"/>
            <a:ext cx="3744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校本資優方案</a:t>
            </a:r>
            <a:r>
              <a:rPr lang="en-US" altLang="zh-TW" sz="2000" smtClean="0">
                <a:solidFill>
                  <a:srgbClr val="000000"/>
                </a:solidFill>
                <a:latin typeface="文鼎標準楷體" pitchFamily="65" charset="-120"/>
                <a:ea typeface="文鼎標準楷體" pitchFamily="65" charset="-120"/>
              </a:rPr>
              <a:t>~</a:t>
            </a:r>
            <a:r>
              <a:rPr lang="zh-TW" altLang="en-US" sz="2000" smtClean="0">
                <a:solidFill>
                  <a:srgbClr val="000000"/>
                </a:solidFill>
                <a:latin typeface="文鼎標準楷體" pitchFamily="65" charset="-120"/>
                <a:ea typeface="文鼎標準楷體" pitchFamily="65" charset="-120"/>
              </a:rPr>
              <a:t>紫斑蝶專題演講</a:t>
            </a:r>
          </a:p>
        </p:txBody>
      </p:sp>
    </p:spTree>
    <p:extLst>
      <p:ext uri="{BB962C8B-B14F-4D97-AF65-F5344CB8AC3E}">
        <p14:creationId xmlns:p14="http://schemas.microsoft.com/office/powerpoint/2010/main" val="20747010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p:cNvSpPr>
            <a:spLocks noGrp="1"/>
          </p:cNvSpPr>
          <p:nvPr>
            <p:ph type="title"/>
          </p:nvPr>
        </p:nvSpPr>
        <p:spPr>
          <a:xfrm>
            <a:off x="1691680" y="548680"/>
            <a:ext cx="6995120" cy="868958"/>
          </a:xfrm>
        </p:spPr>
        <p:txBody>
          <a:bodyPr/>
          <a:lstStyle/>
          <a:p>
            <a:r>
              <a:rPr lang="zh-TW" altLang="en-US" b="1" dirty="0" smtClean="0">
                <a:effectLst>
                  <a:outerShdw blurRad="38100" dist="38100" dir="2700000" algn="tl">
                    <a:srgbClr val="000000">
                      <a:alpha val="43137"/>
                    </a:srgbClr>
                  </a:outerShdw>
                </a:effectLst>
              </a:rPr>
              <a:t>深耕閱讀：小小說書人</a:t>
            </a:r>
          </a:p>
        </p:txBody>
      </p:sp>
      <p:sp>
        <p:nvSpPr>
          <p:cNvPr id="5" name="矩形 4"/>
          <p:cNvSpPr/>
          <p:nvPr/>
        </p:nvSpPr>
        <p:spPr>
          <a:xfrm>
            <a:off x="8027988" y="5949950"/>
            <a:ext cx="1116012"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auto">
              <a:spcBef>
                <a:spcPts val="0"/>
              </a:spcBef>
              <a:spcAft>
                <a:spcPts val="0"/>
              </a:spcAft>
              <a:defRPr/>
            </a:pPr>
            <a:r>
              <a:rPr kumimoji="0" lang="zh-TW" altLang="en-US" sz="1800" b="1" dirty="0" smtClean="0">
                <a:solidFill>
                  <a:schemeClr val="tx1"/>
                </a:solidFill>
              </a:rPr>
              <a:t>學年度</a:t>
            </a:r>
            <a:endParaRPr kumimoji="0" lang="zh-TW" sz="1800" b="1" dirty="0">
              <a:solidFill>
                <a:schemeClr val="tx1"/>
              </a:solidFill>
            </a:endParaRPr>
          </a:p>
        </p:txBody>
      </p:sp>
      <p:graphicFrame>
        <p:nvGraphicFramePr>
          <p:cNvPr id="6" name="內容版面配置區 3"/>
          <p:cNvGraphicFramePr>
            <a:graphicFrameLocks/>
          </p:cNvGraphicFramePr>
          <p:nvPr>
            <p:extLst>
              <p:ext uri="{D42A27DB-BD31-4B8C-83A1-F6EECF244321}">
                <p14:modId xmlns:p14="http://schemas.microsoft.com/office/powerpoint/2010/main" val="3051090219"/>
              </p:ext>
            </p:extLst>
          </p:nvPr>
        </p:nvGraphicFramePr>
        <p:xfrm>
          <a:off x="683568" y="1966770"/>
          <a:ext cx="8064896" cy="442535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random/>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fld id="{00CE90F8-0BBF-4286-A236-2F5E38EEC352}" type="slidenum">
              <a:rPr kumimoji="0" lang="en-US" altLang="zh-TW" sz="1000" smtClean="0">
                <a:solidFill>
                  <a:srgbClr val="000000"/>
                </a:solidFill>
              </a:rPr>
              <a:pPr eaLnBrk="1" hangingPunct="1">
                <a:spcBef>
                  <a:spcPct val="0"/>
                </a:spcBef>
                <a:buClrTx/>
                <a:buSzTx/>
                <a:buFontTx/>
                <a:buNone/>
              </a:pPr>
              <a:t>80</a:t>
            </a:fld>
            <a:endParaRPr kumimoji="0" lang="en-US" altLang="zh-TW" sz="1000" smtClean="0">
              <a:solidFill>
                <a:srgbClr val="000000"/>
              </a:solidFill>
            </a:endParaRPr>
          </a:p>
        </p:txBody>
      </p:sp>
      <p:sp>
        <p:nvSpPr>
          <p:cNvPr id="21508" name="矩形 4"/>
          <p:cNvSpPr>
            <a:spLocks noChangeArrowheads="1"/>
          </p:cNvSpPr>
          <p:nvPr/>
        </p:nvSpPr>
        <p:spPr bwMode="auto">
          <a:xfrm>
            <a:off x="1979712" y="518024"/>
            <a:ext cx="55514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fontAlgn="base" hangingPunct="1">
              <a:spcBef>
                <a:spcPct val="0"/>
              </a:spcBef>
              <a:spcAft>
                <a:spcPct val="0"/>
              </a:spcAft>
              <a:buClrTx/>
              <a:buSzTx/>
              <a:buFontTx/>
              <a:buNone/>
            </a:pPr>
            <a:r>
              <a:rPr lang="zh-TW" altLang="en-US" sz="4000" dirty="0" smtClean="0">
                <a:solidFill>
                  <a:srgbClr val="000000"/>
                </a:solidFill>
                <a:latin typeface="書法家中楷體" pitchFamily="49" charset="-120"/>
                <a:ea typeface="書法家中楷體" pitchFamily="49" charset="-120"/>
              </a:rPr>
              <a:t>輔導室活動剪影</a:t>
            </a:r>
            <a:r>
              <a:rPr lang="en-US" altLang="zh-TW" sz="4000" dirty="0" smtClean="0">
                <a:solidFill>
                  <a:srgbClr val="000000"/>
                </a:solidFill>
                <a:latin typeface="書法家中楷體" pitchFamily="49" charset="-120"/>
                <a:ea typeface="書法家中楷體" pitchFamily="49" charset="-120"/>
              </a:rPr>
              <a:t>~</a:t>
            </a:r>
            <a:r>
              <a:rPr lang="zh-TW" altLang="en-US" sz="4000" dirty="0" smtClean="0">
                <a:solidFill>
                  <a:srgbClr val="000000"/>
                </a:solidFill>
                <a:latin typeface="書法家中楷體" pitchFamily="49" charset="-120"/>
                <a:ea typeface="書法家中楷體" pitchFamily="49" charset="-120"/>
              </a:rPr>
              <a:t>特教組</a:t>
            </a:r>
          </a:p>
        </p:txBody>
      </p:sp>
      <p:pic>
        <p:nvPicPr>
          <p:cNvPr id="48130" name="Picture 2" descr="E:\給主任的照片\特教組\週會宣導--阿泰我的好朋友20140526\DSC03321.JPG"/>
          <p:cNvPicPr>
            <a:picLocks noChangeAspect="1" noChangeArrowheads="1"/>
          </p:cNvPicPr>
          <p:nvPr/>
        </p:nvPicPr>
        <p:blipFill rotWithShape="1">
          <a:blip r:embed="rId2"/>
          <a:srcRect l="23535" t="10017" r="6255" b="16010"/>
          <a:stretch/>
        </p:blipFill>
        <p:spPr bwMode="auto">
          <a:xfrm>
            <a:off x="836613" y="1544638"/>
            <a:ext cx="3097212" cy="20875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1510" name="文字方塊 4"/>
          <p:cNvSpPr txBox="1">
            <a:spLocks noChangeArrowheads="1"/>
          </p:cNvSpPr>
          <p:nvPr/>
        </p:nvSpPr>
        <p:spPr bwMode="auto">
          <a:xfrm>
            <a:off x="836613" y="3592513"/>
            <a:ext cx="2982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algn="ct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週會時間特教宣導</a:t>
            </a:r>
          </a:p>
        </p:txBody>
      </p:sp>
      <p:pic>
        <p:nvPicPr>
          <p:cNvPr id="48131" name="Picture 3" descr="E:\給主任的照片\特教組\學習教室學校日20130911\DSC03213.JPG"/>
          <p:cNvPicPr>
            <a:picLocks noChangeAspect="1" noChangeArrowheads="1"/>
          </p:cNvPicPr>
          <p:nvPr/>
        </p:nvPicPr>
        <p:blipFill rotWithShape="1">
          <a:blip r:embed="rId3"/>
          <a:srcRect l="15933" r="2505" b="2363"/>
          <a:stretch/>
        </p:blipFill>
        <p:spPr bwMode="auto">
          <a:xfrm>
            <a:off x="5046663" y="1544638"/>
            <a:ext cx="3028950" cy="20383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1512" name="文字方塊 5"/>
          <p:cNvSpPr txBox="1">
            <a:spLocks noChangeArrowheads="1"/>
          </p:cNvSpPr>
          <p:nvPr/>
        </p:nvSpPr>
        <p:spPr bwMode="auto">
          <a:xfrm>
            <a:off x="5080000" y="3576638"/>
            <a:ext cx="315277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algn="ct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學習教室學校日</a:t>
            </a:r>
          </a:p>
        </p:txBody>
      </p:sp>
      <p:pic>
        <p:nvPicPr>
          <p:cNvPr id="48132" name="Picture 4" descr="E:\給主任的照片\特教組\樹仁基金會打擊樂巡演20131129\DSC03720.JPG"/>
          <p:cNvPicPr>
            <a:picLocks noChangeAspect="1" noChangeArrowheads="1"/>
          </p:cNvPicPr>
          <p:nvPr/>
        </p:nvPicPr>
        <p:blipFill rotWithShape="1">
          <a:blip r:embed="rId4"/>
          <a:srcRect l="11541" r="9204"/>
          <a:stretch/>
        </p:blipFill>
        <p:spPr bwMode="auto">
          <a:xfrm>
            <a:off x="857250" y="3992563"/>
            <a:ext cx="3076575" cy="21828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1514" name="文字方塊 6"/>
          <p:cNvSpPr txBox="1">
            <a:spLocks noChangeArrowheads="1"/>
          </p:cNvSpPr>
          <p:nvPr/>
        </p:nvSpPr>
        <p:spPr bwMode="auto">
          <a:xfrm>
            <a:off x="857250" y="6184900"/>
            <a:ext cx="309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algn="ct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樹仁基金會特教宣導</a:t>
            </a:r>
          </a:p>
        </p:txBody>
      </p:sp>
      <p:pic>
        <p:nvPicPr>
          <p:cNvPr id="48133" name="Picture 5" descr="E:\給主任的照片\特教組\特教知能20140312\DSC03850.JPG"/>
          <p:cNvPicPr>
            <a:picLocks noChangeAspect="1" noChangeArrowheads="1"/>
          </p:cNvPicPr>
          <p:nvPr/>
        </p:nvPicPr>
        <p:blipFill rotWithShape="1">
          <a:blip r:embed="rId5"/>
          <a:srcRect l="9234" r="11768"/>
          <a:stretch/>
        </p:blipFill>
        <p:spPr bwMode="auto">
          <a:xfrm>
            <a:off x="5040313" y="4051300"/>
            <a:ext cx="3035300" cy="21605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1516" name="文字方塊 7"/>
          <p:cNvSpPr txBox="1">
            <a:spLocks noChangeArrowheads="1"/>
          </p:cNvSpPr>
          <p:nvPr/>
        </p:nvSpPr>
        <p:spPr bwMode="auto">
          <a:xfrm>
            <a:off x="5040313" y="6224588"/>
            <a:ext cx="284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algn="ct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轉介前介入宣導</a:t>
            </a:r>
          </a:p>
        </p:txBody>
      </p:sp>
    </p:spTree>
    <p:extLst>
      <p:ext uri="{BB962C8B-B14F-4D97-AF65-F5344CB8AC3E}">
        <p14:creationId xmlns:p14="http://schemas.microsoft.com/office/powerpoint/2010/main" val="125832672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fld id="{800D8C41-0A93-45D3-8F63-D3018C6CAD38}" type="slidenum">
              <a:rPr kumimoji="0" lang="en-US" altLang="zh-TW" sz="1000" smtClean="0">
                <a:solidFill>
                  <a:srgbClr val="000000"/>
                </a:solidFill>
              </a:rPr>
              <a:pPr eaLnBrk="1" hangingPunct="1">
                <a:spcBef>
                  <a:spcPct val="0"/>
                </a:spcBef>
                <a:buClrTx/>
                <a:buSzTx/>
                <a:buFontTx/>
                <a:buNone/>
              </a:pPr>
              <a:t>81</a:t>
            </a:fld>
            <a:endParaRPr kumimoji="0" lang="en-US" altLang="zh-TW" sz="1000" smtClean="0">
              <a:solidFill>
                <a:srgbClr val="000000"/>
              </a:solidFill>
            </a:endParaRPr>
          </a:p>
        </p:txBody>
      </p:sp>
      <p:sp>
        <p:nvSpPr>
          <p:cNvPr id="22531" name="矩形 2"/>
          <p:cNvSpPr>
            <a:spLocks noChangeArrowheads="1"/>
          </p:cNvSpPr>
          <p:nvPr/>
        </p:nvSpPr>
        <p:spPr bwMode="auto">
          <a:xfrm>
            <a:off x="1835696" y="439490"/>
            <a:ext cx="56149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fontAlgn="base" hangingPunct="1">
              <a:spcBef>
                <a:spcPct val="0"/>
              </a:spcBef>
              <a:spcAft>
                <a:spcPct val="0"/>
              </a:spcAft>
              <a:buClrTx/>
              <a:buSzTx/>
              <a:buFontTx/>
              <a:buNone/>
            </a:pPr>
            <a:r>
              <a:rPr lang="zh-TW" altLang="en-US" sz="4000" dirty="0" smtClean="0">
                <a:solidFill>
                  <a:srgbClr val="000000"/>
                </a:solidFill>
                <a:latin typeface="書法家中楷體" pitchFamily="49" charset="-120"/>
                <a:ea typeface="書法家中楷體" pitchFamily="49" charset="-120"/>
              </a:rPr>
              <a:t>輔導室活動剪影</a:t>
            </a:r>
            <a:r>
              <a:rPr lang="en-US" altLang="zh-TW" sz="4000" dirty="0" smtClean="0">
                <a:solidFill>
                  <a:srgbClr val="000000"/>
                </a:solidFill>
                <a:latin typeface="書法家中楷體" pitchFamily="49" charset="-120"/>
                <a:ea typeface="書法家中楷體" pitchFamily="49" charset="-120"/>
              </a:rPr>
              <a:t>~</a:t>
            </a:r>
            <a:r>
              <a:rPr lang="zh-TW" altLang="en-US" sz="4000" dirty="0" smtClean="0">
                <a:solidFill>
                  <a:srgbClr val="000000"/>
                </a:solidFill>
                <a:latin typeface="書法家中楷體" pitchFamily="49" charset="-120"/>
                <a:ea typeface="書法家中楷體" pitchFamily="49" charset="-120"/>
              </a:rPr>
              <a:t>資料組</a:t>
            </a:r>
          </a:p>
        </p:txBody>
      </p:sp>
      <p:pic>
        <p:nvPicPr>
          <p:cNvPr id="22533" name="Picture 5" descr="E:\給主任的照片\資料組\102大手牽小手祖孫上學去\104蔡承佑.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6313" y="-5348288"/>
            <a:ext cx="3132138"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6" descr="E:\給主任的照片\資料組\102大手牽小手祖孫上學去\104蔡承佑.jpg"/>
          <p:cNvPicPr>
            <a:picLocks noChangeAspect="1" noChangeArrowheads="1"/>
          </p:cNvPicPr>
          <p:nvPr/>
        </p:nvPicPr>
        <p:blipFill>
          <a:blip r:embed="rId3">
            <a:extLst>
              <a:ext uri="{28A0092B-C50C-407E-A947-70E740481C1C}">
                <a14:useLocalDpi xmlns:a14="http://schemas.microsoft.com/office/drawing/2010/main" val="0"/>
              </a:ext>
            </a:extLst>
          </a:blip>
          <a:srcRect l="9625" t="8633" r="16255" b="15268"/>
          <a:stretch>
            <a:fillRect/>
          </a:stretch>
        </p:blipFill>
        <p:spPr bwMode="auto">
          <a:xfrm>
            <a:off x="1041400" y="1628775"/>
            <a:ext cx="299085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文字方塊 1"/>
          <p:cNvSpPr txBox="1">
            <a:spLocks noChangeArrowheads="1"/>
          </p:cNvSpPr>
          <p:nvPr/>
        </p:nvSpPr>
        <p:spPr bwMode="auto">
          <a:xfrm>
            <a:off x="900113" y="3695700"/>
            <a:ext cx="3673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algn="ct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開學日祖孫攜手上學</a:t>
            </a:r>
          </a:p>
        </p:txBody>
      </p:sp>
      <p:pic>
        <p:nvPicPr>
          <p:cNvPr id="22536" name="Picture 7" descr="E:\給主任的照片\資料組\102開學日迎新活動2013_08_30\9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1628775"/>
            <a:ext cx="295275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文字方塊 2"/>
          <p:cNvSpPr txBox="1">
            <a:spLocks noChangeArrowheads="1"/>
          </p:cNvSpPr>
          <p:nvPr/>
        </p:nvSpPr>
        <p:spPr bwMode="auto">
          <a:xfrm>
            <a:off x="4859338" y="3695700"/>
            <a:ext cx="3241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algn="ct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開學迎新活動</a:t>
            </a:r>
          </a:p>
        </p:txBody>
      </p:sp>
      <p:pic>
        <p:nvPicPr>
          <p:cNvPr id="22538" name="Picture 8" descr="E:\給主任的照片\資料組\Happy Halloween鬼屋迷宮探險趣\P119075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400" y="4095750"/>
            <a:ext cx="2976563"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9" name="文字方塊 3"/>
          <p:cNvSpPr txBox="1">
            <a:spLocks noChangeArrowheads="1"/>
          </p:cNvSpPr>
          <p:nvPr/>
        </p:nvSpPr>
        <p:spPr bwMode="auto">
          <a:xfrm>
            <a:off x="765175" y="6340475"/>
            <a:ext cx="353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algn="ct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協助家長會辦理萬聖節活動</a:t>
            </a:r>
          </a:p>
        </p:txBody>
      </p:sp>
      <p:pic>
        <p:nvPicPr>
          <p:cNvPr id="22540" name="Picture 9" descr="E:\給主任的照片\資料組\志工特殊教育訓練2013_09_18\IMG_275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9338" y="4095750"/>
            <a:ext cx="29527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1" name="文字方塊 4"/>
          <p:cNvSpPr txBox="1">
            <a:spLocks noChangeArrowheads="1"/>
          </p:cNvSpPr>
          <p:nvPr/>
        </p:nvSpPr>
        <p:spPr bwMode="auto">
          <a:xfrm>
            <a:off x="4859338" y="6340475"/>
            <a:ext cx="3168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algn="ct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辦理志工培訓</a:t>
            </a:r>
          </a:p>
        </p:txBody>
      </p:sp>
    </p:spTree>
    <p:extLst>
      <p:ext uri="{BB962C8B-B14F-4D97-AF65-F5344CB8AC3E}">
        <p14:creationId xmlns:p14="http://schemas.microsoft.com/office/powerpoint/2010/main" val="25901007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descr="E:\給主任的照片\資料組\台東介達國小校際交流2014_05_15\DSC029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3573016"/>
            <a:ext cx="3758054" cy="249720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3555"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fld id="{73B7A6A7-726D-4D74-9624-C784EDC58C5B}" type="slidenum">
              <a:rPr kumimoji="0" lang="en-US" altLang="zh-TW" sz="1000" smtClean="0">
                <a:solidFill>
                  <a:srgbClr val="000000"/>
                </a:solidFill>
              </a:rPr>
              <a:pPr eaLnBrk="1" hangingPunct="1">
                <a:spcBef>
                  <a:spcPct val="0"/>
                </a:spcBef>
                <a:buClrTx/>
                <a:buSzTx/>
                <a:buFontTx/>
                <a:buNone/>
              </a:pPr>
              <a:t>82</a:t>
            </a:fld>
            <a:endParaRPr kumimoji="0" lang="en-US" altLang="zh-TW" sz="1000" smtClean="0">
              <a:solidFill>
                <a:srgbClr val="000000"/>
              </a:solidFill>
            </a:endParaRPr>
          </a:p>
        </p:txBody>
      </p:sp>
      <p:sp>
        <p:nvSpPr>
          <p:cNvPr id="23557" name="矩形 2"/>
          <p:cNvSpPr>
            <a:spLocks noChangeArrowheads="1"/>
          </p:cNvSpPr>
          <p:nvPr/>
        </p:nvSpPr>
        <p:spPr bwMode="auto">
          <a:xfrm>
            <a:off x="1908522" y="620688"/>
            <a:ext cx="56149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fontAlgn="base" hangingPunct="1">
              <a:spcBef>
                <a:spcPct val="0"/>
              </a:spcBef>
              <a:spcAft>
                <a:spcPct val="0"/>
              </a:spcAft>
              <a:buClrTx/>
              <a:buSzTx/>
              <a:buFontTx/>
              <a:buNone/>
            </a:pPr>
            <a:r>
              <a:rPr lang="zh-TW" altLang="en-US" sz="4000" dirty="0" smtClean="0">
                <a:solidFill>
                  <a:srgbClr val="000000"/>
                </a:solidFill>
                <a:latin typeface="書法家中楷體" pitchFamily="49" charset="-120"/>
                <a:ea typeface="書法家中楷體" pitchFamily="49" charset="-120"/>
              </a:rPr>
              <a:t>輔導室活動剪影</a:t>
            </a:r>
            <a:r>
              <a:rPr lang="en-US" altLang="zh-TW" sz="4000" dirty="0" smtClean="0">
                <a:solidFill>
                  <a:srgbClr val="000000"/>
                </a:solidFill>
                <a:latin typeface="書法家中楷體" pitchFamily="49" charset="-120"/>
                <a:ea typeface="書法家中楷體" pitchFamily="49" charset="-120"/>
              </a:rPr>
              <a:t>~</a:t>
            </a:r>
            <a:r>
              <a:rPr lang="zh-TW" altLang="en-US" sz="4000" dirty="0" smtClean="0">
                <a:solidFill>
                  <a:srgbClr val="000000"/>
                </a:solidFill>
                <a:latin typeface="書法家中楷體" pitchFamily="49" charset="-120"/>
                <a:ea typeface="書法家中楷體" pitchFamily="49" charset="-120"/>
              </a:rPr>
              <a:t>資料組</a:t>
            </a:r>
          </a:p>
        </p:txBody>
      </p:sp>
      <p:pic>
        <p:nvPicPr>
          <p:cNvPr id="49154" name="Picture 2" descr="E:\給主任的照片\資料組\台東介達國小校際交流2014_05_15\DSC028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2420888"/>
            <a:ext cx="3816424" cy="253599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3559" name="文字方塊 4"/>
          <p:cNvSpPr txBox="1">
            <a:spLocks noChangeArrowheads="1"/>
          </p:cNvSpPr>
          <p:nvPr/>
        </p:nvSpPr>
        <p:spPr bwMode="auto">
          <a:xfrm>
            <a:off x="5076825" y="1916113"/>
            <a:ext cx="3167063"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fontAlgn="base" hangingPunct="1">
              <a:spcBef>
                <a:spcPct val="0"/>
              </a:spcBef>
              <a:spcAft>
                <a:spcPct val="0"/>
              </a:spcAft>
              <a:buClrTx/>
              <a:buSzTx/>
              <a:buFontTx/>
              <a:buNone/>
            </a:pPr>
            <a:r>
              <a:rPr lang="zh-TW" altLang="en-US" dirty="0" smtClean="0">
                <a:solidFill>
                  <a:srgbClr val="000000"/>
                </a:solidFill>
                <a:latin typeface="文鼎標準楷體" pitchFamily="65" charset="-120"/>
                <a:ea typeface="文鼎標準楷體" pitchFamily="65" charset="-120"/>
              </a:rPr>
              <a:t>與台東介達國小</a:t>
            </a:r>
            <a:endParaRPr lang="en-US" altLang="zh-TW" dirty="0" smtClean="0">
              <a:solidFill>
                <a:srgbClr val="000000"/>
              </a:solidFill>
              <a:latin typeface="文鼎標準楷體" pitchFamily="65" charset="-120"/>
              <a:ea typeface="文鼎標準楷體" pitchFamily="65" charset="-120"/>
            </a:endParaRPr>
          </a:p>
          <a:p>
            <a:pPr eaLnBrk="1" fontAlgn="base" hangingPunct="1">
              <a:spcBef>
                <a:spcPct val="0"/>
              </a:spcBef>
              <a:spcAft>
                <a:spcPct val="0"/>
              </a:spcAft>
              <a:buClrTx/>
              <a:buSzTx/>
              <a:buFontTx/>
              <a:buNone/>
            </a:pPr>
            <a:r>
              <a:rPr lang="zh-TW" altLang="en-US" dirty="0" smtClean="0">
                <a:solidFill>
                  <a:srgbClr val="000000"/>
                </a:solidFill>
                <a:latin typeface="文鼎標準楷體" pitchFamily="65" charset="-120"/>
                <a:ea typeface="文鼎標準楷體" pitchFamily="65" charset="-120"/>
              </a:rPr>
              <a:t>進行</a:t>
            </a:r>
            <a:endParaRPr lang="en-US" altLang="zh-TW" dirty="0" smtClean="0">
              <a:solidFill>
                <a:srgbClr val="000000"/>
              </a:solidFill>
              <a:latin typeface="文鼎標準楷體" pitchFamily="65" charset="-120"/>
              <a:ea typeface="文鼎標準楷體" pitchFamily="65" charset="-120"/>
            </a:endParaRPr>
          </a:p>
          <a:p>
            <a:pPr eaLnBrk="1" fontAlgn="base" hangingPunct="1">
              <a:spcBef>
                <a:spcPct val="0"/>
              </a:spcBef>
              <a:spcAft>
                <a:spcPct val="0"/>
              </a:spcAft>
              <a:buClrTx/>
              <a:buSzTx/>
              <a:buFontTx/>
              <a:buNone/>
            </a:pPr>
            <a:r>
              <a:rPr lang="zh-TW" altLang="en-US" dirty="0" smtClean="0">
                <a:solidFill>
                  <a:srgbClr val="000000"/>
                </a:solidFill>
                <a:latin typeface="文鼎標準楷體" pitchFamily="65" charset="-120"/>
                <a:ea typeface="文鼎標準楷體" pitchFamily="65" charset="-120"/>
              </a:rPr>
              <a:t>校際交流</a:t>
            </a:r>
          </a:p>
        </p:txBody>
      </p:sp>
    </p:spTree>
    <p:extLst>
      <p:ext uri="{BB962C8B-B14F-4D97-AF65-F5344CB8AC3E}">
        <p14:creationId xmlns:p14="http://schemas.microsoft.com/office/powerpoint/2010/main" val="182066302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fld id="{BD89C17E-FD7F-4F94-BAEE-3CDBB545B549}" type="slidenum">
              <a:rPr kumimoji="0" lang="en-US" altLang="zh-TW" sz="1000" smtClean="0">
                <a:solidFill>
                  <a:srgbClr val="000000"/>
                </a:solidFill>
              </a:rPr>
              <a:pPr eaLnBrk="1" hangingPunct="1">
                <a:spcBef>
                  <a:spcPct val="0"/>
                </a:spcBef>
                <a:buClrTx/>
                <a:buSzTx/>
                <a:buFontTx/>
                <a:buNone/>
              </a:pPr>
              <a:t>83</a:t>
            </a:fld>
            <a:endParaRPr kumimoji="0" lang="en-US" altLang="zh-TW" sz="1000" smtClean="0">
              <a:solidFill>
                <a:srgbClr val="000000"/>
              </a:solidFill>
            </a:endParaRPr>
          </a:p>
        </p:txBody>
      </p:sp>
      <p:sp>
        <p:nvSpPr>
          <p:cNvPr id="24579" name="矩形 2"/>
          <p:cNvSpPr>
            <a:spLocks noChangeArrowheads="1"/>
          </p:cNvSpPr>
          <p:nvPr/>
        </p:nvSpPr>
        <p:spPr bwMode="auto">
          <a:xfrm>
            <a:off x="1979712" y="453526"/>
            <a:ext cx="56149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eaLnBrk="1" fontAlgn="base" hangingPunct="1">
              <a:spcBef>
                <a:spcPct val="0"/>
              </a:spcBef>
              <a:spcAft>
                <a:spcPct val="0"/>
              </a:spcAft>
              <a:buClrTx/>
              <a:buSzTx/>
              <a:buFontTx/>
              <a:buNone/>
            </a:pPr>
            <a:r>
              <a:rPr lang="zh-TW" altLang="en-US" sz="4000" dirty="0" smtClean="0">
                <a:solidFill>
                  <a:srgbClr val="000000"/>
                </a:solidFill>
                <a:latin typeface="書法家中楷體" pitchFamily="49" charset="-120"/>
                <a:ea typeface="書法家中楷體" pitchFamily="49" charset="-120"/>
              </a:rPr>
              <a:t>輔導室活動剪影</a:t>
            </a:r>
            <a:r>
              <a:rPr lang="en-US" altLang="zh-TW" sz="4000" dirty="0" smtClean="0">
                <a:solidFill>
                  <a:srgbClr val="000000"/>
                </a:solidFill>
                <a:latin typeface="書法家中楷體" pitchFamily="49" charset="-120"/>
                <a:ea typeface="書法家中楷體" pitchFamily="49" charset="-120"/>
              </a:rPr>
              <a:t>~</a:t>
            </a:r>
            <a:r>
              <a:rPr lang="zh-TW" altLang="en-US" sz="4000" dirty="0" smtClean="0">
                <a:solidFill>
                  <a:srgbClr val="000000"/>
                </a:solidFill>
                <a:latin typeface="書法家中楷體" pitchFamily="49" charset="-120"/>
                <a:ea typeface="書法家中楷體" pitchFamily="49" charset="-120"/>
              </a:rPr>
              <a:t>資料組</a:t>
            </a:r>
          </a:p>
        </p:txBody>
      </p:sp>
      <p:pic>
        <p:nvPicPr>
          <p:cNvPr id="24581" name="Picture 2" descr="E:\給主任的照片\資料組\母親節慶祝活動2014_05_08\DSC02345.JPG"/>
          <p:cNvPicPr>
            <a:picLocks noChangeAspect="1" noChangeArrowheads="1"/>
          </p:cNvPicPr>
          <p:nvPr/>
        </p:nvPicPr>
        <p:blipFill>
          <a:blip r:embed="rId2">
            <a:extLst>
              <a:ext uri="{28A0092B-C50C-407E-A947-70E740481C1C}">
                <a14:useLocalDpi xmlns:a14="http://schemas.microsoft.com/office/drawing/2010/main" val="0"/>
              </a:ext>
            </a:extLst>
          </a:blip>
          <a:srcRect l="5286"/>
          <a:stretch>
            <a:fillRect/>
          </a:stretch>
        </p:blipFill>
        <p:spPr bwMode="auto">
          <a:xfrm>
            <a:off x="1258888" y="1620838"/>
            <a:ext cx="2976562"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3" descr="E:\給主任的照片\資料組\教師節慶祝活動2013_09_26\IMG_2802.JPG"/>
          <p:cNvPicPr>
            <a:picLocks noChangeAspect="1" noChangeArrowheads="1"/>
          </p:cNvPicPr>
          <p:nvPr/>
        </p:nvPicPr>
        <p:blipFill>
          <a:blip r:embed="rId3">
            <a:extLst>
              <a:ext uri="{28A0092B-C50C-407E-A947-70E740481C1C}">
                <a14:useLocalDpi xmlns:a14="http://schemas.microsoft.com/office/drawing/2010/main" val="0"/>
              </a:ext>
            </a:extLst>
          </a:blip>
          <a:srcRect l="6145" b="684"/>
          <a:stretch>
            <a:fillRect/>
          </a:stretch>
        </p:blipFill>
        <p:spPr bwMode="auto">
          <a:xfrm>
            <a:off x="5175250" y="1590675"/>
            <a:ext cx="2940050"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4" descr="E:\給主任的照片\資料組\游美蘭老師-102新春親子揮毫活動照片2014_01_15\DSC0209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4221163"/>
            <a:ext cx="2951162"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5" descr="E:\給主任的照片\資料組\六年級升學輔導活動2014_04_03\金華國中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5250" y="4221163"/>
            <a:ext cx="2940050"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文字方塊 4"/>
          <p:cNvSpPr txBox="1">
            <a:spLocks noChangeArrowheads="1"/>
          </p:cNvSpPr>
          <p:nvPr/>
        </p:nvSpPr>
        <p:spPr bwMode="auto">
          <a:xfrm>
            <a:off x="1258888" y="3665538"/>
            <a:ext cx="297656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algn="ct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母親節慶祝活動</a:t>
            </a:r>
            <a:endParaRPr lang="en-US" altLang="zh-TW" sz="2000" smtClean="0">
              <a:solidFill>
                <a:srgbClr val="000000"/>
              </a:solidFill>
              <a:latin typeface="文鼎標準楷體" pitchFamily="65" charset="-120"/>
              <a:ea typeface="文鼎標準楷體" pitchFamily="65" charset="-120"/>
            </a:endParaRPr>
          </a:p>
          <a:p>
            <a:pPr eaLnBrk="1" fontAlgn="base" hangingPunct="1">
              <a:spcBef>
                <a:spcPct val="0"/>
              </a:spcBef>
              <a:spcAft>
                <a:spcPct val="0"/>
              </a:spcAft>
              <a:buClrTx/>
              <a:buSzTx/>
              <a:buFontTx/>
              <a:buNone/>
            </a:pPr>
            <a:endParaRPr lang="zh-TW" altLang="en-US" sz="2400" smtClean="0">
              <a:solidFill>
                <a:srgbClr val="000000"/>
              </a:solidFill>
            </a:endParaRPr>
          </a:p>
        </p:txBody>
      </p:sp>
      <p:sp>
        <p:nvSpPr>
          <p:cNvPr id="24586" name="文字方塊 5"/>
          <p:cNvSpPr txBox="1">
            <a:spLocks noChangeArrowheads="1"/>
          </p:cNvSpPr>
          <p:nvPr/>
        </p:nvSpPr>
        <p:spPr bwMode="auto">
          <a:xfrm>
            <a:off x="5175250" y="3671888"/>
            <a:ext cx="306863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algn="ct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教師節慶祝活動</a:t>
            </a:r>
          </a:p>
        </p:txBody>
      </p:sp>
      <p:sp>
        <p:nvSpPr>
          <p:cNvPr id="24587" name="文字方塊 6"/>
          <p:cNvSpPr txBox="1">
            <a:spLocks noChangeArrowheads="1"/>
          </p:cNvSpPr>
          <p:nvPr/>
        </p:nvSpPr>
        <p:spPr bwMode="auto">
          <a:xfrm>
            <a:off x="1258888" y="6308725"/>
            <a:ext cx="2976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algn="ct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親子新春揮毫</a:t>
            </a:r>
          </a:p>
        </p:txBody>
      </p:sp>
      <p:sp>
        <p:nvSpPr>
          <p:cNvPr id="24588" name="文字方塊 7"/>
          <p:cNvSpPr txBox="1">
            <a:spLocks noChangeArrowheads="1"/>
          </p:cNvSpPr>
          <p:nvPr/>
        </p:nvSpPr>
        <p:spPr bwMode="auto">
          <a:xfrm>
            <a:off x="5159375" y="6308725"/>
            <a:ext cx="2852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kumimoji="1" sz="2800">
                <a:solidFill>
                  <a:schemeClr val="tx1"/>
                </a:solidFill>
                <a:latin typeface="Arial" charset="0"/>
                <a:ea typeface="新細明體" pitchFamily="18" charset="-120"/>
              </a:defRPr>
            </a:lvl1pPr>
            <a:lvl2pPr marL="742950" indent="-285750" eaLnBrk="0" hangingPunct="0">
              <a:spcBef>
                <a:spcPct val="20000"/>
              </a:spcBef>
              <a:buClr>
                <a:schemeClr val="accent1"/>
              </a:buClr>
              <a:buSzPct val="75000"/>
              <a:buFont typeface="Wingdings" pitchFamily="2" charset="2"/>
              <a:buChar char="n"/>
              <a:defRPr kumimoji="1" sz="2600">
                <a:solidFill>
                  <a:schemeClr val="tx1"/>
                </a:solidFill>
                <a:latin typeface="Arial" charset="0"/>
                <a:ea typeface="新細明體" pitchFamily="18" charset="-120"/>
              </a:defRPr>
            </a:lvl2pPr>
            <a:lvl3pPr marL="1143000" indent="-228600" eaLnBrk="0" hangingPunct="0">
              <a:spcBef>
                <a:spcPct val="20000"/>
              </a:spcBef>
              <a:buClr>
                <a:schemeClr val="folHlink"/>
              </a:buClr>
              <a:buSzPct val="55000"/>
              <a:buFont typeface="Wingdings" pitchFamily="2" charset="2"/>
              <a:buChar char="n"/>
              <a:defRPr kumimoji="1" sz="2300">
                <a:solidFill>
                  <a:schemeClr val="tx1"/>
                </a:solidFill>
                <a:latin typeface="Arial" charset="0"/>
                <a:ea typeface="新細明體" pitchFamily="18" charset="-120"/>
              </a:defRPr>
            </a:lvl3pPr>
            <a:lvl4pPr marL="16002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Font typeface="Wingdings" pitchFamily="2" charset="2"/>
              <a:buChar char="§"/>
              <a:defRPr kumimoji="1" sz="2000">
                <a:solidFill>
                  <a:schemeClr val="tx1"/>
                </a:solidFill>
                <a:latin typeface="Arial" charset="0"/>
                <a:ea typeface="新細明體" pitchFamily="18" charset="-120"/>
              </a:defRPr>
            </a:lvl9pPr>
          </a:lstStyle>
          <a:p>
            <a:pPr algn="ctr" eaLnBrk="1" fontAlgn="base" hangingPunct="1">
              <a:spcBef>
                <a:spcPct val="0"/>
              </a:spcBef>
              <a:spcAft>
                <a:spcPct val="0"/>
              </a:spcAft>
              <a:buClrTx/>
              <a:buSzTx/>
              <a:buFontTx/>
              <a:buNone/>
            </a:pPr>
            <a:r>
              <a:rPr lang="zh-TW" altLang="en-US" sz="2000" smtClean="0">
                <a:solidFill>
                  <a:srgbClr val="000000"/>
                </a:solidFill>
                <a:latin typeface="文鼎標準楷體" pitchFamily="65" charset="-120"/>
                <a:ea typeface="文鼎標準楷體" pitchFamily="65" charset="-120"/>
              </a:rPr>
              <a:t>金華國中升學輔導</a:t>
            </a:r>
          </a:p>
        </p:txBody>
      </p:sp>
    </p:spTree>
    <p:extLst>
      <p:ext uri="{BB962C8B-B14F-4D97-AF65-F5344CB8AC3E}">
        <p14:creationId xmlns:p14="http://schemas.microsoft.com/office/powerpoint/2010/main" val="301085210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kumimoji="1" lang="zh-TW" altLang="en-US" sz="4800" dirty="0">
                <a:solidFill>
                  <a:srgbClr val="000000"/>
                </a:solidFill>
                <a:latin typeface="書法家中楷體" pitchFamily="49" charset="-120"/>
                <a:ea typeface="書法家中楷體" pitchFamily="49" charset="-120"/>
                <a:cs typeface="+mn-cs"/>
              </a:rPr>
              <a:t>教育事業好夥伴</a:t>
            </a:r>
          </a:p>
        </p:txBody>
      </p:sp>
      <p:sp>
        <p:nvSpPr>
          <p:cNvPr id="3" name="內容版面配置區 2"/>
          <p:cNvSpPr>
            <a:spLocks noGrp="1"/>
          </p:cNvSpPr>
          <p:nvPr>
            <p:ph idx="1"/>
          </p:nvPr>
        </p:nvSpPr>
        <p:spPr>
          <a:xfrm>
            <a:off x="395536" y="2132856"/>
            <a:ext cx="8229600" cy="4525963"/>
          </a:xfrm>
        </p:spPr>
        <p:txBody>
          <a:bodyPr>
            <a:normAutofit/>
          </a:bodyPr>
          <a:lstStyle/>
          <a:p>
            <a:pPr marL="0" indent="0" algn="ctr">
              <a:buNone/>
            </a:pPr>
            <a:r>
              <a:rPr lang="zh-TW" altLang="en-US" sz="4000" dirty="0" smtClean="0">
                <a:latin typeface="標楷體" panose="03000509000000000000" pitchFamily="65" charset="-120"/>
                <a:ea typeface="標楷體" panose="03000509000000000000" pitchFamily="65" charset="-120"/>
              </a:rPr>
              <a:t>您的支持</a:t>
            </a:r>
            <a:r>
              <a:rPr lang="zh-TW" altLang="en-US" sz="4000" dirty="0">
                <a:latin typeface="標楷體" panose="03000509000000000000" pitchFamily="65" charset="-120"/>
                <a:ea typeface="標楷體" panose="03000509000000000000" pitchFamily="65" charset="-120"/>
              </a:rPr>
              <a:t>、關懷、</a:t>
            </a:r>
            <a:r>
              <a:rPr lang="zh-TW" altLang="en-US" sz="4000" dirty="0" smtClean="0">
                <a:latin typeface="標楷體" panose="03000509000000000000" pitchFamily="65" charset="-120"/>
                <a:ea typeface="標楷體" panose="03000509000000000000" pitchFamily="65" charset="-120"/>
              </a:rPr>
              <a:t>信任</a:t>
            </a:r>
            <a:endParaRPr lang="en-US" altLang="zh-TW" sz="4000" dirty="0" smtClean="0">
              <a:latin typeface="標楷體" panose="03000509000000000000" pitchFamily="65" charset="-120"/>
              <a:ea typeface="標楷體" panose="03000509000000000000" pitchFamily="65" charset="-120"/>
            </a:endParaRPr>
          </a:p>
          <a:p>
            <a:pPr marL="0" indent="0" algn="ctr">
              <a:buNone/>
            </a:pPr>
            <a:r>
              <a:rPr lang="zh-TW" altLang="en-US" sz="4000" dirty="0" smtClean="0">
                <a:latin typeface="標楷體" panose="03000509000000000000" pitchFamily="65" charset="-120"/>
                <a:ea typeface="標楷體" panose="03000509000000000000" pitchFamily="65" charset="-120"/>
              </a:rPr>
              <a:t>一定會讓孩子</a:t>
            </a:r>
            <a:endParaRPr lang="en-US" altLang="zh-TW" sz="4000" dirty="0" smtClean="0">
              <a:latin typeface="標楷體" panose="03000509000000000000" pitchFamily="65" charset="-120"/>
              <a:ea typeface="標楷體" panose="03000509000000000000" pitchFamily="65" charset="-120"/>
            </a:endParaRPr>
          </a:p>
          <a:p>
            <a:pPr marL="0" indent="0" algn="ctr">
              <a:buNone/>
            </a:pPr>
            <a:r>
              <a:rPr lang="zh-TW" altLang="en-US" sz="4000" dirty="0" smtClean="0">
                <a:latin typeface="標楷體" panose="03000509000000000000" pitchFamily="65" charset="-120"/>
                <a:ea typeface="標楷體" panose="03000509000000000000" pitchFamily="65" charset="-120"/>
              </a:rPr>
              <a:t>更健康、更和樂、更進步</a:t>
            </a:r>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9126710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defRPr/>
            </a:pPr>
            <a:r>
              <a:rPr lang="zh-TW" altLang="en-US" sz="4400" kern="1200" dirty="0">
                <a:solidFill>
                  <a:schemeClr val="tx1"/>
                </a:solidFill>
                <a:latin typeface="書法家中楷體" pitchFamily="49" charset="-120"/>
                <a:ea typeface="書法家中楷體" pitchFamily="49" charset="-120"/>
                <a:cs typeface="+mn-cs"/>
              </a:rPr>
              <a:t>我們的期許</a:t>
            </a:r>
          </a:p>
        </p:txBody>
      </p:sp>
      <p:sp>
        <p:nvSpPr>
          <p:cNvPr id="3" name="內容版面配置區 2"/>
          <p:cNvSpPr>
            <a:spLocks noGrp="1"/>
          </p:cNvSpPr>
          <p:nvPr>
            <p:ph idx="1"/>
          </p:nvPr>
        </p:nvSpPr>
        <p:spPr/>
        <p:txBody>
          <a:bodyPr>
            <a:normAutofit fontScale="92500"/>
          </a:bodyPr>
          <a:lstStyle/>
          <a:p>
            <a:pPr marL="0" indent="0">
              <a:buFont typeface="Wingdings" pitchFamily="2" charset="2"/>
              <a:buNone/>
              <a:defRPr/>
            </a:pPr>
            <a:r>
              <a:rPr lang="zh-TW" altLang="en-US" dirty="0">
                <a:latin typeface="書法家中楷體" pitchFamily="49" charset="-120"/>
                <a:ea typeface="書法家中楷體" pitchFamily="49" charset="-120"/>
              </a:rPr>
              <a:t>孩子擁有</a:t>
            </a:r>
            <a:endParaRPr lang="en-US" altLang="zh-TW" dirty="0">
              <a:latin typeface="書法家中楷體" pitchFamily="49" charset="-120"/>
              <a:ea typeface="書法家中楷體" pitchFamily="49" charset="-120"/>
            </a:endParaRPr>
          </a:p>
          <a:p>
            <a:pPr marL="0" indent="0">
              <a:buFont typeface="Wingdings" pitchFamily="2" charset="2"/>
              <a:buNone/>
              <a:defRPr/>
            </a:pPr>
            <a:r>
              <a:rPr lang="en-US" altLang="zh-TW" dirty="0">
                <a:latin typeface="書法家中楷體" pitchFamily="49" charset="-120"/>
                <a:ea typeface="書法家中楷體" pitchFamily="49" charset="-120"/>
              </a:rPr>
              <a:t>(</a:t>
            </a:r>
            <a:r>
              <a:rPr lang="zh-TW" altLang="en-US" dirty="0">
                <a:latin typeface="書法家中楷體" pitchFamily="49" charset="-120"/>
                <a:ea typeface="書法家中楷體" pitchFamily="49" charset="-120"/>
              </a:rPr>
              <a:t>一</a:t>
            </a:r>
            <a:r>
              <a:rPr lang="en-US" altLang="zh-TW" dirty="0">
                <a:latin typeface="書法家中楷體" pitchFamily="49" charset="-120"/>
                <a:ea typeface="書法家中楷體" pitchFamily="49" charset="-120"/>
              </a:rPr>
              <a:t>) </a:t>
            </a:r>
            <a:r>
              <a:rPr lang="zh-TW" altLang="en-US" dirty="0">
                <a:latin typeface="書法家中楷體" pitchFamily="49" charset="-120"/>
                <a:ea typeface="書法家中楷體" pitchFamily="49" charset="-120"/>
              </a:rPr>
              <a:t>健全的</a:t>
            </a:r>
            <a:r>
              <a:rPr lang="zh-TW" altLang="en-US" dirty="0" smtClean="0">
                <a:latin typeface="書法家中楷體" pitchFamily="49" charset="-120"/>
                <a:ea typeface="書法家中楷體" pitchFamily="49" charset="-120"/>
              </a:rPr>
              <a:t>人格</a:t>
            </a:r>
            <a:r>
              <a:rPr lang="en-US" altLang="zh-TW" dirty="0" smtClean="0">
                <a:latin typeface="新細明體"/>
              </a:rPr>
              <a:t>〜</a:t>
            </a:r>
            <a:r>
              <a:rPr lang="zh-TW" altLang="en-US" dirty="0" smtClean="0">
                <a:latin typeface="書法家中楷體" pitchFamily="49" charset="-120"/>
                <a:ea typeface="書法家中楷體" pitchFamily="49" charset="-120"/>
              </a:rPr>
              <a:t>能愛惜自己、尊重他人；勇於</a:t>
            </a:r>
            <a:endParaRPr lang="en-US" altLang="zh-TW" dirty="0" smtClean="0">
              <a:latin typeface="書法家中楷體" pitchFamily="49" charset="-120"/>
              <a:ea typeface="書法家中楷體" pitchFamily="49" charset="-120"/>
            </a:endParaRPr>
          </a:p>
          <a:p>
            <a:pPr marL="0" indent="0">
              <a:buFont typeface="Wingdings" pitchFamily="2" charset="2"/>
              <a:buNone/>
              <a:defRPr/>
            </a:pPr>
            <a:r>
              <a:rPr lang="zh-TW" altLang="en-US" dirty="0">
                <a:latin typeface="書法家中楷體" pitchFamily="49" charset="-120"/>
                <a:ea typeface="書法家中楷體" pitchFamily="49" charset="-120"/>
              </a:rPr>
              <a:t> </a:t>
            </a:r>
            <a:r>
              <a:rPr lang="zh-TW" altLang="en-US" dirty="0" smtClean="0">
                <a:latin typeface="書法家中楷體" pitchFamily="49" charset="-120"/>
                <a:ea typeface="書法家中楷體" pitchFamily="49" charset="-120"/>
              </a:rPr>
              <a:t>     負責、樂於助人</a:t>
            </a:r>
            <a:r>
              <a:rPr lang="zh-TW" altLang="en-US" dirty="0">
                <a:latin typeface="書法家中楷體" pitchFamily="49" charset="-120"/>
                <a:ea typeface="書法家中楷體" pitchFamily="49" charset="-120"/>
              </a:rPr>
              <a:t>。</a:t>
            </a:r>
          </a:p>
          <a:p>
            <a:pPr marL="0" indent="0">
              <a:buFont typeface="Wingdings" pitchFamily="2" charset="2"/>
              <a:buNone/>
              <a:defRPr/>
            </a:pPr>
            <a:r>
              <a:rPr lang="en-US" altLang="zh-TW" dirty="0">
                <a:latin typeface="書法家中楷體" pitchFamily="49" charset="-120"/>
                <a:ea typeface="書法家中楷體" pitchFamily="49" charset="-120"/>
              </a:rPr>
              <a:t>(</a:t>
            </a:r>
            <a:r>
              <a:rPr lang="zh-TW" altLang="en-US" dirty="0">
                <a:latin typeface="書法家中楷體" pitchFamily="49" charset="-120"/>
                <a:ea typeface="書法家中楷體" pitchFamily="49" charset="-120"/>
              </a:rPr>
              <a:t>二</a:t>
            </a:r>
            <a:r>
              <a:rPr lang="en-US" altLang="zh-TW" dirty="0">
                <a:latin typeface="書法家中楷體" pitchFamily="49" charset="-120"/>
                <a:ea typeface="書法家中楷體" pitchFamily="49" charset="-120"/>
              </a:rPr>
              <a:t>)</a:t>
            </a:r>
            <a:r>
              <a:rPr lang="zh-TW" altLang="en-US" dirty="0">
                <a:latin typeface="書法家中楷體" pitchFamily="49" charset="-120"/>
                <a:ea typeface="書法家中楷體" pitchFamily="49" charset="-120"/>
              </a:rPr>
              <a:t>適應社會變遷的</a:t>
            </a:r>
            <a:r>
              <a:rPr lang="zh-TW" altLang="en-US" dirty="0" smtClean="0">
                <a:latin typeface="書法家中楷體" pitchFamily="49" charset="-120"/>
                <a:ea typeface="書法家中楷體" pitchFamily="49" charset="-120"/>
              </a:rPr>
              <a:t>能力來面對</a:t>
            </a:r>
            <a:r>
              <a:rPr lang="en-US" altLang="zh-TW" dirty="0" smtClean="0">
                <a:latin typeface="新細明體"/>
              </a:rPr>
              <a:t>〜</a:t>
            </a:r>
            <a:r>
              <a:rPr lang="zh-TW" altLang="en-US" dirty="0" smtClean="0">
                <a:latin typeface="書法家中楷體" pitchFamily="49" charset="-120"/>
                <a:ea typeface="書法家中楷體" pitchFamily="49" charset="-120"/>
              </a:rPr>
              <a:t> </a:t>
            </a:r>
            <a:r>
              <a:rPr lang="zh-TW" altLang="en-US" dirty="0">
                <a:latin typeface="書法家中楷體" pitchFamily="49" charset="-120"/>
                <a:ea typeface="書法家中楷體" pitchFamily="49" charset="-120"/>
              </a:rPr>
              <a:t>資訊時代的</a:t>
            </a:r>
            <a:r>
              <a:rPr lang="zh-TW" altLang="en-US" dirty="0" smtClean="0">
                <a:latin typeface="書法家中楷體" pitchFamily="49" charset="-120"/>
                <a:ea typeface="書法家中楷體" pitchFamily="49" charset="-120"/>
              </a:rPr>
              <a:t>社</a:t>
            </a:r>
            <a:endParaRPr lang="en-US" altLang="zh-TW" dirty="0" smtClean="0">
              <a:latin typeface="書法家中楷體" pitchFamily="49" charset="-120"/>
              <a:ea typeface="書法家中楷體" pitchFamily="49" charset="-120"/>
            </a:endParaRPr>
          </a:p>
          <a:p>
            <a:pPr marL="0" indent="0">
              <a:buFont typeface="Wingdings" pitchFamily="2" charset="2"/>
              <a:buNone/>
              <a:defRPr/>
            </a:pPr>
            <a:r>
              <a:rPr lang="zh-TW" altLang="en-US" dirty="0">
                <a:latin typeface="書法家中楷體" pitchFamily="49" charset="-120"/>
                <a:ea typeface="書法家中楷體" pitchFamily="49" charset="-120"/>
              </a:rPr>
              <a:t> </a:t>
            </a:r>
            <a:r>
              <a:rPr lang="zh-TW" altLang="en-US" dirty="0" smtClean="0">
                <a:latin typeface="書法家中楷體" pitchFamily="49" charset="-120"/>
                <a:ea typeface="書法家中楷體" pitchFamily="49" charset="-120"/>
              </a:rPr>
              <a:t>    會變化</a:t>
            </a:r>
            <a:r>
              <a:rPr lang="zh-TW" altLang="en-US" dirty="0" smtClean="0">
                <a:latin typeface="新細明體"/>
              </a:rPr>
              <a:t>、</a:t>
            </a:r>
            <a:r>
              <a:rPr lang="zh-TW" altLang="en-US" dirty="0" smtClean="0">
                <a:latin typeface="書法家中楷體" pitchFamily="49" charset="-120"/>
                <a:ea typeface="書法家中楷體" pitchFamily="49" charset="-120"/>
              </a:rPr>
              <a:t>知識結構的改變</a:t>
            </a:r>
            <a:r>
              <a:rPr lang="zh-TW" altLang="en-US" dirty="0" smtClean="0">
                <a:latin typeface="新細明體"/>
              </a:rPr>
              <a:t>、</a:t>
            </a:r>
            <a:r>
              <a:rPr lang="zh-TW" altLang="en-US" dirty="0" smtClean="0">
                <a:latin typeface="書法家中楷體" pitchFamily="49" charset="-120"/>
                <a:ea typeface="書法家中楷體" pitchFamily="49" charset="-120"/>
              </a:rPr>
              <a:t>性別平權的觀念     </a:t>
            </a:r>
            <a:endParaRPr lang="en-US" altLang="zh-TW" dirty="0" smtClean="0">
              <a:latin typeface="書法家中楷體" pitchFamily="49" charset="-120"/>
              <a:ea typeface="書法家中楷體" pitchFamily="49" charset="-120"/>
            </a:endParaRPr>
          </a:p>
          <a:p>
            <a:pPr marL="0" indent="0">
              <a:buFont typeface="Wingdings" pitchFamily="2" charset="2"/>
              <a:buNone/>
              <a:defRPr/>
            </a:pPr>
            <a:r>
              <a:rPr lang="zh-TW" altLang="en-US" dirty="0">
                <a:latin typeface="書法家中楷體" pitchFamily="49" charset="-120"/>
                <a:ea typeface="書法家中楷體" pitchFamily="49" charset="-120"/>
              </a:rPr>
              <a:t> </a:t>
            </a:r>
            <a:r>
              <a:rPr lang="zh-TW" altLang="en-US" dirty="0" smtClean="0">
                <a:latin typeface="書法家中楷體" pitchFamily="49" charset="-120"/>
                <a:ea typeface="書法家中楷體" pitchFamily="49" charset="-120"/>
              </a:rPr>
              <a:t>    </a:t>
            </a:r>
            <a:r>
              <a:rPr lang="zh-TW" altLang="en-US" dirty="0" smtClean="0">
                <a:latin typeface="新細明體"/>
              </a:rPr>
              <a:t>、</a:t>
            </a:r>
            <a:r>
              <a:rPr lang="zh-TW" altLang="en-US" dirty="0" smtClean="0">
                <a:latin typeface="書法家中楷體" pitchFamily="49" charset="-120"/>
                <a:ea typeface="書法家中楷體" pitchFamily="49" charset="-120"/>
              </a:rPr>
              <a:t>家庭</a:t>
            </a:r>
            <a:r>
              <a:rPr lang="zh-TW" altLang="en-US" dirty="0">
                <a:latin typeface="書法家中楷體" pitchFamily="49" charset="-120"/>
                <a:ea typeface="書法家中楷體" pitchFamily="49" charset="-120"/>
              </a:rPr>
              <a:t>功能的</a:t>
            </a:r>
            <a:r>
              <a:rPr lang="zh-TW" altLang="en-US" dirty="0" smtClean="0">
                <a:latin typeface="書法家中楷體" pitchFamily="49" charset="-120"/>
                <a:ea typeface="書法家中楷體" pitchFamily="49" charset="-120"/>
              </a:rPr>
              <a:t>改變</a:t>
            </a:r>
            <a:r>
              <a:rPr lang="en-US" altLang="zh-TW" dirty="0" smtClean="0">
                <a:latin typeface="書法家中楷體" pitchFamily="49" charset="-120"/>
                <a:ea typeface="書法家中楷體" pitchFamily="49" charset="-120"/>
              </a:rPr>
              <a:t>…</a:t>
            </a:r>
          </a:p>
          <a:p>
            <a:pPr marL="0" indent="0">
              <a:buFont typeface="Wingdings" pitchFamily="2" charset="2"/>
              <a:buNone/>
              <a:defRPr/>
            </a:pPr>
            <a:r>
              <a:rPr lang="en-US" altLang="zh-TW" dirty="0" smtClean="0">
                <a:latin typeface="書法家中楷體" pitchFamily="49" charset="-120"/>
                <a:ea typeface="書法家中楷體" pitchFamily="49" charset="-120"/>
              </a:rPr>
              <a:t>(</a:t>
            </a:r>
            <a:r>
              <a:rPr lang="zh-TW" altLang="en-US" dirty="0" smtClean="0">
                <a:latin typeface="書法家中楷體" pitchFamily="49" charset="-120"/>
                <a:ea typeface="書法家中楷體" pitchFamily="49" charset="-120"/>
              </a:rPr>
              <a:t>三</a:t>
            </a:r>
            <a:r>
              <a:rPr lang="en-US" altLang="zh-TW" dirty="0" smtClean="0">
                <a:latin typeface="書法家中楷體" pitchFamily="49" charset="-120"/>
                <a:ea typeface="書法家中楷體" pitchFamily="49" charset="-120"/>
              </a:rPr>
              <a:t>)</a:t>
            </a:r>
            <a:r>
              <a:rPr lang="zh-TW" altLang="en-US" dirty="0">
                <a:latin typeface="書法家中楷體" pitchFamily="49" charset="-120"/>
                <a:ea typeface="書法家中楷體" pitchFamily="49" charset="-120"/>
              </a:rPr>
              <a:t>積極</a:t>
            </a:r>
            <a:r>
              <a:rPr lang="zh-TW" altLang="en-US" dirty="0" smtClean="0">
                <a:latin typeface="書法家中楷體" pitchFamily="49" charset="-120"/>
                <a:ea typeface="書法家中楷體" pitchFamily="49" charset="-120"/>
              </a:rPr>
              <a:t>主動性</a:t>
            </a:r>
            <a:r>
              <a:rPr lang="zh-TW" altLang="en-US" dirty="0" smtClean="0">
                <a:latin typeface="新細明體"/>
              </a:rPr>
              <a:t>、</a:t>
            </a:r>
            <a:r>
              <a:rPr lang="zh-TW" altLang="en-US" dirty="0" smtClean="0">
                <a:latin typeface="書法家中楷體" pitchFamily="49" charset="-120"/>
                <a:ea typeface="書法家中楷體" pitchFamily="49" charset="-120"/>
              </a:rPr>
              <a:t>正向思考能力</a:t>
            </a:r>
            <a:r>
              <a:rPr lang="zh-TW" altLang="en-US" dirty="0" smtClean="0">
                <a:latin typeface="新細明體"/>
              </a:rPr>
              <a:t>、</a:t>
            </a:r>
            <a:r>
              <a:rPr lang="zh-TW" altLang="en-US" dirty="0">
                <a:latin typeface="書法家中楷體" pitchFamily="49" charset="-120"/>
                <a:ea typeface="書法家中楷體" pitchFamily="49" charset="-120"/>
              </a:rPr>
              <a:t>良好</a:t>
            </a:r>
            <a:r>
              <a:rPr lang="zh-TW" altLang="en-US" dirty="0" smtClean="0">
                <a:latin typeface="書法家中楷體" pitchFamily="49" charset="-120"/>
                <a:ea typeface="書法家中楷體" pitchFamily="49" charset="-120"/>
              </a:rPr>
              <a:t>生活紀律</a:t>
            </a:r>
          </a:p>
          <a:p>
            <a:pPr marL="0" indent="0">
              <a:buFont typeface="Wingdings" pitchFamily="2" charset="2"/>
              <a:buNone/>
              <a:defRPr/>
            </a:pPr>
            <a:r>
              <a:rPr lang="zh-TW" altLang="en-US" dirty="0">
                <a:latin typeface="書法家中楷體" pitchFamily="49" charset="-120"/>
                <a:ea typeface="書法家中楷體" pitchFamily="49" charset="-120"/>
              </a:rPr>
              <a:t> </a:t>
            </a:r>
            <a:r>
              <a:rPr lang="zh-TW" altLang="en-US" dirty="0" smtClean="0">
                <a:latin typeface="書法家中楷體" pitchFamily="49" charset="-120"/>
                <a:ea typeface="書法家中楷體" pitchFamily="49" charset="-120"/>
              </a:rPr>
              <a:t>     </a:t>
            </a:r>
            <a:endParaRPr lang="zh-TW" altLang="en-US" dirty="0">
              <a:latin typeface="書法家中楷體" pitchFamily="49" charset="-120"/>
              <a:ea typeface="書法家中楷體" pitchFamily="49" charset="-120"/>
            </a:endParaRPr>
          </a:p>
          <a:p>
            <a:pPr>
              <a:defRPr/>
            </a:pPr>
            <a:endParaRPr lang="zh-TW" altLang="en-US" dirty="0"/>
          </a:p>
        </p:txBody>
      </p:sp>
      <p:sp>
        <p:nvSpPr>
          <p:cNvPr id="28675"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pitchFamily="18" charset="-120"/>
              </a:defRPr>
            </a:lvl1pPr>
            <a:lvl2pPr marL="742950" indent="-285750" eaLnBrk="0" hangingPunct="0">
              <a:defRPr kumimoji="1" sz="2400">
                <a:solidFill>
                  <a:schemeClr val="tx1"/>
                </a:solidFill>
                <a:latin typeface="Arial" charset="0"/>
                <a:ea typeface="新細明體" pitchFamily="18" charset="-120"/>
              </a:defRPr>
            </a:lvl2pPr>
            <a:lvl3pPr marL="1143000" indent="-228600" eaLnBrk="0" hangingPunct="0">
              <a:defRPr kumimoji="1" sz="2400">
                <a:solidFill>
                  <a:schemeClr val="tx1"/>
                </a:solidFill>
                <a:latin typeface="Arial" charset="0"/>
                <a:ea typeface="新細明體" pitchFamily="18" charset="-120"/>
              </a:defRPr>
            </a:lvl3pPr>
            <a:lvl4pPr marL="1600200" indent="-228600" eaLnBrk="0" hangingPunct="0">
              <a:defRPr kumimoji="1" sz="2400">
                <a:solidFill>
                  <a:schemeClr val="tx1"/>
                </a:solidFill>
                <a:latin typeface="Arial" charset="0"/>
                <a:ea typeface="新細明體" pitchFamily="18" charset="-120"/>
              </a:defRPr>
            </a:lvl4pPr>
            <a:lvl5pPr marL="2057400" indent="-228600" eaLnBrk="0" hangingPunct="0">
              <a:defRPr kumimoji="1" sz="2400">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charset="0"/>
                <a:ea typeface="新細明體" pitchFamily="18" charset="-120"/>
              </a:defRPr>
            </a:lvl9pPr>
          </a:lstStyle>
          <a:p>
            <a:pPr eaLnBrk="1" hangingPunct="1"/>
            <a:fld id="{5F170A57-5D6E-481C-8A63-25A1B582892B}" type="slidenum">
              <a:rPr kumimoji="0" lang="en-US" altLang="zh-TW" sz="1000" smtClean="0">
                <a:solidFill>
                  <a:srgbClr val="000000"/>
                </a:solidFill>
              </a:rPr>
              <a:pPr eaLnBrk="1" hangingPunct="1"/>
              <a:t>85</a:t>
            </a:fld>
            <a:endParaRPr kumimoji="0" lang="en-US" altLang="zh-TW" sz="1000" smtClean="0">
              <a:solidFill>
                <a:srgbClr val="000000"/>
              </a:solidFill>
            </a:endParaRPr>
          </a:p>
        </p:txBody>
      </p:sp>
    </p:spTree>
    <p:extLst>
      <p:ext uri="{BB962C8B-B14F-4D97-AF65-F5344CB8AC3E}">
        <p14:creationId xmlns:p14="http://schemas.microsoft.com/office/powerpoint/2010/main" val="14558594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95536" y="2492896"/>
            <a:ext cx="8229600" cy="1656184"/>
          </a:xfrm>
        </p:spPr>
        <p:txBody>
          <a:bodyPr>
            <a:normAutofit/>
          </a:bodyPr>
          <a:lstStyle/>
          <a:p>
            <a:pPr marL="0" indent="0" algn="ctr">
              <a:buNone/>
            </a:pPr>
            <a:r>
              <a:rPr lang="zh-TW" altLang="en-US" sz="7200" dirty="0" smtClean="0">
                <a:latin typeface="標楷體" panose="03000509000000000000" pitchFamily="65" charset="-120"/>
                <a:ea typeface="標楷體" panose="03000509000000000000" pitchFamily="65" charset="-120"/>
              </a:rPr>
              <a:t>謝謝</a:t>
            </a:r>
            <a:r>
              <a:rPr lang="zh-TW" altLang="en-US" sz="7200" dirty="0">
                <a:latin typeface="標楷體" panose="03000509000000000000" pitchFamily="65" charset="-120"/>
                <a:ea typeface="標楷體" panose="03000509000000000000" pitchFamily="65" charset="-120"/>
              </a:rPr>
              <a:t>觀賞</a:t>
            </a:r>
            <a:r>
              <a:rPr lang="zh-TW" altLang="en-US" sz="7200" dirty="0" smtClean="0">
                <a:latin typeface="標楷體" panose="03000509000000000000" pitchFamily="65" charset="-120"/>
                <a:ea typeface="標楷體" panose="03000509000000000000" pitchFamily="65" charset="-120"/>
              </a:rPr>
              <a:t>！</a:t>
            </a:r>
            <a:endParaRPr lang="zh-TW" altLang="en-US" sz="7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64451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照片\102.12放華園照\小小說書人 中年級組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1744007"/>
            <a:ext cx="6400289" cy="4222453"/>
          </a:xfrm>
          <a:prstGeom prst="rect">
            <a:avLst/>
          </a:prstGeom>
          <a:noFill/>
          <a:extLst>
            <a:ext uri="{909E8E84-426E-40DD-AFC4-6F175D3DCCD1}">
              <a14:hiddenFill xmlns:a14="http://schemas.microsoft.com/office/drawing/2010/main">
                <a:solidFill>
                  <a:srgbClr val="FFFFFF"/>
                </a:solidFill>
              </a14:hiddenFill>
            </a:ext>
          </a:extLst>
        </p:spPr>
      </p:pic>
      <p:sp>
        <p:nvSpPr>
          <p:cNvPr id="29698" name="標題 1"/>
          <p:cNvSpPr>
            <a:spLocks noGrp="1"/>
          </p:cNvSpPr>
          <p:nvPr>
            <p:ph type="title"/>
          </p:nvPr>
        </p:nvSpPr>
        <p:spPr>
          <a:xfrm>
            <a:off x="1691680" y="548680"/>
            <a:ext cx="6995120" cy="868958"/>
          </a:xfrm>
        </p:spPr>
        <p:txBody>
          <a:bodyPr/>
          <a:lstStyle/>
          <a:p>
            <a:r>
              <a:rPr lang="zh-TW" altLang="en-US" b="1" dirty="0" smtClean="0">
                <a:effectLst>
                  <a:outerShdw blurRad="38100" dist="38100" dir="2700000" algn="tl">
                    <a:srgbClr val="000000">
                      <a:alpha val="43137"/>
                    </a:srgbClr>
                  </a:outerShdw>
                </a:effectLst>
              </a:rPr>
              <a:t>深耕閱讀：小小說書人</a:t>
            </a:r>
          </a:p>
        </p:txBody>
      </p:sp>
      <p:graphicFrame>
        <p:nvGraphicFramePr>
          <p:cNvPr id="5" name="表格 4"/>
          <p:cNvGraphicFramePr>
            <a:graphicFrameLocks noGrp="1"/>
          </p:cNvGraphicFramePr>
          <p:nvPr>
            <p:extLst>
              <p:ext uri="{D42A27DB-BD31-4B8C-83A1-F6EECF244321}">
                <p14:modId xmlns:p14="http://schemas.microsoft.com/office/powerpoint/2010/main" val="2181089632"/>
              </p:ext>
            </p:extLst>
          </p:nvPr>
        </p:nvGraphicFramePr>
        <p:xfrm>
          <a:off x="476458" y="1558392"/>
          <a:ext cx="8463854" cy="4593682"/>
        </p:xfrm>
        <a:graphic>
          <a:graphicData uri="http://schemas.openxmlformats.org/drawingml/2006/table">
            <a:tbl>
              <a:tblPr firstRow="1" bandRow="1">
                <a:tableStyleId>{93296810-A885-4BE3-A3E7-6D5BEEA58F35}</a:tableStyleId>
              </a:tblPr>
              <a:tblGrid>
                <a:gridCol w="1209122"/>
                <a:gridCol w="1209122"/>
                <a:gridCol w="1209122"/>
                <a:gridCol w="1209122"/>
                <a:gridCol w="1209122"/>
                <a:gridCol w="1209122"/>
                <a:gridCol w="1209122"/>
              </a:tblGrid>
              <a:tr h="1736635">
                <a:tc>
                  <a:txBody>
                    <a:bodyPr/>
                    <a:lstStyle/>
                    <a:p>
                      <a:pPr algn="ctr"/>
                      <a:endParaRPr lang="zh-TW" altLang="en-US" sz="2800" dirty="0"/>
                    </a:p>
                  </a:txBody>
                  <a:tcPr anchor="ctr"/>
                </a:tc>
                <a:tc>
                  <a:txBody>
                    <a:bodyPr/>
                    <a:lstStyle/>
                    <a:p>
                      <a:pPr algn="ctr"/>
                      <a:r>
                        <a:rPr lang="en-US" altLang="zh-TW" sz="2800" dirty="0" smtClean="0"/>
                        <a:t>96</a:t>
                      </a:r>
                    </a:p>
                    <a:p>
                      <a:pPr algn="ctr"/>
                      <a:r>
                        <a:rPr lang="zh-TW" altLang="en-US" sz="2800" dirty="0" smtClean="0"/>
                        <a:t>年度</a:t>
                      </a:r>
                      <a:endParaRPr lang="zh-TW" altLang="en-US" sz="2800" dirty="0"/>
                    </a:p>
                  </a:txBody>
                  <a:tcPr anchor="ctr"/>
                </a:tc>
                <a:tc>
                  <a:txBody>
                    <a:bodyPr/>
                    <a:lstStyle/>
                    <a:p>
                      <a:pPr algn="ctr"/>
                      <a:r>
                        <a:rPr lang="en-US" altLang="zh-TW" sz="2800" dirty="0" smtClean="0"/>
                        <a:t>97</a:t>
                      </a:r>
                    </a:p>
                    <a:p>
                      <a:pPr algn="ctr"/>
                      <a:r>
                        <a:rPr lang="zh-TW" altLang="en-US" sz="2800" dirty="0" smtClean="0"/>
                        <a:t>年度</a:t>
                      </a:r>
                      <a:endParaRPr lang="zh-TW" altLang="en-US" sz="28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dirty="0" smtClean="0"/>
                        <a:t>98</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smtClean="0"/>
                        <a:t>年度</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dirty="0" smtClean="0"/>
                        <a:t>99</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smtClean="0"/>
                        <a:t>年度</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dirty="0" smtClean="0"/>
                        <a:t>100</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smtClean="0"/>
                        <a:t>年度</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dirty="0" smtClean="0"/>
                        <a:t>102</a:t>
                      </a:r>
                      <a:r>
                        <a:rPr lang="zh-TW" altLang="en-US" sz="2800" dirty="0" smtClean="0"/>
                        <a:t>年度</a:t>
                      </a:r>
                    </a:p>
                  </a:txBody>
                  <a:tcPr anchor="ctr"/>
                </a:tc>
              </a:tr>
              <a:tr h="952349">
                <a:tc>
                  <a:txBody>
                    <a:bodyPr/>
                    <a:lstStyle/>
                    <a:p>
                      <a:pPr algn="ctr"/>
                      <a:r>
                        <a:rPr lang="zh-TW" altLang="en-US" sz="2800" dirty="0" smtClean="0"/>
                        <a:t>特優</a:t>
                      </a:r>
                      <a:endParaRPr lang="zh-TW" altLang="en-US" sz="2800" dirty="0"/>
                    </a:p>
                  </a:txBody>
                  <a:tcPr anchor="ctr"/>
                </a:tc>
                <a:tc>
                  <a:txBody>
                    <a:bodyPr/>
                    <a:lstStyle/>
                    <a:p>
                      <a:pPr algn="ctr"/>
                      <a:endParaRPr lang="zh-TW" altLang="en-US" sz="2800" dirty="0"/>
                    </a:p>
                  </a:txBody>
                  <a:tcPr anchor="ctr"/>
                </a:tc>
                <a:tc>
                  <a:txBody>
                    <a:bodyPr/>
                    <a:lstStyle/>
                    <a:p>
                      <a:pPr algn="ctr"/>
                      <a:r>
                        <a:rPr lang="en-US" altLang="zh-TW" sz="2800" dirty="0" smtClean="0"/>
                        <a:t>2</a:t>
                      </a:r>
                      <a:r>
                        <a:rPr lang="zh-TW" altLang="en-US" sz="2800" dirty="0" smtClean="0"/>
                        <a:t>件</a:t>
                      </a:r>
                      <a:endParaRPr lang="zh-TW" altLang="en-US" sz="2800" dirty="0"/>
                    </a:p>
                  </a:txBody>
                  <a:tcPr anchor="ctr"/>
                </a:tc>
                <a:tc>
                  <a:txBody>
                    <a:bodyPr/>
                    <a:lstStyle/>
                    <a:p>
                      <a:pPr algn="ctr"/>
                      <a:r>
                        <a:rPr lang="en-US" altLang="zh-TW" sz="2800" dirty="0" smtClean="0"/>
                        <a:t>1</a:t>
                      </a:r>
                      <a:r>
                        <a:rPr lang="zh-TW" altLang="en-US" sz="2800" dirty="0" smtClean="0"/>
                        <a:t>件</a:t>
                      </a:r>
                      <a:endParaRPr lang="zh-TW" altLang="en-US" sz="2800" dirty="0"/>
                    </a:p>
                  </a:txBody>
                  <a:tcPr anchor="ctr"/>
                </a:tc>
                <a:tc>
                  <a:txBody>
                    <a:bodyPr/>
                    <a:lstStyle/>
                    <a:p>
                      <a:pPr algn="ctr"/>
                      <a:r>
                        <a:rPr lang="en-US" altLang="zh-TW" sz="2800" dirty="0" smtClean="0"/>
                        <a:t>3</a:t>
                      </a:r>
                      <a:r>
                        <a:rPr lang="zh-TW" altLang="en-US" sz="2800" dirty="0" smtClean="0"/>
                        <a:t>件</a:t>
                      </a:r>
                      <a:endParaRPr lang="zh-TW" altLang="en-US" sz="2800" dirty="0"/>
                    </a:p>
                  </a:txBody>
                  <a:tcPr anchor="ctr"/>
                </a:tc>
                <a:tc>
                  <a:txBody>
                    <a:bodyPr/>
                    <a:lstStyle/>
                    <a:p>
                      <a:pPr algn="ctr"/>
                      <a:r>
                        <a:rPr lang="en-US" altLang="zh-TW" sz="2800" dirty="0" smtClean="0"/>
                        <a:t>1</a:t>
                      </a:r>
                      <a:r>
                        <a:rPr lang="zh-TW" altLang="en-US" sz="2800" dirty="0" smtClean="0"/>
                        <a:t>件</a:t>
                      </a:r>
                      <a:endParaRPr lang="zh-TW" altLang="en-US" sz="2800" dirty="0"/>
                    </a:p>
                  </a:txBody>
                  <a:tcPr anchor="ctr"/>
                </a:tc>
                <a:tc>
                  <a:txBody>
                    <a:bodyPr/>
                    <a:lstStyle/>
                    <a:p>
                      <a:pPr algn="ctr"/>
                      <a:r>
                        <a:rPr lang="en-US" altLang="zh-TW" sz="2800" dirty="0" smtClean="0"/>
                        <a:t>2</a:t>
                      </a:r>
                      <a:r>
                        <a:rPr lang="zh-TW" altLang="en-US" sz="2800" dirty="0" smtClean="0"/>
                        <a:t>件</a:t>
                      </a:r>
                      <a:endParaRPr lang="zh-TW" altLang="en-US" sz="2800" dirty="0"/>
                    </a:p>
                  </a:txBody>
                  <a:tcPr anchor="ctr"/>
                </a:tc>
              </a:tr>
              <a:tr h="952349">
                <a:tc>
                  <a:txBody>
                    <a:bodyPr/>
                    <a:lstStyle/>
                    <a:p>
                      <a:pPr algn="ctr"/>
                      <a:r>
                        <a:rPr lang="zh-TW" altLang="en-US" sz="2800" dirty="0" smtClean="0"/>
                        <a:t>優等</a:t>
                      </a:r>
                      <a:endParaRPr lang="zh-TW" altLang="en-US" sz="2800" dirty="0"/>
                    </a:p>
                  </a:txBody>
                  <a:tcPr anchor="ctr"/>
                </a:tc>
                <a:tc>
                  <a:txBody>
                    <a:bodyPr/>
                    <a:lstStyle/>
                    <a:p>
                      <a:pPr algn="ctr"/>
                      <a:r>
                        <a:rPr lang="en-US" altLang="zh-TW" sz="2800" dirty="0" smtClean="0"/>
                        <a:t>1</a:t>
                      </a:r>
                      <a:r>
                        <a:rPr lang="zh-TW" altLang="en-US" sz="2800" dirty="0" smtClean="0"/>
                        <a:t>件</a:t>
                      </a:r>
                      <a:endParaRPr lang="zh-TW" altLang="en-US" sz="2800" dirty="0"/>
                    </a:p>
                  </a:txBody>
                  <a:tcPr anchor="ctr"/>
                </a:tc>
                <a:tc>
                  <a:txBody>
                    <a:bodyPr/>
                    <a:lstStyle/>
                    <a:p>
                      <a:pPr algn="ctr"/>
                      <a:r>
                        <a:rPr lang="en-US" altLang="zh-TW" sz="2800" dirty="0" smtClean="0"/>
                        <a:t>1</a:t>
                      </a:r>
                      <a:r>
                        <a:rPr lang="zh-TW" altLang="en-US" sz="2800" dirty="0" smtClean="0"/>
                        <a:t>件</a:t>
                      </a:r>
                      <a:endParaRPr lang="zh-TW" altLang="en-US" sz="2800" dirty="0"/>
                    </a:p>
                  </a:txBody>
                  <a:tcPr anchor="ctr"/>
                </a:tc>
                <a:tc>
                  <a:txBody>
                    <a:bodyPr/>
                    <a:lstStyle/>
                    <a:p>
                      <a:pPr algn="ctr"/>
                      <a:r>
                        <a:rPr lang="en-US" altLang="zh-TW" sz="2800" dirty="0" smtClean="0"/>
                        <a:t>2</a:t>
                      </a:r>
                      <a:r>
                        <a:rPr lang="zh-TW" altLang="en-US" sz="2800" dirty="0" smtClean="0"/>
                        <a:t>件</a:t>
                      </a:r>
                      <a:endParaRPr lang="zh-TW" altLang="en-US" sz="2800" dirty="0"/>
                    </a:p>
                  </a:txBody>
                  <a:tcPr anchor="ctr"/>
                </a:tc>
                <a:tc>
                  <a:txBody>
                    <a:bodyPr/>
                    <a:lstStyle/>
                    <a:p>
                      <a:pPr algn="ctr"/>
                      <a:r>
                        <a:rPr lang="en-US" altLang="zh-TW" sz="2800" dirty="0" smtClean="0"/>
                        <a:t>1</a:t>
                      </a:r>
                      <a:r>
                        <a:rPr lang="zh-TW" altLang="en-US" sz="2800" dirty="0" smtClean="0"/>
                        <a:t>件</a:t>
                      </a:r>
                      <a:endParaRPr lang="zh-TW" altLang="en-US" sz="2800" dirty="0"/>
                    </a:p>
                  </a:txBody>
                  <a:tcPr anchor="ctr"/>
                </a:tc>
                <a:tc>
                  <a:txBody>
                    <a:bodyPr/>
                    <a:lstStyle/>
                    <a:p>
                      <a:pPr algn="ctr"/>
                      <a:r>
                        <a:rPr lang="en-US" altLang="zh-TW" sz="2800" dirty="0" smtClean="0"/>
                        <a:t>2</a:t>
                      </a:r>
                      <a:r>
                        <a:rPr lang="zh-TW" altLang="en-US" sz="2800" dirty="0" smtClean="0"/>
                        <a:t>件</a:t>
                      </a:r>
                      <a:endParaRPr lang="zh-TW" altLang="en-US" sz="2800" dirty="0"/>
                    </a:p>
                  </a:txBody>
                  <a:tcPr anchor="ctr"/>
                </a:tc>
                <a:tc>
                  <a:txBody>
                    <a:bodyPr/>
                    <a:lstStyle/>
                    <a:p>
                      <a:pPr algn="ctr"/>
                      <a:r>
                        <a:rPr lang="en-US" altLang="zh-TW" sz="2800" dirty="0" smtClean="0"/>
                        <a:t>1</a:t>
                      </a:r>
                      <a:r>
                        <a:rPr lang="zh-TW" altLang="en-US" sz="2800" dirty="0" smtClean="0"/>
                        <a:t>件</a:t>
                      </a:r>
                      <a:endParaRPr lang="zh-TW" altLang="en-US" sz="2800" dirty="0"/>
                    </a:p>
                  </a:txBody>
                  <a:tcPr anchor="ctr"/>
                </a:tc>
              </a:tr>
              <a:tr h="952349">
                <a:tc>
                  <a:txBody>
                    <a:bodyPr/>
                    <a:lstStyle/>
                    <a:p>
                      <a:pPr algn="ctr"/>
                      <a:r>
                        <a:rPr lang="zh-TW" altLang="en-US" sz="2800" dirty="0" smtClean="0"/>
                        <a:t>佳作</a:t>
                      </a:r>
                      <a:endParaRPr lang="zh-TW" altLang="en-US" sz="2800" dirty="0"/>
                    </a:p>
                  </a:txBody>
                  <a:tcPr anchor="ctr"/>
                </a:tc>
                <a:tc>
                  <a:txBody>
                    <a:bodyPr/>
                    <a:lstStyle/>
                    <a:p>
                      <a:pPr algn="ctr"/>
                      <a:endParaRPr lang="zh-TW" altLang="en-US" sz="2800"/>
                    </a:p>
                  </a:txBody>
                  <a:tcPr anchor="ctr"/>
                </a:tc>
                <a:tc>
                  <a:txBody>
                    <a:bodyPr/>
                    <a:lstStyle/>
                    <a:p>
                      <a:pPr algn="ctr"/>
                      <a:r>
                        <a:rPr lang="en-US" altLang="zh-TW" sz="2800" dirty="0" smtClean="0"/>
                        <a:t>1</a:t>
                      </a:r>
                      <a:r>
                        <a:rPr lang="zh-TW" altLang="en-US" sz="2800" dirty="0" smtClean="0"/>
                        <a:t>件</a:t>
                      </a:r>
                      <a:endParaRPr lang="zh-TW" altLang="en-US" sz="2800" dirty="0"/>
                    </a:p>
                  </a:txBody>
                  <a:tcPr anchor="ctr"/>
                </a:tc>
                <a:tc>
                  <a:txBody>
                    <a:bodyPr/>
                    <a:lstStyle/>
                    <a:p>
                      <a:pPr algn="ctr"/>
                      <a:r>
                        <a:rPr lang="en-US" altLang="zh-TW" sz="2800" dirty="0" smtClean="0"/>
                        <a:t>1</a:t>
                      </a:r>
                      <a:r>
                        <a:rPr lang="zh-TW" altLang="en-US" sz="2800" dirty="0" smtClean="0"/>
                        <a:t>件</a:t>
                      </a:r>
                      <a:endParaRPr lang="zh-TW" altLang="en-US" sz="2800" dirty="0"/>
                    </a:p>
                  </a:txBody>
                  <a:tcPr anchor="ctr"/>
                </a:tc>
                <a:tc>
                  <a:txBody>
                    <a:bodyPr/>
                    <a:lstStyle/>
                    <a:p>
                      <a:pPr algn="ctr"/>
                      <a:endParaRPr lang="zh-TW" altLang="en-US" sz="2800" dirty="0"/>
                    </a:p>
                  </a:txBody>
                  <a:tcPr anchor="ctr"/>
                </a:tc>
                <a:tc>
                  <a:txBody>
                    <a:bodyPr/>
                    <a:lstStyle/>
                    <a:p>
                      <a:pPr algn="ctr"/>
                      <a:r>
                        <a:rPr lang="en-US" altLang="zh-TW" sz="2800" dirty="0" smtClean="0"/>
                        <a:t>1</a:t>
                      </a:r>
                      <a:r>
                        <a:rPr lang="zh-TW" altLang="en-US" sz="2800" dirty="0" smtClean="0"/>
                        <a:t>件</a:t>
                      </a:r>
                      <a:endParaRPr lang="zh-TW" altLang="en-US" sz="2800" dirty="0"/>
                    </a:p>
                  </a:txBody>
                  <a:tcPr anchor="ctr"/>
                </a:tc>
                <a:tc>
                  <a:txBody>
                    <a:bodyPr/>
                    <a:lstStyle/>
                    <a:p>
                      <a:pPr algn="ctr"/>
                      <a:r>
                        <a:rPr lang="en-US" altLang="zh-TW" sz="2800" dirty="0" smtClean="0"/>
                        <a:t>1</a:t>
                      </a:r>
                      <a:r>
                        <a:rPr lang="zh-TW" altLang="en-US" sz="2800" dirty="0" smtClean="0"/>
                        <a:t>件</a:t>
                      </a:r>
                      <a:endParaRPr lang="zh-TW" altLang="en-US" sz="2800" dirty="0"/>
                    </a:p>
                  </a:txBody>
                  <a:tcPr anchor="ctr"/>
                </a:tc>
              </a:tr>
            </a:tbl>
          </a:graphicData>
        </a:graphic>
      </p:graphicFrame>
      <p:pic>
        <p:nvPicPr>
          <p:cNvPr id="29736" name="圖片 3" descr="15.jpg">
            <a:hlinkClick r:id="rId3" action="ppaction://hlinksldjump"/>
          </p:cNvPr>
          <p:cNvPicPr>
            <a:picLocks noChangeAspect="1"/>
          </p:cNvPicPr>
          <p:nvPr/>
        </p:nvPicPr>
        <p:blipFill>
          <a:blip r:embed="rId4" cstate="screen">
            <a:clrChange>
              <a:clrFrom>
                <a:srgbClr val="FFFFFF"/>
              </a:clrFrom>
              <a:clrTo>
                <a:srgbClr val="FFFFFF">
                  <a:alpha val="0"/>
                </a:srgbClr>
              </a:clrTo>
            </a:clrChange>
          </a:blip>
          <a:srcRect/>
          <a:stretch>
            <a:fillRect/>
          </a:stretch>
        </p:blipFill>
        <p:spPr bwMode="auto">
          <a:xfrm flipH="1">
            <a:off x="433469" y="2204864"/>
            <a:ext cx="1258211" cy="144016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龍騰四海">
  <a:themeElements>
    <a:clrScheme name="龍騰四海">
      <a:dk1>
        <a:sysClr val="windowText" lastClr="000000"/>
      </a:dk1>
      <a:lt1>
        <a:sysClr val="window" lastClr="FFFFFF"/>
      </a:lt1>
      <a:dk2>
        <a:srgbClr val="001B36"/>
      </a:dk2>
      <a:lt2>
        <a:srgbClr val="EDF8FE"/>
      </a:lt2>
      <a:accent1>
        <a:srgbClr val="477AB1"/>
      </a:accent1>
      <a:accent2>
        <a:srgbClr val="51848E"/>
      </a:accent2>
      <a:accent3>
        <a:srgbClr val="7B9B57"/>
      </a:accent3>
      <a:accent4>
        <a:srgbClr val="8B8D8C"/>
      </a:accent4>
      <a:accent5>
        <a:srgbClr val="8B7396"/>
      </a:accent5>
      <a:accent6>
        <a:srgbClr val="E89A53"/>
      </a:accent6>
      <a:hlink>
        <a:srgbClr val="0080FF"/>
      </a:hlink>
      <a:folHlink>
        <a:srgbClr val="FF00FF"/>
      </a:folHlink>
    </a:clrScheme>
    <a:fontScheme name="龍騰四海">
      <a:majorFont>
        <a:latin typeface="Maiandra GD"/>
        <a:ea typeface=""/>
        <a:cs typeface=""/>
        <a:font script="CYRL" typeface="Times New Roman"/>
        <a:font script="GREK" typeface="Times New Roman"/>
        <a:font script="Jpan" typeface="ＭＳ Ｐゴシック"/>
        <a:font script="Hang" typeface="HY중고딕"/>
        <a:font script="Hans" typeface="隶书"/>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mbria"/>
        <a:ea typeface=""/>
        <a:cs typeface=""/>
        <a:font script="Jpan" typeface="ＭＳ Ｐ明朝"/>
        <a:font script="Hang" typeface="HY견명조"/>
        <a:font script="Hans" typeface="华文楷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龍騰四海">
      <a:fillStyleLst>
        <a:solidFill>
          <a:schemeClr val="phClr">
            <a:tint val="100000"/>
            <a:shade val="100000"/>
            <a:hueMod val="100000"/>
            <a:satMod val="100000"/>
          </a:schemeClr>
        </a:solidFill>
        <a:gradFill rotWithShape="1">
          <a:gsLst>
            <a:gs pos="0">
              <a:schemeClr val="phClr">
                <a:tint val="100000"/>
                <a:shade val="50000"/>
                <a:hueMod val="100000"/>
                <a:satMod val="250000"/>
              </a:schemeClr>
            </a:gs>
            <a:gs pos="75000">
              <a:schemeClr val="phClr">
                <a:tint val="80000"/>
                <a:shade val="100000"/>
                <a:hueMod val="100000"/>
                <a:satMod val="375000"/>
              </a:schemeClr>
            </a:gs>
            <a:gs pos="100000">
              <a:schemeClr val="phClr">
                <a:tint val="50000"/>
                <a:shade val="100000"/>
                <a:hueMod val="100000"/>
                <a:satMod val="500000"/>
              </a:schemeClr>
            </a:gs>
          </a:gsLst>
          <a:lin ang="16200000" scaled="1"/>
        </a:gradFill>
        <a:blipFill>
          <a:blip xmlns:r="http://schemas.openxmlformats.org/officeDocument/2006/relationships" r:embed="rId1">
            <a:duotone>
              <a:schemeClr val="phClr">
                <a:tint val="100000"/>
                <a:shade val="50000"/>
                <a:hueMod val="100000"/>
                <a:satMod val="100000"/>
              </a:schemeClr>
              <a:schemeClr val="phClr">
                <a:tint val="100000"/>
                <a:shade val="75000"/>
                <a:hueMod val="100000"/>
                <a:satMod val="100000"/>
              </a:schemeClr>
            </a:duotone>
          </a:blip>
          <a:tile tx="0" ty="0" sx="50000" sy="50000" flip="none" algn="ctr"/>
        </a:blipFill>
      </a:fillStyleLst>
      <a:lnStyleLst>
        <a:ln w="127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glow>
              <a:schemeClr val="phClr">
                <a:tint val="100000"/>
                <a:shade val="100000"/>
                <a:hueMod val="100000"/>
                <a:satMod val="100000"/>
              </a:schemeClr>
            </a:glow>
          </a:effectLst>
        </a:effectStyle>
        <a:effectStyle>
          <a:effectLst>
            <a:glow>
              <a:schemeClr val="phClr">
                <a:tint val="100000"/>
                <a:shade val="100000"/>
                <a:hueMod val="100000"/>
                <a:satMod val="100000"/>
              </a:schemeClr>
            </a:glow>
          </a:effectLst>
          <a:scene3d>
            <a:camera prst="orthographicFront" fov="0">
              <a:rot lat="0" lon="0" rev="0"/>
            </a:camera>
            <a:lightRig rig="threePt" dir="tl">
              <a:rot lat="0" lon="0" rev="0"/>
            </a:lightRig>
          </a:scene3d>
          <a:sp3d prstMaterial="metal">
            <a:bevelT w="12700" h="12700" prst="relaxedInset"/>
            <a:contourClr>
              <a:schemeClr val="phClr">
                <a:tint val="100000"/>
                <a:shade val="100000"/>
                <a:hueMod val="100000"/>
                <a:satMod val="100000"/>
              </a:schemeClr>
            </a:contourClr>
          </a:sp3d>
        </a:effectStyle>
        <a:effectStyle>
          <a:effectLst>
            <a:glow>
              <a:schemeClr val="phClr">
                <a:tint val="100000"/>
                <a:shade val="100000"/>
                <a:hueMod val="100000"/>
                <a:satMod val="100000"/>
              </a:schemeClr>
            </a:glow>
            <a:outerShdw blurRad="44450" dist="50800" dir="3300000" sx="99000" sy="99000" algn="tl" rotWithShape="0">
              <a:srgbClr val="000000">
                <a:alpha val="55000"/>
              </a:srgbClr>
            </a:outerShdw>
          </a:effectLst>
          <a:scene3d>
            <a:camera prst="orthographicFront">
              <a:rot lat="0" lon="0" rev="0"/>
            </a:camera>
            <a:lightRig rig="contrasting" dir="tl">
              <a:rot lat="0" lon="0" rev="14220000"/>
            </a:lightRig>
          </a:scene3d>
          <a:sp3d prstMaterial="dkEdge">
            <a:bevelT w="63500" h="63500"/>
            <a:bevelB w="0" h="0"/>
            <a:contourClr>
              <a:schemeClr val="phClr">
                <a:tint val="100000"/>
                <a:shade val="100000"/>
                <a:hueMod val="100000"/>
                <a:satMod val="100000"/>
              </a:schemeClr>
            </a:contourClr>
          </a:sp3d>
        </a:effectStyle>
      </a:effectStyleLst>
      <a:bgFillStyleLst>
        <a:solidFill>
          <a:schemeClr val="phClr">
            <a:tint val="100000"/>
            <a:shade val="100000"/>
            <a:hueMod val="100000"/>
            <a:satMod val="100000"/>
          </a:schemeClr>
        </a:solidFill>
        <a:gradFill rotWithShape="1">
          <a:gsLst>
            <a:gs pos="0">
              <a:schemeClr val="bg1">
                <a:tint val="100000"/>
                <a:shade val="100000"/>
                <a:hueMod val="100000"/>
                <a:satMod val="150000"/>
              </a:schemeClr>
            </a:gs>
            <a:gs pos="55000">
              <a:schemeClr val="bg1">
                <a:tint val="100000"/>
                <a:shade val="90000"/>
                <a:hueMod val="100000"/>
                <a:satMod val="375000"/>
              </a:schemeClr>
            </a:gs>
            <a:gs pos="100000">
              <a:schemeClr val="phClr">
                <a:tint val="88000"/>
                <a:shade val="100000"/>
                <a:hueMod val="100000"/>
                <a:satMod val="500000"/>
              </a:schemeClr>
            </a:gs>
          </a:gsLst>
          <a:lin ang="5400000" scaled="1"/>
        </a:gradFill>
        <a:blipFill>
          <a:blip xmlns:r="http://schemas.openxmlformats.org/officeDocument/2006/relationships" r:embed="rId2">
            <a:duotone>
              <a:schemeClr val="phClr">
                <a:shade val="30000"/>
                <a:satMod val="555000"/>
              </a:schemeClr>
              <a:schemeClr val="phClr">
                <a:tint val="96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Dragon</Template>
  <TotalTime>606</TotalTime>
  <Words>4010</Words>
  <Application>Microsoft Office PowerPoint</Application>
  <PresentationFormat>如螢幕大小 (4:3)</PresentationFormat>
  <Paragraphs>453</Paragraphs>
  <Slides>86</Slides>
  <Notes>1</Notes>
  <HiddenSlides>0</HiddenSlides>
  <MMClips>0</MMClips>
  <ScaleCrop>false</ScaleCrop>
  <HeadingPairs>
    <vt:vector size="4" baseType="variant">
      <vt:variant>
        <vt:lpstr>佈景主題</vt:lpstr>
      </vt:variant>
      <vt:variant>
        <vt:i4>2</vt:i4>
      </vt:variant>
      <vt:variant>
        <vt:lpstr>投影片標題</vt:lpstr>
      </vt:variant>
      <vt:variant>
        <vt:i4>86</vt:i4>
      </vt:variant>
    </vt:vector>
  </HeadingPairs>
  <TitlesOfParts>
    <vt:vector size="88" baseType="lpstr">
      <vt:lpstr>龍騰四海</vt:lpstr>
      <vt:lpstr>Office 佈景主題</vt:lpstr>
      <vt:lpstr>103學年度學校日 行政處室報告</vt:lpstr>
      <vt:lpstr>教務處組織</vt:lpstr>
      <vt:lpstr>PowerPoint 簡報</vt:lpstr>
      <vt:lpstr>臺北市 深耕閱讀推廣</vt:lpstr>
      <vt:lpstr>晨讀十分鐘</vt:lpstr>
      <vt:lpstr>班級共讀學習檔案</vt:lpstr>
      <vt:lpstr>親子共讀學習</vt:lpstr>
      <vt:lpstr>深耕閱讀：小小說書人</vt:lpstr>
      <vt:lpstr>深耕閱讀：小小說書人</vt:lpstr>
      <vt:lpstr>深耕閱讀：小小說書人</vt:lpstr>
      <vt:lpstr>小小說書人公演會-金華說書團</vt:lpstr>
      <vt:lpstr>深耕閱讀：自編故事</vt:lpstr>
      <vt:lpstr>歡迎加入故事志工團</vt:lpstr>
      <vt:lpstr>PowerPoint 簡報</vt:lpstr>
      <vt:lpstr>給父母的五顆心</vt:lpstr>
      <vt:lpstr>PowerPoint 簡報</vt:lpstr>
      <vt:lpstr>學務處 優質團隊</vt:lpstr>
      <vt:lpstr>學務活動思維</vt:lpstr>
      <vt:lpstr>落實生活教育-1</vt:lpstr>
      <vt:lpstr>落實生活教育-2</vt:lpstr>
      <vt:lpstr>落實生活教育-3</vt:lpstr>
      <vt:lpstr>重視安全議題</vt:lpstr>
      <vt:lpstr>PowerPoint 簡報</vt:lpstr>
      <vt:lpstr>不要讓孩子與危險共行</vt:lpstr>
      <vt:lpstr>加入導護志工</vt:lpstr>
      <vt:lpstr>參與多元活動-1</vt:lpstr>
      <vt:lpstr>參與多元活動-2</vt:lpstr>
      <vt:lpstr>推動健康促進-1</vt:lpstr>
      <vt:lpstr>推動健康促進-2</vt:lpstr>
      <vt:lpstr>推動健康促進-3</vt:lpstr>
      <vt:lpstr>學務處聯絡電話</vt:lpstr>
      <vt:lpstr>總務處工作職掌</vt:lpstr>
      <vt:lpstr>PowerPoint 簡報</vt:lpstr>
      <vt:lpstr>校園環境介紹</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暑期工程說明</vt:lpstr>
      <vt:lpstr>               溫暖校園</vt:lpstr>
      <vt:lpstr>               安全校園</vt:lpstr>
      <vt:lpstr>              自然校園</vt:lpstr>
      <vt:lpstr>              自然校園</vt:lpstr>
      <vt:lpstr>              自然校園</vt:lpstr>
      <vt:lpstr>            色彩校園</vt:lpstr>
      <vt:lpstr>            色彩校園</vt:lpstr>
      <vt:lpstr>PowerPoint 簡報</vt:lpstr>
      <vt:lpstr>輔導室</vt:lpstr>
      <vt:lpstr>輔導組重點工作-</vt:lpstr>
      <vt:lpstr>晨間課輔補救教學說明~</vt:lpstr>
      <vt:lpstr>晨間課輔補救教學說明~</vt:lpstr>
      <vt:lpstr>特教組重點工作-</vt:lpstr>
      <vt:lpstr>特殊需求學生轉介診斷與鑑定</vt:lpstr>
      <vt:lpstr> 特教宣導活動~</vt:lpstr>
      <vt:lpstr>資料組重點工作-</vt:lpstr>
      <vt:lpstr>安心就學輔導計畫</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教育事業好夥伴</vt:lpstr>
      <vt:lpstr>我們的期許</vt:lpstr>
      <vt:lpstr>PowerPoint 簡報</vt:lpstr>
    </vt:vector>
  </TitlesOfParts>
  <Company>cups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kenting</dc:creator>
  <cp:lastModifiedBy>linlin</cp:lastModifiedBy>
  <cp:revision>103</cp:revision>
  <dcterms:created xsi:type="dcterms:W3CDTF">2012-08-24T08:11:49Z</dcterms:created>
  <dcterms:modified xsi:type="dcterms:W3CDTF">2014-09-13T06:04:24Z</dcterms:modified>
</cp:coreProperties>
</file>